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278" r:id="rId2"/>
    <p:sldId id="1486" r:id="rId3"/>
    <p:sldId id="1487" r:id="rId4"/>
    <p:sldId id="1488" r:id="rId5"/>
    <p:sldId id="1470" r:id="rId6"/>
    <p:sldId id="1489" r:id="rId7"/>
    <p:sldId id="1472" r:id="rId8"/>
    <p:sldId id="1475" r:id="rId9"/>
    <p:sldId id="1516" r:id="rId10"/>
    <p:sldId id="1478" r:id="rId11"/>
    <p:sldId id="1480" r:id="rId12"/>
    <p:sldId id="1481" r:id="rId13"/>
    <p:sldId id="1498" r:id="rId14"/>
    <p:sldId id="1500" r:id="rId15"/>
    <p:sldId id="1505" r:id="rId16"/>
    <p:sldId id="1506" r:id="rId17"/>
    <p:sldId id="1499" r:id="rId18"/>
    <p:sldId id="1502" r:id="rId19"/>
    <p:sldId id="1507" r:id="rId20"/>
    <p:sldId id="1515" r:id="rId21"/>
    <p:sldId id="1474" r:id="rId22"/>
    <p:sldId id="1512" r:id="rId23"/>
    <p:sldId id="1513" r:id="rId24"/>
    <p:sldId id="1514" r:id="rId25"/>
    <p:sldId id="1503" r:id="rId26"/>
    <p:sldId id="1484" r:id="rId27"/>
    <p:sldId id="1473" r:id="rId28"/>
    <p:sldId id="1436" r:id="rId29"/>
    <p:sldId id="772" r:id="rId30"/>
    <p:sldId id="1471" r:id="rId31"/>
    <p:sldId id="1509" r:id="rId32"/>
    <p:sldId id="761" r:id="rId33"/>
    <p:sldId id="1504" r:id="rId34"/>
    <p:sldId id="1495" r:id="rId35"/>
    <p:sldId id="1494" r:id="rId36"/>
    <p:sldId id="1496" r:id="rId37"/>
    <p:sldId id="1497" r:id="rId38"/>
    <p:sldId id="1511" r:id="rId39"/>
    <p:sldId id="1466" r:id="rId40"/>
    <p:sldId id="291" r:id="rId41"/>
    <p:sldId id="320" r:id="rId42"/>
    <p:sldId id="297" r:id="rId43"/>
    <p:sldId id="321" r:id="rId44"/>
    <p:sldId id="580" r:id="rId45"/>
    <p:sldId id="581" r:id="rId46"/>
    <p:sldId id="582" r:id="rId47"/>
    <p:sldId id="583" r:id="rId48"/>
    <p:sldId id="584" r:id="rId49"/>
    <p:sldId id="585" r:id="rId50"/>
    <p:sldId id="586" r:id="rId51"/>
    <p:sldId id="1476" r:id="rId52"/>
    <p:sldId id="589" r:id="rId53"/>
    <p:sldId id="590" r:id="rId54"/>
    <p:sldId id="591" r:id="rId55"/>
    <p:sldId id="592" r:id="rId56"/>
    <p:sldId id="593" r:id="rId57"/>
    <p:sldId id="594" r:id="rId58"/>
    <p:sldId id="595" r:id="rId59"/>
    <p:sldId id="596" r:id="rId60"/>
    <p:sldId id="597" r:id="rId61"/>
    <p:sldId id="598" r:id="rId62"/>
    <p:sldId id="599" r:id="rId63"/>
    <p:sldId id="602" r:id="rId64"/>
    <p:sldId id="603" r:id="rId65"/>
    <p:sldId id="604" r:id="rId66"/>
    <p:sldId id="605" r:id="rId67"/>
    <p:sldId id="606" r:id="rId68"/>
    <p:sldId id="607" r:id="rId69"/>
    <p:sldId id="608" r:id="rId70"/>
    <p:sldId id="1477" r:id="rId71"/>
    <p:sldId id="296" r:id="rId72"/>
    <p:sldId id="587" r:id="rId73"/>
    <p:sldId id="298" r:id="rId74"/>
    <p:sldId id="1483" r:id="rId75"/>
    <p:sldId id="1468" r:id="rId76"/>
    <p:sldId id="1469" r:id="rId77"/>
    <p:sldId id="1493" r:id="rId78"/>
    <p:sldId id="1491" r:id="rId79"/>
    <p:sldId id="301" r:id="rId80"/>
    <p:sldId id="302" r:id="rId81"/>
    <p:sldId id="303" r:id="rId82"/>
    <p:sldId id="306" r:id="rId83"/>
    <p:sldId id="307" r:id="rId84"/>
    <p:sldId id="311" r:id="rId85"/>
    <p:sldId id="318" r:id="rId86"/>
    <p:sldId id="319" r:id="rId87"/>
    <p:sldId id="315" r:id="rId88"/>
    <p:sldId id="1508" r:id="rId8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00FF"/>
    <a:srgbClr val="FF0A00"/>
    <a:srgbClr val="5C953F"/>
    <a:srgbClr val="E8A6A8"/>
    <a:srgbClr val="009545"/>
    <a:srgbClr val="57595C"/>
    <a:srgbClr val="2871FF"/>
    <a:srgbClr val="FF0000"/>
    <a:srgbClr val="FF00E7"/>
    <a:srgbClr val="0051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51"/>
    <p:restoredTop sz="80444"/>
  </p:normalViewPr>
  <p:slideViewPr>
    <p:cSldViewPr snapToGrid="0" snapToObjects="1">
      <p:cViewPr>
        <p:scale>
          <a:sx n="105" d="100"/>
          <a:sy n="105" d="100"/>
        </p:scale>
        <p:origin x="1040" y="552"/>
      </p:cViewPr>
      <p:guideLst/>
    </p:cSldViewPr>
  </p:slideViewPr>
  <p:outlineViewPr>
    <p:cViewPr>
      <p:scale>
        <a:sx n="33" d="100"/>
        <a:sy n="33" d="100"/>
      </p:scale>
      <p:origin x="0" y="-9384"/>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EE9C-B147-B964-3A3BD9406677}"/>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EE9C-B147-B964-3A3BD940667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EE9C-B147-B964-3A3BD9406677}"/>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EE9C-B147-B964-3A3BD9406677}"/>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EE9C-B147-B964-3A3BD9406677}"/>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EE9C-B147-B964-3A3BD9406677}"/>
              </c:ext>
            </c:extLst>
          </c:dPt>
          <c:dLbls>
            <c:dLbl>
              <c:idx val="0"/>
              <c:spPr>
                <a:noFill/>
                <a:ln>
                  <a:noFill/>
                </a:ln>
                <a:effectLst/>
              </c:spPr>
              <c:txPr>
                <a:bodyPr rot="0" spcFirstLastPara="1" vertOverflow="ellipsis" vert="horz" wrap="square" anchor="ctr" anchorCtr="1"/>
                <a:lstStyle/>
                <a:p>
                  <a:pPr>
                    <a:defRPr sz="18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1-EE9C-B147-B964-3A3BD9406677}"/>
                </c:ext>
              </c:extLst>
            </c:dLbl>
            <c:dLbl>
              <c:idx val="1"/>
              <c:spPr>
                <a:noFill/>
                <a:ln>
                  <a:noFill/>
                </a:ln>
                <a:effectLst/>
              </c:spPr>
              <c:txPr>
                <a:bodyPr rot="0" spcFirstLastPara="1" vertOverflow="ellipsis" vert="horz" wrap="square" anchor="ctr" anchorCtr="1"/>
                <a:lstStyle/>
                <a:p>
                  <a:pPr>
                    <a:defRPr sz="18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3-EE9C-B147-B964-3A3BD9406677}"/>
                </c:ext>
              </c:extLst>
            </c:dLbl>
            <c:dLbl>
              <c:idx val="2"/>
              <c:spPr>
                <a:noFill/>
                <a:ln>
                  <a:noFill/>
                </a:ln>
                <a:effectLst/>
              </c:spPr>
              <c:txPr>
                <a:bodyPr rot="0" spcFirstLastPara="1" vertOverflow="ellipsis" vert="horz" wrap="square" anchor="ctr" anchorCtr="1"/>
                <a:lstStyle/>
                <a:p>
                  <a:pPr>
                    <a:defRPr sz="18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layout>
                    <c:manualLayout>
                      <c:w val="0.22129740622991262"/>
                      <c:h val="0.17141484626523398"/>
                    </c:manualLayout>
                  </c15:layout>
                </c:ext>
                <c:ext xmlns:c16="http://schemas.microsoft.com/office/drawing/2014/chart" uri="{C3380CC4-5D6E-409C-BE32-E72D297353CC}">
                  <c16:uniqueId val="{00000005-EE9C-B147-B964-3A3BD9406677}"/>
                </c:ext>
              </c:extLst>
            </c:dLbl>
            <c:dLbl>
              <c:idx val="3"/>
              <c:spPr>
                <a:noFill/>
                <a:ln>
                  <a:noFill/>
                </a:ln>
                <a:effectLst/>
              </c:spPr>
              <c:txPr>
                <a:bodyPr rot="0" spcFirstLastPara="1" vertOverflow="ellipsis" vert="horz" wrap="square" anchor="ctr" anchorCtr="1"/>
                <a:lstStyle/>
                <a:p>
                  <a:pPr>
                    <a:defRPr sz="18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7-EE9C-B147-B964-3A3BD9406677}"/>
                </c:ext>
              </c:extLst>
            </c:dLbl>
            <c:dLbl>
              <c:idx val="4"/>
              <c:spPr>
                <a:noFill/>
                <a:ln>
                  <a:noFill/>
                </a:ln>
                <a:effectLst/>
              </c:spPr>
              <c:txPr>
                <a:bodyPr rot="0" spcFirstLastPara="1" vertOverflow="ellipsis" vert="horz" wrap="square" anchor="ctr" anchorCtr="1"/>
                <a:lstStyle/>
                <a:p>
                  <a:pPr>
                    <a:defRPr sz="18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layout>
                    <c:manualLayout>
                      <c:w val="0.25405174905357319"/>
                      <c:h val="0.25164590047810959"/>
                    </c:manualLayout>
                  </c15:layout>
                </c:ext>
                <c:ext xmlns:c16="http://schemas.microsoft.com/office/drawing/2014/chart" uri="{C3380CC4-5D6E-409C-BE32-E72D297353CC}">
                  <c16:uniqueId val="{00000009-EE9C-B147-B964-3A3BD9406677}"/>
                </c:ext>
              </c:extLst>
            </c:dLbl>
            <c:dLbl>
              <c:idx val="5"/>
              <c:spPr>
                <a:noFill/>
                <a:ln>
                  <a:noFill/>
                </a:ln>
                <a:effectLst/>
              </c:spPr>
              <c:txPr>
                <a:bodyPr rot="0" spcFirstLastPara="1" vertOverflow="ellipsis" vert="horz" wrap="square" anchor="ctr" anchorCtr="1"/>
                <a:lstStyle/>
                <a:p>
                  <a:pPr>
                    <a:defRPr sz="18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B-EE9C-B147-B964-3A3BD9406677}"/>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Sheet1!$A$1:$A$6</c:f>
              <c:strCache>
                <c:ptCount val="6"/>
                <c:pt idx="0">
                  <c:v>question generation</c:v>
                </c:pt>
                <c:pt idx="1">
                  <c:v>answer generation</c:v>
                </c:pt>
                <c:pt idx="2">
                  <c:v>classification</c:v>
                </c:pt>
                <c:pt idx="3">
                  <c:v>incorrect answer generation</c:v>
                </c:pt>
                <c:pt idx="4">
                  <c:v>minimal modification</c:v>
                </c:pt>
                <c:pt idx="5">
                  <c:v>verification</c:v>
                </c:pt>
              </c:strCache>
            </c:strRef>
          </c:cat>
          <c:val>
            <c:numRef>
              <c:f>Sheet1!$B$1:$B$6</c:f>
              <c:numCache>
                <c:formatCode>General</c:formatCode>
                <c:ptCount val="6"/>
                <c:pt idx="0">
                  <c:v>13</c:v>
                </c:pt>
                <c:pt idx="1">
                  <c:v>16</c:v>
                </c:pt>
                <c:pt idx="2">
                  <c:v>12</c:v>
                </c:pt>
                <c:pt idx="3">
                  <c:v>8</c:v>
                </c:pt>
                <c:pt idx="4">
                  <c:v>10</c:v>
                </c:pt>
                <c:pt idx="5">
                  <c:v>2</c:v>
                </c:pt>
              </c:numCache>
            </c:numRef>
          </c:val>
          <c:extLst>
            <c:ext xmlns:c16="http://schemas.microsoft.com/office/drawing/2014/chart" uri="{C3380CC4-5D6E-409C-BE32-E72D297353CC}">
              <c16:uniqueId val="{0000000C-EE9C-B147-B964-3A3BD9406677}"/>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12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7E1C-FE4F-B53F-28161A3CE15A}"/>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7E1C-FE4F-B53F-28161A3CE15A}"/>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7E1C-FE4F-B53F-28161A3CE15A}"/>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7E1C-FE4F-B53F-28161A3CE15A}"/>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7E1C-FE4F-B53F-28161A3CE15A}"/>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7E1C-FE4F-B53F-28161A3CE15A}"/>
              </c:ext>
            </c:extLst>
          </c:dPt>
          <c:dLbls>
            <c:dLbl>
              <c:idx val="0"/>
              <c:layout>
                <c:manualLayout>
                  <c:x val="4.5047563436917799E-2"/>
                  <c:y val="3.7202152100559468E-3"/>
                </c:manualLayout>
              </c:layout>
              <c:spPr>
                <a:noFill/>
                <a:ln>
                  <a:noFill/>
                </a:ln>
                <a:effectLst/>
              </c:spPr>
              <c:txPr>
                <a:bodyPr rot="0" spcFirstLastPara="1" vertOverflow="ellipsis" vert="horz" wrap="square" anchor="ctr" anchorCtr="1"/>
                <a:lstStyle/>
                <a:p>
                  <a:pPr>
                    <a:defRPr sz="180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E1C-FE4F-B53F-28161A3CE15A}"/>
                </c:ext>
              </c:extLst>
            </c:dLbl>
            <c:dLbl>
              <c:idx val="1"/>
              <c:spPr>
                <a:noFill/>
                <a:ln>
                  <a:noFill/>
                </a:ln>
                <a:effectLst/>
              </c:spPr>
              <c:txPr>
                <a:bodyPr rot="0" spcFirstLastPara="1" vertOverflow="ellipsis" vert="horz" wrap="square" anchor="ctr" anchorCtr="1"/>
                <a:lstStyle/>
                <a:p>
                  <a:pPr>
                    <a:defRPr sz="18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3-7E1C-FE4F-B53F-28161A3CE15A}"/>
                </c:ext>
              </c:extLst>
            </c:dLbl>
            <c:dLbl>
              <c:idx val="2"/>
              <c:spPr>
                <a:noFill/>
                <a:ln>
                  <a:noFill/>
                </a:ln>
                <a:effectLst/>
              </c:spPr>
              <c:txPr>
                <a:bodyPr rot="0" spcFirstLastPara="1" vertOverflow="ellipsis" vert="horz" wrap="square" anchor="ctr" anchorCtr="1"/>
                <a:lstStyle/>
                <a:p>
                  <a:pPr>
                    <a:defRPr sz="18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layout>
                    <c:manualLayout>
                      <c:w val="0.29852177442470607"/>
                      <c:h val="0.1714149208751235"/>
                    </c:manualLayout>
                  </c15:layout>
                </c:ext>
                <c:ext xmlns:c16="http://schemas.microsoft.com/office/drawing/2014/chart" uri="{C3380CC4-5D6E-409C-BE32-E72D297353CC}">
                  <c16:uniqueId val="{00000005-7E1C-FE4F-B53F-28161A3CE15A}"/>
                </c:ext>
              </c:extLst>
            </c:dLbl>
            <c:dLbl>
              <c:idx val="3"/>
              <c:spPr>
                <a:noFill/>
                <a:ln>
                  <a:noFill/>
                </a:ln>
                <a:effectLst/>
              </c:spPr>
              <c:txPr>
                <a:bodyPr rot="0" spcFirstLastPara="1" vertOverflow="ellipsis" vert="horz" wrap="square" anchor="ctr" anchorCtr="1"/>
                <a:lstStyle/>
                <a:p>
                  <a:pPr>
                    <a:defRPr sz="18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7-7E1C-FE4F-B53F-28161A3CE15A}"/>
                </c:ext>
              </c:extLst>
            </c:dLbl>
            <c:dLbl>
              <c:idx val="4"/>
              <c:layout>
                <c:manualLayout>
                  <c:x val="-5.5773173779041278E-2"/>
                  <c:y val="1.4646516575023413E-7"/>
                </c:manualLayout>
              </c:layout>
              <c:spPr>
                <a:noFill/>
                <a:ln>
                  <a:noFill/>
                </a:ln>
                <a:effectLst/>
              </c:spPr>
              <c:txPr>
                <a:bodyPr rot="0" spcFirstLastPara="1" vertOverflow="ellipsis" vert="horz" wrap="square" anchor="ctr" anchorCtr="1"/>
                <a:lstStyle/>
                <a:p>
                  <a:pPr>
                    <a:defRPr sz="18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25405174905357319"/>
                      <c:h val="0.25164590047810959"/>
                    </c:manualLayout>
                  </c15:layout>
                </c:ext>
                <c:ext xmlns:c16="http://schemas.microsoft.com/office/drawing/2014/chart" uri="{C3380CC4-5D6E-409C-BE32-E72D297353CC}">
                  <c16:uniqueId val="{00000009-7E1C-FE4F-B53F-28161A3CE15A}"/>
                </c:ext>
              </c:extLst>
            </c:dLbl>
            <c:dLbl>
              <c:idx val="5"/>
              <c:spPr>
                <a:noFill/>
                <a:ln>
                  <a:noFill/>
                </a:ln>
                <a:effectLst/>
              </c:spPr>
              <c:txPr>
                <a:bodyPr rot="0" spcFirstLastPara="1" vertOverflow="ellipsis" vert="horz" wrap="square" anchor="ctr" anchorCtr="1"/>
                <a:lstStyle/>
                <a:p>
                  <a:pPr>
                    <a:defRPr sz="18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layout>
                    <c:manualLayout>
                      <c:w val="0.23529843968550146"/>
                      <c:h val="0.10770023033111964"/>
                    </c:manualLayout>
                  </c15:layout>
                </c:ext>
                <c:ext xmlns:c16="http://schemas.microsoft.com/office/drawing/2014/chart" uri="{C3380CC4-5D6E-409C-BE32-E72D297353CC}">
                  <c16:uniqueId val="{0000000B-7E1C-FE4F-B53F-28161A3CE15A}"/>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Sheet1!$A$1:$A$6</c:f>
              <c:strCache>
                <c:ptCount val="6"/>
                <c:pt idx="0">
                  <c:v>question generation</c:v>
                </c:pt>
                <c:pt idx="1">
                  <c:v>answer generation</c:v>
                </c:pt>
                <c:pt idx="2">
                  <c:v>classification</c:v>
                </c:pt>
                <c:pt idx="3">
                  <c:v>incorrect answer generation</c:v>
                </c:pt>
                <c:pt idx="4">
                  <c:v>minimal modification</c:v>
                </c:pt>
                <c:pt idx="5">
                  <c:v>verification</c:v>
                </c:pt>
              </c:strCache>
            </c:strRef>
          </c:cat>
          <c:val>
            <c:numRef>
              <c:f>Sheet1!$B$1:$B$6</c:f>
              <c:numCache>
                <c:formatCode>General</c:formatCode>
                <c:ptCount val="6"/>
                <c:pt idx="0">
                  <c:v>13</c:v>
                </c:pt>
                <c:pt idx="1">
                  <c:v>16</c:v>
                </c:pt>
                <c:pt idx="2">
                  <c:v>12</c:v>
                </c:pt>
                <c:pt idx="3">
                  <c:v>8</c:v>
                </c:pt>
                <c:pt idx="4">
                  <c:v>10</c:v>
                </c:pt>
                <c:pt idx="5">
                  <c:v>2</c:v>
                </c:pt>
              </c:numCache>
            </c:numRef>
          </c:val>
          <c:extLst>
            <c:ext xmlns:c16="http://schemas.microsoft.com/office/drawing/2014/chart" uri="{C3380CC4-5D6E-409C-BE32-E72D297353CC}">
              <c16:uniqueId val="{0000000C-7E1C-FE4F-B53F-28161A3CE15A}"/>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12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explosion val="33"/>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3380-4641-839A-3B609F52ABC1}"/>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380-4641-839A-3B609F52ABC1}"/>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3380-4641-839A-3B609F52ABC1}"/>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3380-4641-839A-3B609F52ABC1}"/>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3380-4641-839A-3B609F52ABC1}"/>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3380-4641-839A-3B609F52ABC1}"/>
              </c:ext>
            </c:extLst>
          </c:dPt>
          <c:dLbls>
            <c:dLbl>
              <c:idx val="0"/>
              <c:layout>
                <c:manualLayout>
                  <c:x val="4.5047563436917799E-2"/>
                  <c:y val="3.7202152100559468E-3"/>
                </c:manualLayout>
              </c:layout>
              <c:spPr>
                <a:noFill/>
                <a:ln>
                  <a:noFill/>
                </a:ln>
                <a:effectLst/>
              </c:spPr>
              <c:txPr>
                <a:bodyPr rot="0" spcFirstLastPara="1" vertOverflow="ellipsis" vert="horz" wrap="square" anchor="ctr" anchorCtr="1"/>
                <a:lstStyle/>
                <a:p>
                  <a:pPr>
                    <a:defRPr sz="180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380-4641-839A-3B609F52ABC1}"/>
                </c:ext>
              </c:extLst>
            </c:dLbl>
            <c:dLbl>
              <c:idx val="1"/>
              <c:spPr>
                <a:noFill/>
                <a:ln>
                  <a:noFill/>
                </a:ln>
                <a:effectLst/>
              </c:spPr>
              <c:txPr>
                <a:bodyPr rot="0" spcFirstLastPara="1" vertOverflow="ellipsis" vert="horz" wrap="square" anchor="ctr" anchorCtr="1"/>
                <a:lstStyle/>
                <a:p>
                  <a:pPr>
                    <a:defRPr sz="18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3-3380-4641-839A-3B609F52ABC1}"/>
                </c:ext>
              </c:extLst>
            </c:dLbl>
            <c:dLbl>
              <c:idx val="2"/>
              <c:spPr>
                <a:noFill/>
                <a:ln>
                  <a:noFill/>
                </a:ln>
                <a:effectLst/>
              </c:spPr>
              <c:txPr>
                <a:bodyPr rot="0" spcFirstLastPara="1" vertOverflow="ellipsis" vert="horz" wrap="square" anchor="ctr" anchorCtr="1"/>
                <a:lstStyle/>
                <a:p>
                  <a:pPr>
                    <a:defRPr sz="18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layout>
                    <c:manualLayout>
                      <c:w val="0.29852177442470607"/>
                      <c:h val="0.1714149208751235"/>
                    </c:manualLayout>
                  </c15:layout>
                </c:ext>
                <c:ext xmlns:c16="http://schemas.microsoft.com/office/drawing/2014/chart" uri="{C3380CC4-5D6E-409C-BE32-E72D297353CC}">
                  <c16:uniqueId val="{00000005-3380-4641-839A-3B609F52ABC1}"/>
                </c:ext>
              </c:extLst>
            </c:dLbl>
            <c:dLbl>
              <c:idx val="3"/>
              <c:spPr>
                <a:noFill/>
                <a:ln>
                  <a:noFill/>
                </a:ln>
                <a:effectLst/>
              </c:spPr>
              <c:txPr>
                <a:bodyPr rot="0" spcFirstLastPara="1" vertOverflow="ellipsis" vert="horz" wrap="square" anchor="ctr" anchorCtr="1"/>
                <a:lstStyle/>
                <a:p>
                  <a:pPr>
                    <a:defRPr sz="18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7-3380-4641-839A-3B609F52ABC1}"/>
                </c:ext>
              </c:extLst>
            </c:dLbl>
            <c:dLbl>
              <c:idx val="4"/>
              <c:layout>
                <c:manualLayout>
                  <c:x val="-5.5773173779041278E-2"/>
                  <c:y val="1.4646516575023413E-7"/>
                </c:manualLayout>
              </c:layout>
              <c:spPr>
                <a:noFill/>
                <a:ln>
                  <a:noFill/>
                </a:ln>
                <a:effectLst/>
              </c:spPr>
              <c:txPr>
                <a:bodyPr rot="0" spcFirstLastPara="1" vertOverflow="ellipsis" vert="horz" wrap="square" anchor="ctr" anchorCtr="1"/>
                <a:lstStyle/>
                <a:p>
                  <a:pPr>
                    <a:defRPr sz="18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25405174905357319"/>
                      <c:h val="0.25164590047810959"/>
                    </c:manualLayout>
                  </c15:layout>
                </c:ext>
                <c:ext xmlns:c16="http://schemas.microsoft.com/office/drawing/2014/chart" uri="{C3380CC4-5D6E-409C-BE32-E72D297353CC}">
                  <c16:uniqueId val="{00000009-3380-4641-839A-3B609F52ABC1}"/>
                </c:ext>
              </c:extLst>
            </c:dLbl>
            <c:dLbl>
              <c:idx val="5"/>
              <c:spPr>
                <a:noFill/>
                <a:ln>
                  <a:noFill/>
                </a:ln>
                <a:effectLst/>
              </c:spPr>
              <c:txPr>
                <a:bodyPr rot="0" spcFirstLastPara="1" vertOverflow="ellipsis" vert="horz" wrap="square" anchor="ctr" anchorCtr="1"/>
                <a:lstStyle/>
                <a:p>
                  <a:pPr>
                    <a:defRPr sz="18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layout>
                    <c:manualLayout>
                      <c:w val="0.23529843968550146"/>
                      <c:h val="0.10770023033111964"/>
                    </c:manualLayout>
                  </c15:layout>
                </c:ext>
                <c:ext xmlns:c16="http://schemas.microsoft.com/office/drawing/2014/chart" uri="{C3380CC4-5D6E-409C-BE32-E72D297353CC}">
                  <c16:uniqueId val="{0000000B-3380-4641-839A-3B609F52ABC1}"/>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Sheet1!$A$1:$A$6</c:f>
              <c:strCache>
                <c:ptCount val="6"/>
                <c:pt idx="0">
                  <c:v>question generation</c:v>
                </c:pt>
                <c:pt idx="1">
                  <c:v>answer generation</c:v>
                </c:pt>
                <c:pt idx="2">
                  <c:v>classification</c:v>
                </c:pt>
                <c:pt idx="3">
                  <c:v>incorrect answer generation</c:v>
                </c:pt>
                <c:pt idx="4">
                  <c:v>minimal modification</c:v>
                </c:pt>
                <c:pt idx="5">
                  <c:v>verification</c:v>
                </c:pt>
              </c:strCache>
            </c:strRef>
          </c:cat>
          <c:val>
            <c:numRef>
              <c:f>Sheet1!$B$1:$B$6</c:f>
              <c:numCache>
                <c:formatCode>General</c:formatCode>
                <c:ptCount val="6"/>
                <c:pt idx="0">
                  <c:v>13</c:v>
                </c:pt>
                <c:pt idx="1">
                  <c:v>16</c:v>
                </c:pt>
                <c:pt idx="2">
                  <c:v>12</c:v>
                </c:pt>
                <c:pt idx="3">
                  <c:v>8</c:v>
                </c:pt>
                <c:pt idx="4">
                  <c:v>10</c:v>
                </c:pt>
                <c:pt idx="5">
                  <c:v>2</c:v>
                </c:pt>
              </c:numCache>
            </c:numRef>
          </c:val>
          <c:extLst>
            <c:ext xmlns:c16="http://schemas.microsoft.com/office/drawing/2014/chart" uri="{C3380CC4-5D6E-409C-BE32-E72D297353CC}">
              <c16:uniqueId val="{0000000C-3380-4641-839A-3B609F52ABC1}"/>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12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explosion val="33"/>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3380-4641-839A-3B609F52ABC1}"/>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380-4641-839A-3B609F52ABC1}"/>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3380-4641-839A-3B609F52ABC1}"/>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3380-4641-839A-3B609F52ABC1}"/>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3380-4641-839A-3B609F52ABC1}"/>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3380-4641-839A-3B609F52ABC1}"/>
              </c:ext>
            </c:extLst>
          </c:dPt>
          <c:dLbls>
            <c:dLbl>
              <c:idx val="0"/>
              <c:layout>
                <c:manualLayout>
                  <c:x val="4.5047563436917799E-2"/>
                  <c:y val="3.7202152100559468E-3"/>
                </c:manualLayout>
              </c:layout>
              <c:spPr>
                <a:noFill/>
                <a:ln>
                  <a:noFill/>
                </a:ln>
                <a:effectLst/>
              </c:spPr>
              <c:txPr>
                <a:bodyPr rot="0" spcFirstLastPara="1" vertOverflow="ellipsis" vert="horz" wrap="square" anchor="ctr" anchorCtr="1"/>
                <a:lstStyle/>
                <a:p>
                  <a:pPr>
                    <a:defRPr sz="180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380-4641-839A-3B609F52ABC1}"/>
                </c:ext>
              </c:extLst>
            </c:dLbl>
            <c:dLbl>
              <c:idx val="1"/>
              <c:spPr>
                <a:noFill/>
                <a:ln>
                  <a:noFill/>
                </a:ln>
                <a:effectLst/>
              </c:spPr>
              <c:txPr>
                <a:bodyPr rot="0" spcFirstLastPara="1" vertOverflow="ellipsis" vert="horz" wrap="square" anchor="ctr" anchorCtr="1"/>
                <a:lstStyle/>
                <a:p>
                  <a:pPr>
                    <a:defRPr sz="18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3-3380-4641-839A-3B609F52ABC1}"/>
                </c:ext>
              </c:extLst>
            </c:dLbl>
            <c:dLbl>
              <c:idx val="2"/>
              <c:spPr>
                <a:noFill/>
                <a:ln>
                  <a:noFill/>
                </a:ln>
                <a:effectLst/>
              </c:spPr>
              <c:txPr>
                <a:bodyPr rot="0" spcFirstLastPara="1" vertOverflow="ellipsis" vert="horz" wrap="square" anchor="ctr" anchorCtr="1"/>
                <a:lstStyle/>
                <a:p>
                  <a:pPr>
                    <a:defRPr sz="18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layout>
                    <c:manualLayout>
                      <c:w val="0.29852177442470607"/>
                      <c:h val="0.1714149208751235"/>
                    </c:manualLayout>
                  </c15:layout>
                </c:ext>
                <c:ext xmlns:c16="http://schemas.microsoft.com/office/drawing/2014/chart" uri="{C3380CC4-5D6E-409C-BE32-E72D297353CC}">
                  <c16:uniqueId val="{00000005-3380-4641-839A-3B609F52ABC1}"/>
                </c:ext>
              </c:extLst>
            </c:dLbl>
            <c:dLbl>
              <c:idx val="3"/>
              <c:spPr>
                <a:noFill/>
                <a:ln>
                  <a:noFill/>
                </a:ln>
                <a:effectLst/>
              </c:spPr>
              <c:txPr>
                <a:bodyPr rot="0" spcFirstLastPara="1" vertOverflow="ellipsis" vert="horz" wrap="square" anchor="ctr" anchorCtr="1"/>
                <a:lstStyle/>
                <a:p>
                  <a:pPr>
                    <a:defRPr sz="18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7-3380-4641-839A-3B609F52ABC1}"/>
                </c:ext>
              </c:extLst>
            </c:dLbl>
            <c:dLbl>
              <c:idx val="4"/>
              <c:layout>
                <c:manualLayout>
                  <c:x val="-5.5773173779041278E-2"/>
                  <c:y val="1.4646516575023413E-7"/>
                </c:manualLayout>
              </c:layout>
              <c:spPr>
                <a:noFill/>
                <a:ln>
                  <a:noFill/>
                </a:ln>
                <a:effectLst/>
              </c:spPr>
              <c:txPr>
                <a:bodyPr rot="0" spcFirstLastPara="1" vertOverflow="ellipsis" vert="horz" wrap="square" anchor="ctr" anchorCtr="1"/>
                <a:lstStyle/>
                <a:p>
                  <a:pPr>
                    <a:defRPr sz="18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25405174905357319"/>
                      <c:h val="0.25164590047810959"/>
                    </c:manualLayout>
                  </c15:layout>
                </c:ext>
                <c:ext xmlns:c16="http://schemas.microsoft.com/office/drawing/2014/chart" uri="{C3380CC4-5D6E-409C-BE32-E72D297353CC}">
                  <c16:uniqueId val="{00000009-3380-4641-839A-3B609F52ABC1}"/>
                </c:ext>
              </c:extLst>
            </c:dLbl>
            <c:dLbl>
              <c:idx val="5"/>
              <c:spPr>
                <a:noFill/>
                <a:ln>
                  <a:noFill/>
                </a:ln>
                <a:effectLst/>
              </c:spPr>
              <c:txPr>
                <a:bodyPr rot="0" spcFirstLastPara="1" vertOverflow="ellipsis" vert="horz" wrap="square" anchor="ctr" anchorCtr="1"/>
                <a:lstStyle/>
                <a:p>
                  <a:pPr>
                    <a:defRPr sz="18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layout>
                    <c:manualLayout>
                      <c:w val="0.23529843968550146"/>
                      <c:h val="0.10770023033111964"/>
                    </c:manualLayout>
                  </c15:layout>
                </c:ext>
                <c:ext xmlns:c16="http://schemas.microsoft.com/office/drawing/2014/chart" uri="{C3380CC4-5D6E-409C-BE32-E72D297353CC}">
                  <c16:uniqueId val="{0000000B-3380-4641-839A-3B609F52ABC1}"/>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Sheet1!$A$1:$A$6</c:f>
              <c:strCache>
                <c:ptCount val="6"/>
                <c:pt idx="0">
                  <c:v>question generation</c:v>
                </c:pt>
                <c:pt idx="1">
                  <c:v>answer generation</c:v>
                </c:pt>
                <c:pt idx="2">
                  <c:v>classification</c:v>
                </c:pt>
                <c:pt idx="3">
                  <c:v>incorrect answer generation</c:v>
                </c:pt>
                <c:pt idx="4">
                  <c:v>minimal modification</c:v>
                </c:pt>
                <c:pt idx="5">
                  <c:v>verification</c:v>
                </c:pt>
              </c:strCache>
            </c:strRef>
          </c:cat>
          <c:val>
            <c:numRef>
              <c:f>Sheet1!$B$1:$B$6</c:f>
              <c:numCache>
                <c:formatCode>General</c:formatCode>
                <c:ptCount val="6"/>
                <c:pt idx="0">
                  <c:v>13</c:v>
                </c:pt>
                <c:pt idx="1">
                  <c:v>16</c:v>
                </c:pt>
                <c:pt idx="2">
                  <c:v>12</c:v>
                </c:pt>
                <c:pt idx="3">
                  <c:v>8</c:v>
                </c:pt>
                <c:pt idx="4">
                  <c:v>10</c:v>
                </c:pt>
                <c:pt idx="5">
                  <c:v>2</c:v>
                </c:pt>
              </c:numCache>
            </c:numRef>
          </c:val>
          <c:extLst>
            <c:ext xmlns:c16="http://schemas.microsoft.com/office/drawing/2014/chart" uri="{C3380CC4-5D6E-409C-BE32-E72D297353CC}">
              <c16:uniqueId val="{0000000C-3380-4641-839A-3B609F52ABC1}"/>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1200"/>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0.27098</cdr:x>
      <cdr:y>0.09631</cdr:y>
    </cdr:from>
    <cdr:to>
      <cdr:x>0.72902</cdr:x>
      <cdr:y>0.88817</cdr:y>
    </cdr:to>
    <cdr:sp macro="" textlink="">
      <cdr:nvSpPr>
        <cdr:cNvPr id="2" name="Pie 1">
          <a:extLst xmlns:a="http://schemas.openxmlformats.org/drawingml/2006/main">
            <a:ext uri="{FF2B5EF4-FFF2-40B4-BE49-F238E27FC236}">
              <a16:creationId xmlns:a16="http://schemas.microsoft.com/office/drawing/2014/main" id="{F8BE4D0F-B093-4846-9EAD-506A514EA20C}"/>
            </a:ext>
          </a:extLst>
        </cdr:cNvPr>
        <cdr:cNvSpPr/>
      </cdr:nvSpPr>
      <cdr:spPr>
        <a:xfrm xmlns:a="http://schemas.openxmlformats.org/drawingml/2006/main">
          <a:off x="1604340" y="328768"/>
          <a:ext cx="2711728" cy="2703235"/>
        </a:xfrm>
        <a:prstGeom xmlns:a="http://schemas.openxmlformats.org/drawingml/2006/main" prst="pie">
          <a:avLst>
            <a:gd name="adj1" fmla="val 20869344"/>
            <a:gd name="adj2" fmla="val 16204512"/>
          </a:avLst>
        </a:prstGeom>
      </cdr:spPr>
      <cdr:style>
        <a:lnRef xmlns:a="http://schemas.openxmlformats.org/drawingml/2006/main" idx="3">
          <a:schemeClr val="lt1"/>
        </a:lnRef>
        <a:fillRef xmlns:a="http://schemas.openxmlformats.org/drawingml/2006/main" idx="1">
          <a:schemeClr val="dk1"/>
        </a:fillRef>
        <a:effectRef xmlns:a="http://schemas.openxmlformats.org/drawingml/2006/main" idx="1">
          <a:schemeClr val="dk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endParaRPr lang="en-US" sz="1900" b="1" i="1" dirty="0"/>
        </a:p>
        <a:p xmlns:a="http://schemas.openxmlformats.org/drawingml/2006/main">
          <a:pPr algn="ctr"/>
          <a:endParaRPr lang="en-US" sz="1900" b="1" i="1" dirty="0"/>
        </a:p>
        <a:p xmlns:a="http://schemas.openxmlformats.org/drawingml/2006/main">
          <a:pPr algn="ctr"/>
          <a:endParaRPr lang="en-US" sz="1900" b="1" i="1" dirty="0"/>
        </a:p>
        <a:p xmlns:a="http://schemas.openxmlformats.org/drawingml/2006/main">
          <a:pPr algn="ctr"/>
          <a:endParaRPr lang="en-US" sz="1900" b="1" i="1" dirty="0"/>
        </a:p>
        <a:p xmlns:a="http://schemas.openxmlformats.org/drawingml/2006/main">
          <a:pPr algn="ctr"/>
          <a:r>
            <a:rPr lang="en-US" sz="1900" b="1" i="1" dirty="0"/>
            <a:t>supervision </a:t>
          </a:r>
        </a:p>
        <a:p xmlns:a="http://schemas.openxmlformats.org/drawingml/2006/main">
          <a:pPr algn="ctr"/>
          <a:r>
            <a:rPr lang="en-US" sz="1900" b="1" i="1" dirty="0"/>
            <a:t>tasks </a:t>
          </a:r>
        </a:p>
      </cdr:txBody>
    </cdr:sp>
  </cdr:relSizeAnchor>
  <cdr:relSizeAnchor xmlns:cdr="http://schemas.openxmlformats.org/drawingml/2006/chartDrawing">
    <cdr:from>
      <cdr:x>0.31189</cdr:x>
      <cdr:y>0</cdr:y>
    </cdr:from>
    <cdr:to>
      <cdr:x>0.76992</cdr:x>
      <cdr:y>0.79186</cdr:y>
    </cdr:to>
    <cdr:sp macro="" textlink="">
      <cdr:nvSpPr>
        <cdr:cNvPr id="3" name="Pie 2">
          <a:extLst xmlns:a="http://schemas.openxmlformats.org/drawingml/2006/main">
            <a:ext uri="{FF2B5EF4-FFF2-40B4-BE49-F238E27FC236}">
              <a16:creationId xmlns:a16="http://schemas.microsoft.com/office/drawing/2014/main" id="{1A6EBB94-CCEB-5B4C-A9C1-8D17615325B0}"/>
            </a:ext>
          </a:extLst>
        </cdr:cNvPr>
        <cdr:cNvSpPr/>
      </cdr:nvSpPr>
      <cdr:spPr>
        <a:xfrm xmlns:a="http://schemas.openxmlformats.org/drawingml/2006/main">
          <a:off x="1846502" y="0"/>
          <a:ext cx="2711728" cy="2703235"/>
        </a:xfrm>
        <a:prstGeom xmlns:a="http://schemas.openxmlformats.org/drawingml/2006/main" prst="pie">
          <a:avLst>
            <a:gd name="adj1" fmla="val 16182997"/>
            <a:gd name="adj2" fmla="val 20857508"/>
          </a:avLst>
        </a:prstGeom>
      </cdr:spPr>
      <cdr:style>
        <a:lnRef xmlns:a="http://schemas.openxmlformats.org/drawingml/2006/main" idx="2">
          <a:schemeClr val="dk1">
            <a:shade val="50000"/>
          </a:schemeClr>
        </a:lnRef>
        <a:fillRef xmlns:a="http://schemas.openxmlformats.org/drawingml/2006/main" idx="1">
          <a:schemeClr val="dk1"/>
        </a:fillRef>
        <a:effectRef xmlns:a="http://schemas.openxmlformats.org/drawingml/2006/main" idx="0">
          <a:schemeClr val="dk1"/>
        </a:effectRef>
        <a:fontRef xmlns:a="http://schemas.openxmlformats.org/drawingml/2006/main" idx="minor">
          <a:schemeClr val="lt1"/>
        </a:fontRef>
      </cdr:style>
      <cdr:txBody>
        <a:bodyPr xmlns:a="http://schemas.openxmlformats.org/drawingml/2006/main"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r"/>
          <a:r>
            <a:rPr lang="en-US" sz="1900" b="1" i="1" dirty="0"/>
            <a:t>eval.      </a:t>
          </a:r>
        </a:p>
        <a:p xmlns:a="http://schemas.openxmlformats.org/drawingml/2006/main">
          <a:pPr algn="r"/>
          <a:r>
            <a:rPr lang="en-US" sz="1900" b="1" i="1" dirty="0"/>
            <a:t>tasks</a:t>
          </a:r>
        </a:p>
        <a:p xmlns:a="http://schemas.openxmlformats.org/drawingml/2006/main">
          <a:pPr algn="r"/>
          <a:endParaRPr lang="en-US" sz="1900" b="1" i="1" dirty="0"/>
        </a:p>
        <a:p xmlns:a="http://schemas.openxmlformats.org/drawingml/2006/main">
          <a:pPr algn="r"/>
          <a:endParaRPr lang="en-US" sz="1900" b="1" i="1" dirty="0"/>
        </a:p>
        <a:p xmlns:a="http://schemas.openxmlformats.org/drawingml/2006/main">
          <a:pPr algn="r"/>
          <a:endParaRPr lang="en-US" sz="1900" b="1" i="1" dirty="0"/>
        </a:p>
        <a:p xmlns:a="http://schemas.openxmlformats.org/drawingml/2006/main">
          <a:pPr algn="r"/>
          <a:endParaRPr lang="en-US" sz="1900" b="1" i="1" dirty="0"/>
        </a:p>
        <a:p xmlns:a="http://schemas.openxmlformats.org/drawingml/2006/main">
          <a:pPr algn="r"/>
          <a:endParaRPr lang="en-US" sz="1900" b="1" i="1"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BC4B6E-97D4-384E-8346-04988064FF86}" type="datetimeFigureOut">
              <a:rPr lang="en-US" smtClean="0"/>
              <a:t>5/26/21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3EFFCD-2707-464E-8668-7D1BDDA9873E}" type="slidenum">
              <a:rPr lang="en-US" smtClean="0"/>
              <a:t>‹#›</a:t>
            </a:fld>
            <a:endParaRPr lang="en-US"/>
          </a:p>
        </p:txBody>
      </p:sp>
    </p:spTree>
    <p:extLst>
      <p:ext uri="{BB962C8B-B14F-4D97-AF65-F5344CB8AC3E}">
        <p14:creationId xmlns:p14="http://schemas.microsoft.com/office/powerpoint/2010/main" val="1940575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 am Daniel </a:t>
            </a:r>
            <a:r>
              <a:rPr lang="en-US" sz="1200" b="0" i="0" u="none" strike="noStrike" kern="1200" dirty="0" err="1">
                <a:solidFill>
                  <a:schemeClr val="tx1"/>
                </a:solidFill>
                <a:effectLst/>
                <a:latin typeface="+mn-lt"/>
                <a:ea typeface="+mn-ea"/>
                <a:cs typeface="+mn-cs"/>
              </a:rPr>
              <a:t>Khashabi</a:t>
            </a:r>
            <a:r>
              <a:rPr lang="en-US" sz="1200" b="0" i="0" u="none" strike="noStrike" kern="1200" dirty="0">
                <a:solidFill>
                  <a:schemeClr val="tx1"/>
                </a:solidFill>
                <a:effectLst/>
                <a:latin typeface="+mn-lt"/>
                <a:ea typeface="+mn-ea"/>
                <a:cs typeface="+mn-cs"/>
              </a:rPr>
              <a:t>; for those who don’t know me, I am young investigator here at AI2.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And I am excited to tell you about our recent project! </a:t>
            </a:r>
          </a:p>
          <a:p>
            <a:r>
              <a:rPr lang="en-US" sz="1200" b="0" i="0" u="none" strike="noStrike" kern="1200" dirty="0">
                <a:solidFill>
                  <a:schemeClr val="tx1"/>
                </a:solidFill>
                <a:effectLst/>
                <a:latin typeface="+mn-lt"/>
                <a:ea typeface="+mn-ea"/>
                <a:cs typeface="+mn-cs"/>
              </a:rPr>
              <a:t>This is a joint work with …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you have any clarification questions, please interrupt me; otherwise, let’s delay all the open-ended questions till after the talk. </a:t>
            </a:r>
          </a:p>
          <a:p>
            <a:endParaRPr lang="en-US" sz="1200" b="0" i="0" u="none" strike="no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1</a:t>
            </a:fld>
            <a:endParaRPr lang="en-US"/>
          </a:p>
        </p:txBody>
      </p:sp>
    </p:spTree>
    <p:extLst>
      <p:ext uri="{BB962C8B-B14F-4D97-AF65-F5344CB8AC3E}">
        <p14:creationId xmlns:p14="http://schemas.microsoft.com/office/powerpoint/2010/main" val="212677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contacted the authors of several recent datasets and obtained the instructions that were used for crowdsourcing them.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As you can see, the list is a bit skewed towards QA datasets. It’s not by design, but rather, these were more available to us. </a:t>
            </a:r>
          </a:p>
        </p:txBody>
      </p:sp>
      <p:sp>
        <p:nvSpPr>
          <p:cNvPr id="4" name="Slide Number Placeholder 3"/>
          <p:cNvSpPr>
            <a:spLocks noGrp="1"/>
          </p:cNvSpPr>
          <p:nvPr>
            <p:ph type="sldNum" sz="quarter" idx="5"/>
          </p:nvPr>
        </p:nvSpPr>
        <p:spPr/>
        <p:txBody>
          <a:bodyPr/>
          <a:lstStyle/>
          <a:p>
            <a:fld id="{7E3EFFCD-2707-464E-8668-7D1BDDA9873E}" type="slidenum">
              <a:rPr lang="en-US" smtClean="0"/>
              <a:t>10</a:t>
            </a:fld>
            <a:endParaRPr lang="en-US"/>
          </a:p>
        </p:txBody>
      </p:sp>
    </p:spTree>
    <p:extLst>
      <p:ext uri="{BB962C8B-B14F-4D97-AF65-F5344CB8AC3E}">
        <p14:creationId xmlns:p14="http://schemas.microsoft.com/office/powerpoint/2010/main" val="560625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Early on, we observed that, </a:t>
            </a:r>
            <a:r>
              <a:rPr lang="en-US" sz="1200" kern="1200" dirty="0">
                <a:solidFill>
                  <a:schemeClr val="tx1"/>
                </a:solidFill>
                <a:effectLst/>
                <a:latin typeface="+mn-lt"/>
                <a:ea typeface="+mn-ea"/>
                <a:cs typeface="+mn-cs"/>
              </a:rPr>
              <a:t>almost all the </a:t>
            </a:r>
            <a:r>
              <a:rPr lang="en-US" sz="1200" kern="1200" dirty="0" err="1">
                <a:solidFill>
                  <a:schemeClr val="tx1"/>
                </a:solidFill>
                <a:effectLst/>
                <a:latin typeface="+mn-lt"/>
                <a:ea typeface="+mn-ea"/>
                <a:cs typeface="+mn-cs"/>
              </a:rPr>
              <a:t>crowdworking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instrucions</a:t>
            </a:r>
            <a:r>
              <a:rPr lang="en-US" sz="1200" kern="1200" dirty="0">
                <a:solidFill>
                  <a:schemeClr val="tx1"/>
                </a:solidFill>
                <a:effectLst/>
                <a:latin typeface="+mn-lt"/>
                <a:ea typeface="+mn-ea"/>
                <a:cs typeface="+mn-cs"/>
              </a:rPr>
              <a:t> include sequences of annotation steps. </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For example, the screenshot shown here, taken from </a:t>
            </a:r>
            <a:r>
              <a:rPr lang="en-US" sz="1200" kern="1200" dirty="0" err="1">
                <a:solidFill>
                  <a:schemeClr val="tx1"/>
                </a:solidFill>
                <a:effectLst/>
                <a:latin typeface="+mn-lt"/>
                <a:ea typeface="+mn-ea"/>
                <a:cs typeface="+mn-cs"/>
              </a:rPr>
              <a:t>MCTaco</a:t>
            </a:r>
            <a:r>
              <a:rPr lang="en-US" sz="1200" kern="1200" dirty="0">
                <a:solidFill>
                  <a:schemeClr val="tx1"/>
                </a:solidFill>
                <a:effectLst/>
                <a:latin typeface="+mn-lt"/>
                <a:ea typeface="+mn-ea"/>
                <a:cs typeface="+mn-cs"/>
              </a:rPr>
              <a:t> dataset, shows a box for writing a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dataset’s complete instructions actually contains 19 independent annotations steps.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divide crowdsourcing instructions into multiple subtasks that are minimal and standalone.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For example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process results in a more consistent  definition of tasks, enabling a successful mapping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this splitting process that results in 61 independent tasks, based on our initial 9 datasets. </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a:p>
            <a:r>
              <a:rPr lang="en-US" dirty="0"/>
              <a:t>---------------</a:t>
            </a:r>
          </a:p>
          <a:p>
            <a:r>
              <a:rPr lang="en-US" dirty="0"/>
              <a:t>TODO: </a:t>
            </a:r>
          </a:p>
          <a:p>
            <a:r>
              <a:rPr lang="en-US" dirty="0"/>
              <a:t>  - you may </a:t>
            </a:r>
            <a:r>
              <a:rPr lang="en-US" dirty="0" err="1"/>
              <a:t>wanna</a:t>
            </a:r>
            <a:r>
              <a:rPr lang="en-US" dirty="0"/>
              <a:t> show statistics on the number tasks per dataset </a:t>
            </a:r>
          </a:p>
          <a:p>
            <a:r>
              <a:rPr lang="en-US" dirty="0"/>
              <a:t>  - I think we can use the examples in Table 1 </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11</a:t>
            </a:fld>
            <a:endParaRPr lang="en-US"/>
          </a:p>
        </p:txBody>
      </p:sp>
    </p:spTree>
    <p:extLst>
      <p:ext uri="{BB962C8B-B14F-4D97-AF65-F5344CB8AC3E}">
        <p14:creationId xmlns:p14="http://schemas.microsoft.com/office/powerpoint/2010/main" val="1905405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Instructions used in crowdsourcing the source datasets are written by distinct authors for various purposes, and they are different in a variety of ways.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We did a pilot study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and based on the common elements of the crowdsourcing instructions, we came up with a </a:t>
            </a:r>
            <a:r>
              <a:rPr lang="en-US" dirty="0"/>
              <a:t>schema to to represent  our instructions.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Let me briefly define the important fields I am going to refer to,  in this schema: </a:t>
            </a:r>
            <a:endParaRPr lang="en-US" dirty="0">
              <a:effectLst/>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DEFINITION provides the core detailed instructions for a task.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a:t>
            </a:r>
            <a:r>
              <a:rPr lang="en-US" sz="1000" kern="1200" dirty="0">
                <a:solidFill>
                  <a:schemeClr val="tx1"/>
                </a:solidFill>
                <a:effectLst/>
                <a:latin typeface="+mn-lt"/>
                <a:ea typeface="+mn-ea"/>
                <a:cs typeface="+mn-cs"/>
              </a:rPr>
              <a:t>HINGS TO </a:t>
            </a:r>
            <a:r>
              <a:rPr lang="en-US" sz="1200" kern="1200" dirty="0">
                <a:solidFill>
                  <a:schemeClr val="tx1"/>
                </a:solidFill>
                <a:effectLst/>
                <a:latin typeface="+mn-lt"/>
                <a:ea typeface="+mn-ea"/>
                <a:cs typeface="+mn-cs"/>
              </a:rPr>
              <a:t>A</a:t>
            </a:r>
            <a:r>
              <a:rPr lang="en-US" sz="1000" kern="1200" dirty="0">
                <a:solidFill>
                  <a:schemeClr val="tx1"/>
                </a:solidFill>
                <a:effectLst/>
                <a:latin typeface="+mn-lt"/>
                <a:ea typeface="+mn-ea"/>
                <a:cs typeface="+mn-cs"/>
              </a:rPr>
              <a:t>VOID </a:t>
            </a:r>
            <a:r>
              <a:rPr lang="en-US" sz="1200" kern="1200" dirty="0">
                <a:solidFill>
                  <a:schemeClr val="tx1"/>
                </a:solidFill>
                <a:effectLst/>
                <a:latin typeface="+mn-lt"/>
                <a:ea typeface="+mn-ea"/>
                <a:cs typeface="+mn-cs"/>
              </a:rPr>
              <a:t>contain instructions regarding undesirable annotations that must be avoided.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are helpful in defining the scope of a task and the space of acceptable responses. </a:t>
            </a:r>
            <a:endParaRPr lang="en-US" sz="900" b="1" kern="1200" dirty="0">
              <a:solidFill>
                <a:schemeClr val="tx1"/>
              </a:solidFill>
              <a:effectLst/>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a:t>
            </a:r>
            <a:r>
              <a:rPr lang="en-US" sz="1000" kern="1200" dirty="0">
                <a:solidFill>
                  <a:schemeClr val="tx1"/>
                </a:solidFill>
                <a:effectLst/>
                <a:latin typeface="+mn-lt"/>
                <a:ea typeface="+mn-ea"/>
                <a:cs typeface="+mn-cs"/>
              </a:rPr>
              <a:t>MPHASIS AND </a:t>
            </a:r>
            <a:r>
              <a:rPr lang="en-US" sz="1200" kern="1200" dirty="0">
                <a:solidFill>
                  <a:schemeClr val="tx1"/>
                </a:solidFill>
                <a:effectLst/>
                <a:latin typeface="+mn-lt"/>
                <a:ea typeface="+mn-ea"/>
                <a:cs typeface="+mn-cs"/>
              </a:rPr>
              <a:t>C</a:t>
            </a:r>
            <a:r>
              <a:rPr lang="en-US" sz="1000" kern="1200" dirty="0">
                <a:solidFill>
                  <a:schemeClr val="tx1"/>
                </a:solidFill>
                <a:effectLst/>
                <a:latin typeface="+mn-lt"/>
                <a:ea typeface="+mn-ea"/>
                <a:cs typeface="+mn-cs"/>
              </a:rPr>
              <a:t>AUTION </a:t>
            </a:r>
            <a:r>
              <a:rPr lang="en-US" sz="1200" kern="1200" dirty="0">
                <a:solidFill>
                  <a:schemeClr val="tx1"/>
                </a:solidFill>
                <a:effectLst/>
                <a:latin typeface="+mn-lt"/>
                <a:ea typeface="+mn-ea"/>
                <a:cs typeface="+mn-cs"/>
              </a:rPr>
              <a:t>are highlighted statements in the crowdsourcing instructions,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 intended to be emphasized or warned against.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POSITIVE EXAMPLES are examples of desirable outputs. </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NEGATIVE EXAMPLES providing examples of what must not be produced.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PROMPT is a single sentence summary of the task that often appears at the end of the instructions, just before the input. </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endParaRPr lang="en-US" dirty="0"/>
          </a:p>
          <a:p>
            <a:r>
              <a:rPr lang="en-US" dirty="0"/>
              <a:t>----------</a:t>
            </a:r>
          </a:p>
          <a:p>
            <a:endParaRPr lang="en-US" dirty="0"/>
          </a:p>
          <a:p>
            <a:endParaRPr lang="en-US" dirty="0"/>
          </a:p>
          <a:p>
            <a:r>
              <a:rPr lang="en-US" dirty="0"/>
              <a:t>As you probably know, crowdsourcing instructions are HTML documents that need to convert them plain text. </a:t>
            </a:r>
          </a:p>
          <a:p>
            <a:r>
              <a:rPr lang="en-US" dirty="0"/>
              <a:t>But this is not something that we can easily automate, since are written by various authors for purposes, and they are different in a variety of ways. So, it’s something that we had to do manually. </a:t>
            </a:r>
          </a:p>
          <a:p>
            <a:endParaRPr lang="en-US" dirty="0"/>
          </a:p>
          <a:p>
            <a:endParaRPr lang="en-US" dirty="0"/>
          </a:p>
          <a:p>
            <a:r>
              <a:rPr lang="en-US" dirty="0"/>
              <a:t>TODO: very different, but they're a similar high-level structure. --&gt; </a:t>
            </a:r>
            <a:r>
              <a:rPr lang="en-US" dirty="0" err="1"/>
              <a:t>hnence</a:t>
            </a:r>
            <a:r>
              <a:rPr lang="en-US" dirty="0"/>
              <a:t> </a:t>
            </a:r>
          </a:p>
          <a:p>
            <a:endParaRPr lang="en-US" dirty="0"/>
          </a:p>
          <a:p>
            <a:r>
              <a:rPr lang="en-US" dirty="0"/>
              <a:t>TODO: </a:t>
            </a:r>
          </a:p>
          <a:p>
            <a:r>
              <a:rPr lang="en-US" dirty="0"/>
              <a:t>  - make it a bit more compact </a:t>
            </a:r>
          </a:p>
          <a:p>
            <a:r>
              <a:rPr lang="en-US" dirty="0"/>
              <a:t> - just like fig 3, separate instances from the instructions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we can say: Our instruction schema is the result of our pilot study conducted on a subset of datasets. B</a:t>
            </a:r>
          </a:p>
          <a:p>
            <a:r>
              <a:rPr lang="en-US" dirty="0"/>
              <a:t>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12</a:t>
            </a:fld>
            <a:endParaRPr lang="en-US"/>
          </a:p>
        </p:txBody>
      </p:sp>
    </p:spTree>
    <p:extLst>
      <p:ext uri="{BB962C8B-B14F-4D97-AF65-F5344CB8AC3E}">
        <p14:creationId xmlns:p14="http://schemas.microsoft.com/office/powerpoint/2010/main" val="1417083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171450" indent="-171450">
              <a:buFont typeface="Arial" panose="020B0604020202020204" pitchFamily="34" charset="0"/>
              <a:buChar char="•"/>
            </a:pPr>
            <a:r>
              <a:rPr lang="en-US" dirty="0"/>
              <a:t>Obviously, easy said than done: </a:t>
            </a:r>
          </a:p>
          <a:p>
            <a:pPr marL="171450" indent="-171450">
              <a:buFont typeface="Arial" panose="020B0604020202020204" pitchFamily="34" charset="0"/>
              <a:buChar char="•"/>
            </a:pPr>
            <a:r>
              <a:rPr lang="en-US" dirty="0"/>
              <a:t>.... which goes to show that the process of converting existing datasets to our schema was not a trivial one. </a:t>
            </a:r>
          </a:p>
          <a:p>
            <a:endParaRPr lang="en-US" dirty="0"/>
          </a:p>
          <a:p>
            <a:endParaRPr lang="en-US" dirty="0"/>
          </a:p>
          <a:p>
            <a:r>
              <a:rPr lang="en-US" dirty="0"/>
              <a:t>TODO: </a:t>
            </a:r>
          </a:p>
          <a:p>
            <a:r>
              <a:rPr lang="en-US" dirty="0"/>
              <a:t>  - make it a bit more compact </a:t>
            </a:r>
          </a:p>
          <a:p>
            <a:r>
              <a:rPr lang="en-US" dirty="0"/>
              <a:t> - just like fig 3, separate instances from the instructions </a:t>
            </a:r>
          </a:p>
          <a:p>
            <a:endParaRPr lang="en-US" dirty="0"/>
          </a:p>
          <a:p>
            <a:endParaRPr lang="en-US" dirty="0"/>
          </a:p>
          <a:p>
            <a:pPr marL="171450" indent="-171450">
              <a:buFontTx/>
              <a:buChar char="-"/>
            </a:pPr>
            <a:r>
              <a:rPr lang="en-US" dirty="0"/>
              <a:t>We drop </a:t>
            </a:r>
            <a:r>
              <a:rPr lang="en-US" dirty="0" err="1"/>
              <a:t>uncessary</a:t>
            </a:r>
            <a:r>
              <a:rPr lang="en-US" dirty="0"/>
              <a:t> sentences: </a:t>
            </a:r>
          </a:p>
          <a:p>
            <a:pPr marL="628650" lvl="1" indent="-171450">
              <a:buFontTx/>
              <a:buChar char="-"/>
            </a:pPr>
            <a:r>
              <a:rPr lang="en-US" dirty="0"/>
              <a:t>E.g., below we provide some examples:</a:t>
            </a:r>
          </a:p>
        </p:txBody>
      </p:sp>
      <p:sp>
        <p:nvSpPr>
          <p:cNvPr id="4" name="Slide Number Placeholder 3"/>
          <p:cNvSpPr>
            <a:spLocks noGrp="1"/>
          </p:cNvSpPr>
          <p:nvPr>
            <p:ph type="sldNum" sz="quarter" idx="5"/>
          </p:nvPr>
        </p:nvSpPr>
        <p:spPr/>
        <p:txBody>
          <a:bodyPr/>
          <a:lstStyle/>
          <a:p>
            <a:fld id="{7E3EFFCD-2707-464E-8668-7D1BDDA9873E}" type="slidenum">
              <a:rPr lang="en-US" smtClean="0"/>
              <a:t>13</a:t>
            </a:fld>
            <a:endParaRPr lang="en-US"/>
          </a:p>
        </p:txBody>
      </p:sp>
    </p:spTree>
    <p:extLst>
      <p:ext uri="{BB962C8B-B14F-4D97-AF65-F5344CB8AC3E}">
        <p14:creationId xmlns:p14="http://schemas.microsoft.com/office/powerpoint/2010/main" val="300818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sum, the resulting dataset consists of 61 tasks .... </a:t>
            </a:r>
          </a:p>
          <a:p>
            <a:pPr marL="171450" indent="-171450">
              <a:buFont typeface="Arial" panose="020B0604020202020204" pitchFamily="34" charset="0"/>
              <a:buChar char="•"/>
            </a:pPr>
            <a:r>
              <a:rPr lang="en-US" dirty="0"/>
              <a:t>Here is the distribution of the tasks included in the datasets, aggregated according to their high-level type. </a:t>
            </a:r>
          </a:p>
          <a:p>
            <a:pPr marL="628650" lvl="1" indent="-171450">
              <a:buFont typeface="Arial" panose="020B0604020202020204" pitchFamily="34" charset="0"/>
              <a:buChar char="•"/>
            </a:pPr>
            <a:r>
              <a:rPr lang="en-US" dirty="0"/>
              <a:t>As you can see, the dataset has many tasks that are related to QA. </a:t>
            </a:r>
          </a:p>
          <a:p>
            <a:pPr marL="1085850" lvl="2" indent="-171450">
              <a:buFont typeface="Arial" panose="020B0604020202020204" pitchFamily="34" charset="0"/>
              <a:buChar char="•"/>
            </a:pPr>
            <a:r>
              <a:rPr lang="en-US" dirty="0"/>
              <a:t>For example, question generation, generating correct answers to questions, generating incorrect answers. </a:t>
            </a:r>
          </a:p>
          <a:p>
            <a:pPr marL="628650" lvl="1" indent="-171450">
              <a:buFont typeface="Arial" panose="020B0604020202020204" pitchFamily="34" charset="0"/>
              <a:buChar char="•"/>
            </a:pPr>
            <a:r>
              <a:rPr lang="en-US" dirty="0"/>
              <a:t>But there are other tasks, too; </a:t>
            </a:r>
          </a:p>
          <a:p>
            <a:pPr marL="1085850" lvl="2" indent="-171450">
              <a:buFont typeface="Arial" panose="020B0604020202020204" pitchFamily="34" charset="0"/>
              <a:buChar char="•"/>
            </a:pPr>
            <a:r>
              <a:rPr lang="en-US" dirty="0"/>
              <a:t>All sorts of classification or minimal modification of inputs.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Let me emphasize that not all tasks in the same category have are actually identical. </a:t>
            </a:r>
          </a:p>
          <a:p>
            <a:pPr marL="628650" lvl="1" indent="-171450">
              <a:buFont typeface="Arial" panose="020B0604020202020204" pitchFamily="34" charset="0"/>
              <a:buChar char="•"/>
            </a:pPr>
            <a:r>
              <a:rPr lang="en-US" dirty="0"/>
              <a:t>Like I said before, they're typically written by different authors for different purposes. </a:t>
            </a:r>
          </a:p>
          <a:p>
            <a:pPr marL="1085850" lvl="2" indent="-171450">
              <a:buFont typeface="Arial" panose="020B0604020202020204" pitchFamily="34" charset="0"/>
              <a:buChar char="•"/>
            </a:pPr>
            <a:r>
              <a:rPr lang="en-US" dirty="0"/>
              <a:t>Any two tasks, say in the question generation, are different from each other.</a:t>
            </a:r>
          </a:p>
        </p:txBody>
      </p:sp>
      <p:sp>
        <p:nvSpPr>
          <p:cNvPr id="4" name="Slide Number Placeholder 3"/>
          <p:cNvSpPr>
            <a:spLocks noGrp="1"/>
          </p:cNvSpPr>
          <p:nvPr>
            <p:ph type="sldNum" sz="quarter" idx="5"/>
          </p:nvPr>
        </p:nvSpPr>
        <p:spPr/>
        <p:txBody>
          <a:bodyPr/>
          <a:lstStyle/>
          <a:p>
            <a:fld id="{7E3EFFCD-2707-464E-8668-7D1BDDA9873E}" type="slidenum">
              <a:rPr lang="en-US" smtClean="0"/>
              <a:t>14</a:t>
            </a:fld>
            <a:endParaRPr lang="en-US"/>
          </a:p>
        </p:txBody>
      </p:sp>
    </p:spTree>
    <p:extLst>
      <p:ext uri="{BB962C8B-B14F-4D97-AF65-F5344CB8AC3E}">
        <p14:creationId xmlns:p14="http://schemas.microsoft.com/office/powerpoint/2010/main" val="1786499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Back to the big picture and remind you about the setup: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based on the given instruction  (represented based on our schema), the model is expected to apply a change to the input (like a paragraph, </a:t>
            </a:r>
            <a:r>
              <a:rPr lang="en-US" dirty="0" err="1"/>
              <a:t>etc</a:t>
            </a:r>
            <a:r>
              <a:rPr lang="en-US" dirty="0"/>
              <a:t>) and map it to the output</a:t>
            </a:r>
          </a:p>
        </p:txBody>
      </p:sp>
      <p:sp>
        <p:nvSpPr>
          <p:cNvPr id="4" name="Slide Number Placeholder 3"/>
          <p:cNvSpPr>
            <a:spLocks noGrp="1"/>
          </p:cNvSpPr>
          <p:nvPr>
            <p:ph type="sldNum" sz="quarter" idx="5"/>
          </p:nvPr>
        </p:nvSpPr>
        <p:spPr/>
        <p:txBody>
          <a:bodyPr/>
          <a:lstStyle/>
          <a:p>
            <a:fld id="{7E3EFFCD-2707-464E-8668-7D1BDDA9873E}" type="slidenum">
              <a:rPr lang="en-US" smtClean="0"/>
              <a:t>15</a:t>
            </a:fld>
            <a:endParaRPr lang="en-US"/>
          </a:p>
        </p:txBody>
      </p:sp>
    </p:spTree>
    <p:extLst>
      <p:ext uri="{BB962C8B-B14F-4D97-AF65-F5344CB8AC3E}">
        <p14:creationId xmlns:p14="http://schemas.microsoft.com/office/powerpoint/2010/main" val="4065726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 actual instruction, for the task of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16</a:t>
            </a:fld>
            <a:endParaRPr lang="en-US"/>
          </a:p>
        </p:txBody>
      </p:sp>
    </p:spTree>
    <p:extLst>
      <p:ext uri="{BB962C8B-B14F-4D97-AF65-F5344CB8AC3E}">
        <p14:creationId xmlns:p14="http://schemas.microsoft.com/office/powerpoint/2010/main" val="141276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this given input, …. </a:t>
            </a:r>
          </a:p>
        </p:txBody>
      </p:sp>
      <p:sp>
        <p:nvSpPr>
          <p:cNvPr id="4" name="Slide Number Placeholder 3"/>
          <p:cNvSpPr>
            <a:spLocks noGrp="1"/>
          </p:cNvSpPr>
          <p:nvPr>
            <p:ph type="sldNum" sz="quarter" idx="5"/>
          </p:nvPr>
        </p:nvSpPr>
        <p:spPr/>
        <p:txBody>
          <a:bodyPr/>
          <a:lstStyle/>
          <a:p>
            <a:fld id="{7E3EFFCD-2707-464E-8668-7D1BDDA9873E}" type="slidenum">
              <a:rPr lang="en-US" smtClean="0"/>
              <a:t>17</a:t>
            </a:fld>
            <a:endParaRPr lang="en-US"/>
          </a:p>
        </p:txBody>
      </p:sp>
    </p:spTree>
    <p:extLst>
      <p:ext uri="{BB962C8B-B14F-4D97-AF65-F5344CB8AC3E}">
        <p14:creationId xmlns:p14="http://schemas.microsoft.com/office/powerpoint/2010/main" val="527748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evaluating this setup, we use text to text architectures . . . </a:t>
            </a:r>
          </a:p>
        </p:txBody>
      </p:sp>
      <p:sp>
        <p:nvSpPr>
          <p:cNvPr id="4" name="Slide Number Placeholder 3"/>
          <p:cNvSpPr>
            <a:spLocks noGrp="1"/>
          </p:cNvSpPr>
          <p:nvPr>
            <p:ph type="sldNum" sz="quarter" idx="5"/>
          </p:nvPr>
        </p:nvSpPr>
        <p:spPr/>
        <p:txBody>
          <a:bodyPr/>
          <a:lstStyle/>
          <a:p>
            <a:fld id="{7E3EFFCD-2707-464E-8668-7D1BDDA9873E}" type="slidenum">
              <a:rPr lang="en-US" smtClean="0"/>
              <a:t>18</a:t>
            </a:fld>
            <a:endParaRPr lang="en-US"/>
          </a:p>
        </p:txBody>
      </p:sp>
    </p:spTree>
    <p:extLst>
      <p:ext uri="{BB962C8B-B14F-4D97-AF65-F5344CB8AC3E}">
        <p14:creationId xmlns:p14="http://schemas.microsoft.com/office/powerpoint/2010/main" val="1509937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to use these architectures, we need an encoding function that maps the input instance and instruction into plain text.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that this function does is to concatenate various instructions fields and the input instance and feeds that text to the model.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19</a:t>
            </a:fld>
            <a:endParaRPr lang="en-US"/>
          </a:p>
        </p:txBody>
      </p:sp>
    </p:spTree>
    <p:extLst>
      <p:ext uri="{BB962C8B-B14F-4D97-AF65-F5344CB8AC3E}">
        <p14:creationId xmlns:p14="http://schemas.microsoft.com/office/powerpoint/2010/main" val="2142206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As you know, there are many tasks that we’d like to solve with our NLP model: … </a:t>
            </a:r>
            <a:endParaRPr lang="en-US" dirty="0"/>
          </a:p>
          <a:p>
            <a:pPr marL="171450" indent="-171450">
              <a:buFont typeface="Arial" panose="020B0604020202020204" pitchFamily="34" charset="0"/>
              <a:buChar char="•"/>
            </a:pPr>
            <a:r>
              <a:rPr lang="en-US" dirty="0"/>
              <a:t>For example, given this input which contains a text and a question, we may want to: </a:t>
            </a:r>
          </a:p>
          <a:p>
            <a:pPr marL="628650" lvl="1" indent="-171450">
              <a:buFont typeface="Arial" panose="020B0604020202020204" pitchFamily="34" charset="0"/>
              <a:buChar char="•"/>
            </a:pPr>
            <a:r>
              <a:rPr lang="en-US" dirty="0"/>
              <a:t>find the semantic type of this question that might help us in answer it</a:t>
            </a:r>
          </a:p>
          <a:p>
            <a:pPr marL="628650" lvl="1" indent="-171450">
              <a:buFont typeface="Arial" panose="020B0604020202020204" pitchFamily="34" charset="0"/>
              <a:buChar char="•"/>
            </a:pPr>
            <a:r>
              <a:rPr lang="en-US" dirty="0"/>
              <a:t>infer the answer to it, </a:t>
            </a:r>
          </a:p>
          <a:p>
            <a:pPr marL="628650" lvl="1" indent="-171450">
              <a:buFont typeface="Arial" panose="020B0604020202020204" pitchFamily="34" charset="0"/>
              <a:buChar char="•"/>
            </a:pPr>
            <a:r>
              <a:rPr lang="en-US" dirty="0"/>
              <a:t>or applies minimal modifications to input questions</a:t>
            </a:r>
          </a:p>
          <a:p>
            <a:pPr marL="628650" lvl="1" indent="-171450">
              <a:buFont typeface="Arial" panose="020B0604020202020204" pitchFamily="34" charset="0"/>
              <a:buChar char="•"/>
            </a:pPr>
            <a:r>
              <a:rPr lang="en-US" dirty="0"/>
              <a:t>and so many others tasks.  </a:t>
            </a:r>
          </a:p>
          <a:p>
            <a:pPr marL="171450" indent="-171450">
              <a:buFont typeface="Arial" panose="020B0604020202020204" pitchFamily="34" charset="0"/>
              <a:buChar char="•"/>
            </a:pPr>
            <a:r>
              <a:rPr lang="en-US" dirty="0"/>
              <a:t>In the conventional paradigm, what build models for each task, typically based based on datasets built for each one. </a:t>
            </a:r>
          </a:p>
          <a:p>
            <a:pPr marL="171450" indent="-171450">
              <a:buFont typeface="Arial" panose="020B0604020202020204" pitchFamily="34" charset="0"/>
              <a:buChar char="•"/>
            </a:pPr>
            <a:r>
              <a:rPr lang="en-US" dirty="0"/>
              <a:t>This convention has had a good run: we have good systems that work well for each dataset</a:t>
            </a:r>
          </a:p>
          <a:p>
            <a:pPr marL="171450" lvl="0" indent="-171450">
              <a:buFont typeface="Arial" panose="020B0604020202020204" pitchFamily="34" charset="0"/>
              <a:buChar char="•"/>
            </a:pPr>
            <a:r>
              <a:rPr lang="en-US" dirty="0"/>
              <a:t>however, it is limiting our progress: </a:t>
            </a:r>
          </a:p>
          <a:p>
            <a:pPr marL="628650" lvl="1" indent="-171450">
              <a:buFont typeface="Arial" panose="020B0604020202020204" pitchFamily="34" charset="0"/>
              <a:buChar char="•"/>
            </a:pPr>
            <a:r>
              <a:rPr lang="en-US" dirty="0"/>
              <a:t>First, task-specific models do not generalize across one another</a:t>
            </a:r>
          </a:p>
          <a:p>
            <a:pPr marL="1085850" lvl="2" indent="-171450">
              <a:buFont typeface="Arial" panose="020B0604020202020204" pitchFamily="34" charset="0"/>
              <a:buChar char="•"/>
            </a:pPr>
            <a:r>
              <a:rPr lang="en-US" dirty="0"/>
              <a:t>e.g., a question-answering model cannot solve classification tasks.</a:t>
            </a:r>
          </a:p>
          <a:p>
            <a:pPr marL="628650" lvl="1" indent="-171450">
              <a:buFont typeface="Arial" panose="020B0604020202020204" pitchFamily="34" charset="0"/>
              <a:buChar char="•"/>
            </a:pPr>
            <a:r>
              <a:rPr lang="en-US" dirty="0"/>
              <a:t>The idea that can have a model per task is just unrealistic and unscalable. </a:t>
            </a:r>
          </a:p>
          <a:p>
            <a:pPr marL="1085850" lvl="2" indent="-171450">
              <a:buFont typeface="Arial" panose="020B0604020202020204" pitchFamily="34" charset="0"/>
              <a:buChar char="•"/>
            </a:pPr>
            <a:r>
              <a:rPr lang="en-US" dirty="0"/>
              <a:t>There are MANY tasks out there </a:t>
            </a:r>
          </a:p>
          <a:p>
            <a:pPr marL="1085850" lvl="2" indent="-171450">
              <a:buFont typeface="Arial" panose="020B0604020202020204" pitchFamily="34" charset="0"/>
              <a:buChar char="•"/>
            </a:pPr>
            <a:r>
              <a:rPr lang="en-US" dirty="0"/>
              <a:t>There is no way that we can build models for every task. </a:t>
            </a:r>
          </a:p>
          <a:p>
            <a:pPr marL="1085850" lvl="2" indent="-171450">
              <a:buFont typeface="Arial" panose="020B0604020202020204" pitchFamily="34" charset="0"/>
              <a:buChar char="•"/>
            </a:pPr>
            <a:r>
              <a:rPr lang="en-US" dirty="0"/>
              <a:t>In fact, we haven’t even defined what all the tasks are.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a:t>
            </a:fld>
            <a:endParaRPr lang="en-US"/>
          </a:p>
        </p:txBody>
      </p:sp>
    </p:spTree>
    <p:extLst>
      <p:ext uri="{BB962C8B-B14F-4D97-AF65-F5344CB8AC3E}">
        <p14:creationId xmlns:p14="http://schemas.microsoft.com/office/powerpoint/2010/main" val="2216321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Obviously, there are all sorts of questions that we can study about this setup.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are several ones that we're going to look into.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20</a:t>
            </a:fld>
            <a:endParaRPr lang="en-US"/>
          </a:p>
        </p:txBody>
      </p:sp>
    </p:spTree>
    <p:extLst>
      <p:ext uri="{BB962C8B-B14F-4D97-AF65-F5344CB8AC3E}">
        <p14:creationId xmlns:p14="http://schemas.microsoft.com/office/powerpoint/2010/main" val="2616665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First, we take a look at GPT3’s performance when prompted with our instructions.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(read the plots)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As it can be seen, there are encodings of the instructions that improve GPT3's performance, over the "prompt"-only base encoding.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 which is quite encouraging. </a:t>
            </a:r>
          </a:p>
          <a:p>
            <a:pPr marL="628650" lvl="1"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Turns out that that when "all instructions” are given to the model, it does not work best.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best encoding is when the model observes everything except "negative" examples.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 indicating all instruction except negative examples, help guide GPT3 towards the right behavior.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Why negative examples confuse GPT3 is not fully clear to us. </a:t>
            </a:r>
          </a:p>
          <a:p>
            <a:pPr marL="1085850" marR="0" lvl="2"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have hypotheses (happy to discuss it later); it's something that requires a more careful study. </a:t>
            </a:r>
          </a:p>
          <a:p>
            <a:pPr marL="628650" lvl="1"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Despite these positive trends, this model is far from perfect.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the red line is a BART model trained and evaluated on each task</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this is the conventional setup: one model per task, with no cross-task generalization </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Nevertheless, it indicates a useful estimate of the </a:t>
            </a:r>
            <a:r>
              <a:rPr lang="en-US" sz="1200" b="0" i="0" u="none" strike="noStrike" kern="1200" dirty="0" err="1">
                <a:solidFill>
                  <a:schemeClr val="tx1"/>
                </a:solidFill>
                <a:effectLst/>
                <a:latin typeface="+mn-lt"/>
                <a:ea typeface="+mn-ea"/>
                <a:cs typeface="+mn-cs"/>
              </a:rPr>
              <a:t>upperbound</a:t>
            </a:r>
            <a:r>
              <a:rPr lang="en-US" sz="1200" b="0" i="0" u="none" strike="noStrike" kern="1200" dirty="0">
                <a:solidFill>
                  <a:schemeClr val="tx1"/>
                </a:solidFill>
                <a:effectLst/>
                <a:latin typeface="+mn-lt"/>
                <a:ea typeface="+mn-ea"/>
                <a:cs typeface="+mn-cs"/>
              </a:rPr>
              <a:t> for our problem. </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And as you see, GPT3 performs much worse than this estimated </a:t>
            </a:r>
            <a:r>
              <a:rPr lang="en-US" sz="1200" b="0" i="0" u="none" strike="noStrike" kern="1200" dirty="0" err="1">
                <a:solidFill>
                  <a:schemeClr val="tx1"/>
                </a:solidFill>
                <a:effectLst/>
                <a:latin typeface="+mn-lt"/>
                <a:ea typeface="+mn-ea"/>
                <a:cs typeface="+mn-cs"/>
              </a:rPr>
              <a:t>upperbound</a:t>
            </a:r>
            <a:r>
              <a:rPr lang="en-US" sz="1200" b="0" i="0" u="none" strike="noStrike" kern="1200" dirty="0">
                <a:solidFill>
                  <a:schemeClr val="tx1"/>
                </a:solidFill>
                <a:effectLst/>
                <a:latin typeface="+mn-lt"/>
                <a:ea typeface="+mn-ea"/>
                <a:cs typeface="+mn-cs"/>
              </a:rPr>
              <a:t>.</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I would remind you that the GPT-3 model here is used out-of-the-box, without fine-tuning to our tasks. </a:t>
            </a:r>
            <a:endParaRPr lang="en-US" dirty="0"/>
          </a:p>
          <a:p>
            <a:pPr marL="171450" lvl="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5E438F2-796D-4542-A64A-55FC71FAA1A2}" type="slidenum">
              <a:rPr lang="en-US" smtClean="0"/>
              <a:t>21</a:t>
            </a:fld>
            <a:endParaRPr lang="en-US"/>
          </a:p>
        </p:txBody>
      </p:sp>
    </p:spTree>
    <p:extLst>
      <p:ext uri="{BB962C8B-B14F-4D97-AF65-F5344CB8AC3E}">
        <p14:creationId xmlns:p14="http://schemas.microsoft.com/office/powerpoint/2010/main" val="1710593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While can’t fine-tune GPT3 due to its massive size, that’s not a limitation for smaller models.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To study whether a model would benefit from observing and learning from instructions, we create supervision and evaluation split.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first setup that we study is random splits: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We randomly pick 12 tasks for evaluation and the rest for supervision. </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dirty="0"/>
              <a:t>One concern regarding this random split is potential similarity/overlap of the tasks in the train and evaluation tasks. </a:t>
            </a:r>
            <a:endParaRPr lang="en-US" sz="12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To address this concern we also split the data in a way that one category of tasks is completely excluded from the supervision set.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 instance,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22</a:t>
            </a:fld>
            <a:endParaRPr lang="en-US"/>
          </a:p>
        </p:txBody>
      </p:sp>
    </p:spTree>
    <p:extLst>
      <p:ext uri="{BB962C8B-B14F-4D97-AF65-F5344CB8AC3E}">
        <p14:creationId xmlns:p14="http://schemas.microsoft.com/office/powerpoint/2010/main" val="3027785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23</a:t>
            </a:fld>
            <a:endParaRPr lang="en-US"/>
          </a:p>
        </p:txBody>
      </p:sp>
    </p:spTree>
    <p:extLst>
      <p:ext uri="{BB962C8B-B14F-4D97-AF65-F5344CB8AC3E}">
        <p14:creationId xmlns:p14="http://schemas.microsoft.com/office/powerpoint/2010/main" val="14512423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24</a:t>
            </a:fld>
            <a:endParaRPr lang="en-US"/>
          </a:p>
        </p:txBody>
      </p:sp>
    </p:spTree>
    <p:extLst>
      <p:ext uri="{BB962C8B-B14F-4D97-AF65-F5344CB8AC3E}">
        <p14:creationId xmlns:p14="http://schemas.microsoft.com/office/powerpoint/2010/main" val="532062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Now, given the random split of the tasks, we train a </a:t>
            </a:r>
            <a:r>
              <a:rPr lang="en-US" sz="1200" b="0" i="0" u="none" strike="noStrike" kern="1200" dirty="0" err="1">
                <a:solidFill>
                  <a:schemeClr val="tx1"/>
                </a:solidFill>
                <a:effectLst/>
                <a:latin typeface="+mn-lt"/>
                <a:ea typeface="+mn-ea"/>
                <a:cs typeface="+mn-cs"/>
              </a:rPr>
              <a:t>bart</a:t>
            </a:r>
            <a:r>
              <a:rPr lang="en-US" sz="1200" b="0" i="0" u="none" strike="noStrike" kern="1200" dirty="0">
                <a:solidFill>
                  <a:schemeClr val="tx1"/>
                </a:solidFill>
                <a:effectLst/>
                <a:latin typeface="+mn-lt"/>
                <a:ea typeface="+mn-ea"/>
                <a:cs typeface="+mn-cs"/>
              </a:rPr>
              <a:t> model on the supervision tasks and evaluate it on the </a:t>
            </a:r>
            <a:r>
              <a:rPr lang="en-US" sz="1200" b="0" i="0" u="none" strike="noStrike" kern="1200" dirty="0" err="1">
                <a:solidFill>
                  <a:schemeClr val="tx1"/>
                </a:solidFill>
                <a:effectLst/>
                <a:latin typeface="+mn-lt"/>
                <a:ea typeface="+mn-ea"/>
                <a:cs typeface="+mn-cs"/>
              </a:rPr>
              <a:t>heldout</a:t>
            </a:r>
            <a:r>
              <a:rPr lang="en-US" sz="1200" b="0" i="0" u="none" strike="noStrike" kern="1200" dirty="0">
                <a:solidFill>
                  <a:schemeClr val="tx1"/>
                </a:solidFill>
                <a:effectLst/>
                <a:latin typeface="+mn-lt"/>
                <a:ea typeface="+mn-ea"/>
                <a:cs typeface="+mn-cs"/>
              </a:rPr>
              <a:t> tasks.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This process is done for different encodings of the instructions.  … </a:t>
            </a:r>
          </a:p>
          <a:p>
            <a:pPr marL="171450" indent="-171450" rtl="0">
              <a:buFont typeface="Arial" panose="020B0604020202020204" pitchFamily="34" charset="0"/>
              <a:buChar char="•"/>
            </a:pPr>
            <a:endParaRPr lang="en-US" dirty="0"/>
          </a:p>
          <a:p>
            <a:pPr marL="171450" indent="-171450" rtl="0">
              <a:buFont typeface="Arial" panose="020B0604020202020204" pitchFamily="34" charset="0"/>
              <a:buChar char="•"/>
            </a:pPr>
            <a:r>
              <a:rPr lang="en-US" dirty="0"/>
              <a:t>As you can see, the trend is similar to that of GPT3: </a:t>
            </a:r>
          </a:p>
          <a:p>
            <a:pPr marL="628650" lvl="1" indent="-171450" rtl="0">
              <a:buFont typeface="Arial" panose="020B0604020202020204" pitchFamily="34" charset="0"/>
              <a:buChar char="•"/>
            </a:pPr>
            <a:r>
              <a:rPr lang="en-US" dirty="0"/>
              <a:t>Our small BART model gains better cross-task generalization with instructions. </a:t>
            </a:r>
          </a:p>
          <a:p>
            <a:pPr marL="628650" lvl="1" indent="-171450" rtl="0">
              <a:buFont typeface="Arial" panose="020B0604020202020204" pitchFamily="34" charset="0"/>
              <a:buChar char="•"/>
            </a:pPr>
            <a:r>
              <a:rPr lang="en-US" dirty="0"/>
              <a:t>Pretty much all the instruction elements help with this generalization, except negative example which seem to be distracting the model. </a:t>
            </a:r>
          </a:p>
        </p:txBody>
      </p:sp>
      <p:sp>
        <p:nvSpPr>
          <p:cNvPr id="4" name="Slide Number Placeholder 3"/>
          <p:cNvSpPr>
            <a:spLocks noGrp="1"/>
          </p:cNvSpPr>
          <p:nvPr>
            <p:ph type="sldNum" sz="quarter" idx="5"/>
          </p:nvPr>
        </p:nvSpPr>
        <p:spPr/>
        <p:txBody>
          <a:bodyPr/>
          <a:lstStyle/>
          <a:p>
            <a:fld id="{15E438F2-796D-4542-A64A-55FC71FAA1A2}" type="slidenum">
              <a:rPr lang="en-US" smtClean="0"/>
              <a:t>25</a:t>
            </a:fld>
            <a:endParaRPr lang="en-US"/>
          </a:p>
        </p:txBody>
      </p:sp>
    </p:spTree>
    <p:extLst>
      <p:ext uri="{BB962C8B-B14F-4D97-AF65-F5344CB8AC3E}">
        <p14:creationId xmlns:p14="http://schemas.microsoft.com/office/powerpoint/2010/main" val="457597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repeat the same experiment in a setup where all the tasks of a </a:t>
            </a:r>
            <a:r>
              <a:rPr lang="en-US" dirty="0" err="1"/>
              <a:t>parricular</a:t>
            </a:r>
            <a:r>
              <a:rPr lang="en-US" dirty="0"/>
              <a:t> type are excluded from the supervision set. </a:t>
            </a:r>
          </a:p>
          <a:p>
            <a:pPr marL="628650" lvl="1" indent="-171450">
              <a:buFont typeface="Arial" panose="020B0604020202020204" pitchFamily="34" charset="0"/>
              <a:buChar char="•"/>
            </a:pPr>
            <a:r>
              <a:rPr lang="en-US" dirty="0"/>
              <a:t>For example, on the left side, </a:t>
            </a:r>
          </a:p>
          <a:p>
            <a:pPr marL="1085850" lvl="2" indent="-171450">
              <a:buFont typeface="Arial" panose="020B0604020202020204" pitchFamily="34" charset="0"/>
              <a:buChar char="•"/>
            </a:pPr>
            <a:r>
              <a:rPr lang="en-US" dirty="0"/>
              <a:t>the evaluation is done on the answer generation tasks</a:t>
            </a:r>
          </a:p>
          <a:p>
            <a:pPr marL="1085850" lvl="2" indent="-171450">
              <a:buFont typeface="Arial" panose="020B0604020202020204" pitchFamily="34" charset="0"/>
              <a:buChar char="•"/>
            </a:pPr>
            <a:r>
              <a:rPr lang="en-US" dirty="0"/>
              <a:t>and none of which are observed in the training set. </a:t>
            </a:r>
          </a:p>
          <a:p>
            <a:pPr marL="628650" lvl="1" indent="-171450">
              <a:buFont typeface="Arial" panose="020B0604020202020204" pitchFamily="34" charset="0"/>
              <a:buChar char="•"/>
            </a:pPr>
            <a:r>
              <a:rPr lang="en-US" dirty="0"/>
              <a:t>Similarly on the right side, … </a:t>
            </a:r>
          </a:p>
          <a:p>
            <a:pPr marL="171450" lvl="0" indent="-171450">
              <a:buFont typeface="Arial" panose="020B0604020202020204" pitchFamily="34" charset="0"/>
              <a:buChar char="•"/>
            </a:pPr>
            <a:r>
              <a:rPr lang="en-US" dirty="0"/>
              <a:t>The conclusion is the same as the earlier ones: … </a:t>
            </a:r>
          </a:p>
          <a:p>
            <a:pPr marL="628650" lvl="1" indent="-171450">
              <a:buFont typeface="Arial" panose="020B0604020202020204" pitchFamily="34" charset="0"/>
              <a:buChar char="•"/>
            </a:pPr>
            <a:r>
              <a:rPr lang="en-US" dirty="0"/>
              <a:t>which is promising … </a:t>
            </a:r>
          </a:p>
        </p:txBody>
      </p:sp>
      <p:sp>
        <p:nvSpPr>
          <p:cNvPr id="4" name="Slide Number Placeholder 3"/>
          <p:cNvSpPr>
            <a:spLocks noGrp="1"/>
          </p:cNvSpPr>
          <p:nvPr>
            <p:ph type="sldNum" sz="quarter" idx="5"/>
          </p:nvPr>
        </p:nvSpPr>
        <p:spPr/>
        <p:txBody>
          <a:bodyPr/>
          <a:lstStyle/>
          <a:p>
            <a:fld id="{15E438F2-796D-4542-A64A-55FC71FAA1A2}" type="slidenum">
              <a:rPr lang="en-US" smtClean="0"/>
              <a:t>26</a:t>
            </a:fld>
            <a:endParaRPr lang="en-US"/>
          </a:p>
        </p:txBody>
      </p:sp>
    </p:spTree>
    <p:extLst>
      <p:ext uri="{BB962C8B-B14F-4D97-AF65-F5344CB8AC3E}">
        <p14:creationId xmlns:p14="http://schemas.microsoft.com/office/powerpoint/2010/main" val="4151574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last experiment I want to show concerns with the question of: </a:t>
            </a:r>
          </a:p>
          <a:p>
            <a:pPr marL="628650" lvl="1" indent="-171450">
              <a:buFont typeface="Arial" panose="020B0604020202020204" pitchFamily="34" charset="0"/>
              <a:buChar char="•"/>
            </a:pPr>
            <a:r>
              <a:rPr lang="en-US" dirty="0"/>
              <a:t>How the number of observed tasks affects cross-task generalization.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supervise the BART model with various number of tasks, under two input encodings: </a:t>
            </a:r>
          </a:p>
          <a:p>
            <a:pPr marL="628650" lvl="1" indent="-171450">
              <a:buFont typeface="Arial" panose="020B0604020202020204" pitchFamily="34" charset="0"/>
              <a:buChar char="•"/>
            </a:pPr>
            <a:r>
              <a:rPr lang="en-US" dirty="0"/>
              <a:t>On one extreme, the model does not see the task instructions (only a bunch of input sentence; similarly to how we conventionally build models) </a:t>
            </a:r>
          </a:p>
          <a:p>
            <a:pPr marL="628650" lvl="1" indent="-171450">
              <a:buFont typeface="Arial" panose="020B0604020202020204" pitchFamily="34" charset="0"/>
              <a:buChar char="•"/>
            </a:pPr>
            <a:r>
              <a:rPr lang="en-US" dirty="0"/>
              <a:t>On the other extreme, the model observes the whole instructions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You can see the trends here: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the model does not get to see task instructions, there is no tangible value in observing more tasks.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contrast, the generalization of the models that encode instructions improves with observing more tasks.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an exciting observation since it suggests that scaling up our dataset to include more tasks may lead to stronger instruction-following systems.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fix 6 tasks (one from each category) as our evaluation tasks, </a:t>
            </a:r>
          </a:p>
          <a:p>
            <a:pPr marL="628650" lvl="1" indent="-171450">
              <a:buFont typeface="Arial" panose="020B0604020202020204" pitchFamily="34" charset="0"/>
              <a:buChar char="•"/>
            </a:pPr>
            <a:r>
              <a:rPr lang="en-US" dirty="0"/>
              <a:t>and from the remaining tasks we randomly sample 5, 528 15, 37, 55 tasks. Each point in the figure is averaged over 5 random subsampling of the training tasks.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--&gt; more experiments in the paper</a:t>
            </a:r>
            <a:br>
              <a:rPr lang="en-US" dirty="0"/>
            </a:b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27</a:t>
            </a:fld>
            <a:endParaRPr lang="en-US"/>
          </a:p>
        </p:txBody>
      </p:sp>
    </p:spTree>
    <p:extLst>
      <p:ext uri="{BB962C8B-B14F-4D97-AF65-F5344CB8AC3E}">
        <p14:creationId xmlns:p14="http://schemas.microsoft.com/office/powerpoint/2010/main" val="159363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were motivated by the observation that humans (e.g., </a:t>
            </a:r>
            <a:r>
              <a:rPr lang="en-US" dirty="0" err="1"/>
              <a:t>crowdworkers</a:t>
            </a:r>
            <a:r>
              <a:rPr lang="en-US" dirty="0"/>
              <a:t>) have a seamless generalize across tasks;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naturally led to a hypothesis: …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 study this problem, we introduced ….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Quite an extensive set of experiments on this dataset shows that: </a:t>
            </a:r>
          </a:p>
          <a:p>
            <a:pPr marL="628650" lvl="1" indent="-171450">
              <a:buFont typeface="Arial" panose="020B0604020202020204" pitchFamily="34" charset="0"/>
              <a:buChar char="•"/>
            </a:pPr>
            <a:r>
              <a:rPr lang="en-US" dirty="0"/>
              <a:t>These is promise here: … </a:t>
            </a:r>
          </a:p>
          <a:p>
            <a:pPr marL="628650" lvl="1" indent="-171450">
              <a:buFont typeface="Arial" panose="020B0604020202020204" pitchFamily="34" charset="0"/>
              <a:buChar char="•"/>
            </a:pPr>
            <a:r>
              <a:rPr lang="en-US" dirty="0"/>
              <a:t>However, many hurdles remain: … </a:t>
            </a:r>
          </a:p>
        </p:txBody>
      </p:sp>
      <p:sp>
        <p:nvSpPr>
          <p:cNvPr id="4" name="Slide Number Placeholder 3"/>
          <p:cNvSpPr>
            <a:spLocks noGrp="1"/>
          </p:cNvSpPr>
          <p:nvPr>
            <p:ph type="sldNum" sz="quarter" idx="5"/>
          </p:nvPr>
        </p:nvSpPr>
        <p:spPr/>
        <p:txBody>
          <a:bodyPr/>
          <a:lstStyle/>
          <a:p>
            <a:fld id="{7E3EFFCD-2707-464E-8668-7D1BDDA9873E}" type="slidenum">
              <a:rPr lang="en-US" smtClean="0"/>
              <a:t>28</a:t>
            </a:fld>
            <a:endParaRPr lang="en-US"/>
          </a:p>
        </p:txBody>
      </p:sp>
    </p:spTree>
    <p:extLst>
      <p:ext uri="{BB962C8B-B14F-4D97-AF65-F5344CB8AC3E}">
        <p14:creationId xmlns:p14="http://schemas.microsoft.com/office/powerpoint/2010/main" val="2096732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all I had, I appreciate your time and attention. </a:t>
            </a:r>
          </a:p>
        </p:txBody>
      </p:sp>
      <p:sp>
        <p:nvSpPr>
          <p:cNvPr id="4" name="Slide Number Placeholder 3"/>
          <p:cNvSpPr>
            <a:spLocks noGrp="1"/>
          </p:cNvSpPr>
          <p:nvPr>
            <p:ph type="sldNum" sz="quarter" idx="5"/>
          </p:nvPr>
        </p:nvSpPr>
        <p:spPr/>
        <p:txBody>
          <a:bodyPr/>
          <a:lstStyle/>
          <a:p>
            <a:fld id="{7E3EFFCD-2707-464E-8668-7D1BDDA9873E}" type="slidenum">
              <a:rPr lang="en-US" smtClean="0"/>
              <a:t>29</a:t>
            </a:fld>
            <a:endParaRPr lang="en-US"/>
          </a:p>
        </p:txBody>
      </p:sp>
    </p:spTree>
    <p:extLst>
      <p:ext uri="{BB962C8B-B14F-4D97-AF65-F5344CB8AC3E}">
        <p14:creationId xmlns:p14="http://schemas.microsoft.com/office/powerpoint/2010/main" val="4059771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we need a slightly different paradigm for our models. </a:t>
            </a:r>
          </a:p>
          <a:p>
            <a:pPr marL="628650" lvl="1" indent="-171450">
              <a:buFont typeface="Arial" panose="020B0604020202020204" pitchFamily="34" charset="0"/>
              <a:buChar char="•"/>
            </a:pPr>
            <a:r>
              <a:rPr lang="en-US" dirty="0"/>
              <a:t>the eutopia that I am after looks like this</a:t>
            </a:r>
          </a:p>
          <a:p>
            <a:pPr marL="1085850" lvl="2" indent="-171450">
              <a:buFont typeface="Arial" panose="020B0604020202020204" pitchFamily="34" charset="0"/>
              <a:buChar char="•"/>
            </a:pPr>
            <a:r>
              <a:rPr lang="en-US" dirty="0"/>
              <a:t>Where we have a single system  that has a broader scope, can solve a variety of tasks </a:t>
            </a:r>
          </a:p>
          <a:p>
            <a:pPr marL="171450" lvl="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But now the challenge is that: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the model does not know what task to solve for each input. </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make a model solve a variety of tasks, we should somehow define what expect from the model. </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3</a:t>
            </a:fld>
            <a:endParaRPr lang="en-US"/>
          </a:p>
        </p:txBody>
      </p:sp>
    </p:spTree>
    <p:extLst>
      <p:ext uri="{BB962C8B-B14F-4D97-AF65-F5344CB8AC3E}">
        <p14:creationId xmlns:p14="http://schemas.microsoft.com/office/powerpoint/2010/main" val="2208480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Let me show the same point pictorially: </a:t>
            </a:r>
            <a:endParaRPr lang="en-US" b="0" dirty="0">
              <a:effectLst/>
            </a:endParaRPr>
          </a:p>
          <a:p>
            <a:pPr rtl="0" fontAlgn="base"/>
            <a:r>
              <a:rPr lang="en-US" sz="1200" b="0" i="0" u="none" strike="noStrike" kern="1200" dirty="0">
                <a:solidFill>
                  <a:schemeClr val="tx1"/>
                </a:solidFill>
                <a:effectLst/>
                <a:latin typeface="+mn-lt"/>
                <a:ea typeface="+mn-ea"/>
                <a:cs typeface="+mn-cs"/>
              </a:rPr>
              <a:t>Think of this light blue shape as the space of all the problems we’re interested in. </a:t>
            </a:r>
          </a:p>
          <a:p>
            <a:pPr lvl="1" rtl="0" fontAlgn="base"/>
            <a:r>
              <a:rPr lang="en-US" sz="1200" b="0" i="0" u="none" strike="noStrike" kern="1200" dirty="0">
                <a:solidFill>
                  <a:schemeClr val="tx1"/>
                </a:solidFill>
                <a:effectLst/>
                <a:latin typeface="+mn-lt"/>
                <a:ea typeface="+mn-ea"/>
                <a:cs typeface="+mn-cs"/>
              </a:rPr>
              <a:t>The X-axis is the collection of problem definitions, or the metaphorical breadth of problems. </a:t>
            </a:r>
          </a:p>
          <a:p>
            <a:pPr lvl="2" rtl="0" fontAlgn="base"/>
            <a:r>
              <a:rPr lang="en-US" sz="1200" b="0" i="0" u="none" strike="noStrike" kern="1200" dirty="0">
                <a:solidFill>
                  <a:schemeClr val="tx1"/>
                </a:solidFill>
                <a:effectLst/>
                <a:latin typeface="+mn-lt"/>
                <a:ea typeface="+mn-ea"/>
                <a:cs typeface="+mn-cs"/>
              </a:rPr>
              <a:t>For example, problem definitions for Go, for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or any other QA task.</a:t>
            </a:r>
          </a:p>
          <a:p>
            <a:pPr lvl="1" rtl="0" fontAlgn="base"/>
            <a:r>
              <a:rPr lang="en-US" sz="1200" b="0" i="0" u="none" strike="noStrike" kern="1200" dirty="0">
                <a:solidFill>
                  <a:schemeClr val="tx1"/>
                </a:solidFill>
                <a:effectLst/>
                <a:latin typeface="+mn-lt"/>
                <a:ea typeface="+mn-ea"/>
                <a:cs typeface="+mn-cs"/>
              </a:rPr>
              <a:t>The depth is the complexity of each problem space. </a:t>
            </a:r>
          </a:p>
          <a:p>
            <a:pPr lvl="2" rtl="0" fontAlgn="base"/>
            <a:r>
              <a:rPr lang="en-US" sz="1200" b="0" i="0" u="none" strike="noStrike" kern="1200" dirty="0">
                <a:solidFill>
                  <a:schemeClr val="tx1"/>
                </a:solidFill>
                <a:effectLst/>
                <a:latin typeface="+mn-lt"/>
                <a:ea typeface="+mn-ea"/>
                <a:cs typeface="+mn-cs"/>
              </a:rPr>
              <a:t>For example, within the domain defined by the rules of Go. </a:t>
            </a:r>
          </a:p>
          <a:p>
            <a:pPr lvl="2" rtl="0" fontAlgn="base"/>
            <a:r>
              <a:rPr lang="en-US" sz="1200" b="0" i="0" u="none" strike="noStrike" kern="1200" dirty="0">
                <a:solidFill>
                  <a:schemeClr val="tx1"/>
                </a:solidFill>
                <a:effectLst/>
                <a:latin typeface="+mn-lt"/>
                <a:ea typeface="+mn-ea"/>
                <a:cs typeface="+mn-cs"/>
              </a:rPr>
              <a:t>Similarly, for any NLP task.</a:t>
            </a:r>
          </a:p>
          <a:p>
            <a:pPr lvl="1" rtl="0" fontAlgn="base"/>
            <a:r>
              <a:rPr lang="en-US" sz="1200" b="0" i="0" u="none" strike="noStrike" kern="1200" dirty="0">
                <a:solidFill>
                  <a:schemeClr val="tx1"/>
                </a:solidFill>
                <a:effectLst/>
                <a:latin typeface="+mn-lt"/>
                <a:ea typeface="+mn-ea"/>
                <a:cs typeface="+mn-cs"/>
              </a:rPr>
              <a:t>The issue I am alarmed by is that we excessively focus on depth, </a:t>
            </a:r>
          </a:p>
          <a:p>
            <a:pPr lvl="2" rtl="0" fontAlgn="base"/>
            <a:r>
              <a:rPr lang="en-US" sz="1200" b="0" i="0" u="none" strike="noStrike" kern="1200" dirty="0">
                <a:solidFill>
                  <a:schemeClr val="tx1"/>
                </a:solidFill>
                <a:effectLst/>
                <a:latin typeface="+mn-lt"/>
                <a:ea typeface="+mn-ea"/>
                <a:cs typeface="+mn-cs"/>
              </a:rPr>
              <a:t>We try to make the most sophisticated Go player</a:t>
            </a:r>
          </a:p>
          <a:p>
            <a:pPr lvl="2" rtl="0" fontAlgn="base"/>
            <a:r>
              <a:rPr lang="en-US" sz="1200" b="0" i="0" u="none" strike="noStrike" kern="1200" dirty="0">
                <a:solidFill>
                  <a:schemeClr val="tx1"/>
                </a:solidFill>
                <a:effectLst/>
                <a:latin typeface="+mn-lt"/>
                <a:ea typeface="+mn-ea"/>
                <a:cs typeface="+mn-cs"/>
              </a:rPr>
              <a:t>Similarly, for NLP models, we try to make the strongest models (for each dataset) </a:t>
            </a:r>
          </a:p>
          <a:p>
            <a:pPr rtl="0" fontAlgn="base"/>
            <a:r>
              <a:rPr lang="en-US" sz="1200" b="0" i="0" u="none" strike="noStrike" kern="1200" dirty="0">
                <a:solidFill>
                  <a:schemeClr val="tx1"/>
                </a:solidFill>
                <a:effectLst/>
                <a:latin typeface="+mn-lt"/>
                <a:ea typeface="+mn-ea"/>
                <a:cs typeface="+mn-cs"/>
              </a:rPr>
              <a:t>But very little time is spent in the breadth, i.e., building models that support a border range of tasks (i.e., more breads).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32</a:t>
            </a:fld>
            <a:endParaRPr lang="en-US"/>
          </a:p>
        </p:txBody>
      </p:sp>
    </p:spTree>
    <p:extLst>
      <p:ext uri="{BB962C8B-B14F-4D97-AF65-F5344CB8AC3E}">
        <p14:creationId xmlns:p14="http://schemas.microsoft.com/office/powerpoint/2010/main" val="3466447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this kind of splitting, we extract a variety of tasks from crowdsourcing templates of a dataset. </a:t>
            </a:r>
          </a:p>
          <a:p>
            <a:r>
              <a:rPr lang="en-US" dirty="0"/>
              <a:t>For example, in QASC: ....</a:t>
            </a:r>
          </a:p>
          <a:p>
            <a:endParaRPr lang="en-US" dirty="0"/>
          </a:p>
          <a:p>
            <a:r>
              <a:rPr lang="en-US" dirty="0"/>
              <a:t>-------------</a:t>
            </a:r>
          </a:p>
          <a:p>
            <a:r>
              <a:rPr lang="en-US" dirty="0"/>
              <a:t>TODO: </a:t>
            </a:r>
          </a:p>
          <a:p>
            <a:r>
              <a:rPr lang="en-US" dirty="0"/>
              <a:t>  - you may </a:t>
            </a:r>
            <a:r>
              <a:rPr lang="en-US" dirty="0" err="1"/>
              <a:t>wanna</a:t>
            </a:r>
            <a:r>
              <a:rPr lang="en-US" dirty="0"/>
              <a:t> show statistics on the number tasks per dataset </a:t>
            </a:r>
          </a:p>
          <a:p>
            <a:r>
              <a:rPr lang="en-US" dirty="0"/>
              <a:t>  - I think we can use the examples in Table 1 </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33</a:t>
            </a:fld>
            <a:endParaRPr lang="en-US"/>
          </a:p>
        </p:txBody>
      </p:sp>
    </p:spTree>
    <p:extLst>
      <p:ext uri="{BB962C8B-B14F-4D97-AF65-F5344CB8AC3E}">
        <p14:creationId xmlns:p14="http://schemas.microsoft.com/office/powerpoint/2010/main" val="382554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DEFINITION provides the core detailed instructions for a task.</a:t>
            </a:r>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r>
              <a:rPr lang="en-US" dirty="0"/>
              <a:t>TODO: </a:t>
            </a:r>
          </a:p>
          <a:p>
            <a:r>
              <a:rPr lang="en-US" dirty="0"/>
              <a:t>  - make it a bit more compact </a:t>
            </a:r>
          </a:p>
          <a:p>
            <a:r>
              <a:rPr lang="en-US" dirty="0"/>
              <a:t> - just like fig 3, separate instances from the instructions </a:t>
            </a:r>
          </a:p>
          <a:p>
            <a:endParaRPr lang="en-US" dirty="0"/>
          </a:p>
          <a:p>
            <a:endParaRPr lang="en-US" dirty="0"/>
          </a:p>
          <a:p>
            <a:pPr marL="171450" indent="-171450">
              <a:buFontTx/>
              <a:buChar char="-"/>
            </a:pPr>
            <a:r>
              <a:rPr lang="en-US" dirty="0"/>
              <a:t>We drop </a:t>
            </a:r>
            <a:r>
              <a:rPr lang="en-US" dirty="0" err="1"/>
              <a:t>uncessary</a:t>
            </a:r>
            <a:r>
              <a:rPr lang="en-US" dirty="0"/>
              <a:t> sentences: </a:t>
            </a:r>
          </a:p>
          <a:p>
            <a:pPr marL="628650" lvl="1" indent="-171450">
              <a:buFontTx/>
              <a:buChar char="-"/>
            </a:pPr>
            <a:r>
              <a:rPr lang="en-US" dirty="0"/>
              <a:t>E.g., below we provide some examples:</a:t>
            </a:r>
          </a:p>
        </p:txBody>
      </p:sp>
      <p:sp>
        <p:nvSpPr>
          <p:cNvPr id="4" name="Slide Number Placeholder 3"/>
          <p:cNvSpPr>
            <a:spLocks noGrp="1"/>
          </p:cNvSpPr>
          <p:nvPr>
            <p:ph type="sldNum" sz="quarter" idx="5"/>
          </p:nvPr>
        </p:nvSpPr>
        <p:spPr/>
        <p:txBody>
          <a:bodyPr/>
          <a:lstStyle/>
          <a:p>
            <a:fld id="{7E3EFFCD-2707-464E-8668-7D1BDDA9873E}" type="slidenum">
              <a:rPr lang="en-US" smtClean="0"/>
              <a:t>34</a:t>
            </a:fld>
            <a:endParaRPr lang="en-US"/>
          </a:p>
        </p:txBody>
      </p:sp>
    </p:spTree>
    <p:extLst>
      <p:ext uri="{BB962C8B-B14F-4D97-AF65-F5344CB8AC3E}">
        <p14:creationId xmlns:p14="http://schemas.microsoft.com/office/powerpoint/2010/main" val="2944818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AVOID contain instructions regarding undesirable annotations that must be avoided. </a:t>
            </a:r>
          </a:p>
          <a:p>
            <a:r>
              <a:rPr lang="en-US" dirty="0"/>
              <a:t>These are helpful in defining the scope of a task and the space of acceptable responses.</a:t>
            </a:r>
          </a:p>
          <a:p>
            <a:endParaRPr lang="en-US" dirty="0"/>
          </a:p>
          <a:p>
            <a:r>
              <a:rPr lang="en-US" dirty="0"/>
              <a:t>EMPHASIS AND CAUTION are short, but important statements highlighted in the crowdsourcing templates which were intended to be emphasized.</a:t>
            </a:r>
          </a:p>
          <a:p>
            <a:endParaRPr lang="en-US" dirty="0"/>
          </a:p>
          <a:p>
            <a:r>
              <a:rPr lang="en-US" dirty="0"/>
              <a:t>PROMPT is a single sentence command that often appears before the input instance and connects it to the instructions</a:t>
            </a:r>
          </a:p>
          <a:p>
            <a:endParaRPr lang="en-US" dirty="0"/>
          </a:p>
          <a:p>
            <a:endParaRPr lang="en-US" dirty="0"/>
          </a:p>
          <a:p>
            <a:r>
              <a:rPr lang="en-US" dirty="0"/>
              <a:t>--------------------</a:t>
            </a:r>
          </a:p>
          <a:p>
            <a:r>
              <a:rPr lang="en-US" dirty="0"/>
              <a:t>TODO: </a:t>
            </a:r>
          </a:p>
          <a:p>
            <a:r>
              <a:rPr lang="en-US" dirty="0"/>
              <a:t>  - make it a bit more compact </a:t>
            </a:r>
          </a:p>
          <a:p>
            <a:r>
              <a:rPr lang="en-US" dirty="0"/>
              <a:t> - just like fig 3, separate instances from the instructions </a:t>
            </a:r>
          </a:p>
          <a:p>
            <a:endParaRPr lang="en-US" dirty="0"/>
          </a:p>
          <a:p>
            <a:endParaRPr lang="en-US" dirty="0"/>
          </a:p>
          <a:p>
            <a:pPr marL="171450" indent="-171450">
              <a:buFontTx/>
              <a:buChar char="-"/>
            </a:pPr>
            <a:r>
              <a:rPr lang="en-US" dirty="0"/>
              <a:t>We drop </a:t>
            </a:r>
            <a:r>
              <a:rPr lang="en-US" dirty="0" err="1"/>
              <a:t>uncessary</a:t>
            </a:r>
            <a:r>
              <a:rPr lang="en-US" dirty="0"/>
              <a:t> sentences: </a:t>
            </a:r>
          </a:p>
          <a:p>
            <a:pPr marL="628650" lvl="1" indent="-171450">
              <a:buFontTx/>
              <a:buChar char="-"/>
            </a:pPr>
            <a:r>
              <a:rPr lang="en-US" dirty="0"/>
              <a:t>E.g., below we provide some examples:</a:t>
            </a:r>
          </a:p>
        </p:txBody>
      </p:sp>
      <p:sp>
        <p:nvSpPr>
          <p:cNvPr id="4" name="Slide Number Placeholder 3"/>
          <p:cNvSpPr>
            <a:spLocks noGrp="1"/>
          </p:cNvSpPr>
          <p:nvPr>
            <p:ph type="sldNum" sz="quarter" idx="5"/>
          </p:nvPr>
        </p:nvSpPr>
        <p:spPr/>
        <p:txBody>
          <a:bodyPr/>
          <a:lstStyle/>
          <a:p>
            <a:fld id="{7E3EFFCD-2707-464E-8668-7D1BDDA9873E}" type="slidenum">
              <a:rPr lang="en-US" smtClean="0"/>
              <a:t>35</a:t>
            </a:fld>
            <a:endParaRPr lang="en-US"/>
          </a:p>
        </p:txBody>
      </p:sp>
    </p:spTree>
    <p:extLst>
      <p:ext uri="{BB962C8B-B14F-4D97-AF65-F5344CB8AC3E}">
        <p14:creationId xmlns:p14="http://schemas.microsoft.com/office/powerpoint/2010/main" val="1230389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POSITIVE EXAMPLES contain inputs/outputs similar to the input given to a worker/system and its expected output, helping </a:t>
            </a:r>
            <a:r>
              <a:rPr lang="en-US" dirty="0" err="1"/>
              <a:t>crowdworkers</a:t>
            </a:r>
            <a:r>
              <a:rPr lang="en-US" dirty="0"/>
              <a:t> better understand a task</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r>
              <a:rPr lang="en-US" dirty="0"/>
              <a:t>TODO: </a:t>
            </a:r>
          </a:p>
          <a:p>
            <a:r>
              <a:rPr lang="en-US" dirty="0"/>
              <a:t>  - make it a bit more compact </a:t>
            </a:r>
          </a:p>
          <a:p>
            <a:r>
              <a:rPr lang="en-US" dirty="0"/>
              <a:t> - just like fig 3, separate instances from the instructions </a:t>
            </a:r>
          </a:p>
          <a:p>
            <a:endParaRPr lang="en-US" dirty="0"/>
          </a:p>
          <a:p>
            <a:endParaRPr lang="en-US" dirty="0"/>
          </a:p>
          <a:p>
            <a:pPr marL="171450" indent="-171450">
              <a:buFontTx/>
              <a:buChar char="-"/>
            </a:pPr>
            <a:r>
              <a:rPr lang="en-US" dirty="0"/>
              <a:t>We drop </a:t>
            </a:r>
            <a:r>
              <a:rPr lang="en-US" dirty="0" err="1"/>
              <a:t>uncessary</a:t>
            </a:r>
            <a:r>
              <a:rPr lang="en-US" dirty="0"/>
              <a:t> sentences: </a:t>
            </a:r>
          </a:p>
          <a:p>
            <a:pPr marL="628650" lvl="1" indent="-171450">
              <a:buFontTx/>
              <a:buChar char="-"/>
            </a:pPr>
            <a:r>
              <a:rPr lang="en-US" dirty="0"/>
              <a:t>E.g., below we provide some examples:</a:t>
            </a:r>
          </a:p>
        </p:txBody>
      </p:sp>
      <p:sp>
        <p:nvSpPr>
          <p:cNvPr id="4" name="Slide Number Placeholder 3"/>
          <p:cNvSpPr>
            <a:spLocks noGrp="1"/>
          </p:cNvSpPr>
          <p:nvPr>
            <p:ph type="sldNum" sz="quarter" idx="5"/>
          </p:nvPr>
        </p:nvSpPr>
        <p:spPr/>
        <p:txBody>
          <a:bodyPr/>
          <a:lstStyle/>
          <a:p>
            <a:fld id="{7E3EFFCD-2707-464E-8668-7D1BDDA9873E}" type="slidenum">
              <a:rPr lang="en-US" smtClean="0"/>
              <a:t>36</a:t>
            </a:fld>
            <a:endParaRPr lang="en-US"/>
          </a:p>
        </p:txBody>
      </p:sp>
    </p:spTree>
    <p:extLst>
      <p:ext uri="{BB962C8B-B14F-4D97-AF65-F5344CB8AC3E}">
        <p14:creationId xmlns:p14="http://schemas.microsoft.com/office/powerpoint/2010/main" val="1239773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EXAMPLES contain input/outputs to emphasize THINGS TO AVOID by providing examples that must not be produced.</a:t>
            </a:r>
          </a:p>
          <a:p>
            <a:endParaRPr lang="en-US" dirty="0"/>
          </a:p>
          <a:p>
            <a:r>
              <a:rPr lang="en-US" dirty="0"/>
              <a:t>------------------</a:t>
            </a:r>
          </a:p>
          <a:p>
            <a:r>
              <a:rPr lang="en-US" dirty="0"/>
              <a:t>TODO: </a:t>
            </a:r>
          </a:p>
          <a:p>
            <a:r>
              <a:rPr lang="en-US" dirty="0"/>
              <a:t>  - make it a bit more compact </a:t>
            </a:r>
          </a:p>
          <a:p>
            <a:r>
              <a:rPr lang="en-US" dirty="0"/>
              <a:t> - just like fig 3, separate instances from the instructions </a:t>
            </a:r>
          </a:p>
          <a:p>
            <a:endParaRPr lang="en-US" dirty="0"/>
          </a:p>
          <a:p>
            <a:endParaRPr lang="en-US" dirty="0"/>
          </a:p>
          <a:p>
            <a:pPr marL="171450" indent="-171450">
              <a:buFontTx/>
              <a:buChar char="-"/>
            </a:pPr>
            <a:r>
              <a:rPr lang="en-US" dirty="0"/>
              <a:t>We drop </a:t>
            </a:r>
            <a:r>
              <a:rPr lang="en-US" dirty="0" err="1"/>
              <a:t>uncessary</a:t>
            </a:r>
            <a:r>
              <a:rPr lang="en-US" dirty="0"/>
              <a:t> sentences: </a:t>
            </a:r>
          </a:p>
          <a:p>
            <a:pPr marL="628650" lvl="1" indent="-171450">
              <a:buFontTx/>
              <a:buChar char="-"/>
            </a:pPr>
            <a:r>
              <a:rPr lang="en-US" dirty="0"/>
              <a:t>E.g., below we provide some examples:</a:t>
            </a:r>
          </a:p>
        </p:txBody>
      </p:sp>
      <p:sp>
        <p:nvSpPr>
          <p:cNvPr id="4" name="Slide Number Placeholder 3"/>
          <p:cNvSpPr>
            <a:spLocks noGrp="1"/>
          </p:cNvSpPr>
          <p:nvPr>
            <p:ph type="sldNum" sz="quarter" idx="5"/>
          </p:nvPr>
        </p:nvSpPr>
        <p:spPr/>
        <p:txBody>
          <a:bodyPr/>
          <a:lstStyle/>
          <a:p>
            <a:fld id="{7E3EFFCD-2707-464E-8668-7D1BDDA9873E}" type="slidenum">
              <a:rPr lang="en-US" smtClean="0"/>
              <a:t>37</a:t>
            </a:fld>
            <a:endParaRPr lang="en-US"/>
          </a:p>
        </p:txBody>
      </p:sp>
    </p:spTree>
    <p:extLst>
      <p:ext uri="{BB962C8B-B14F-4D97-AF65-F5344CB8AC3E}">
        <p14:creationId xmlns:p14="http://schemas.microsoft.com/office/powerpoint/2010/main" val="320014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cc3c0b50d5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cc3c0b50d5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90480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ce2d93d9a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ce2d93d9a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58097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d010d278ab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d010d278ab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FYI: add pointers/arrows/boxes to walk them through the important numbers. </a:t>
            </a:r>
            <a:endParaRPr/>
          </a:p>
        </p:txBody>
      </p:sp>
    </p:spTree>
    <p:extLst>
      <p:ext uri="{BB962C8B-B14F-4D97-AF65-F5344CB8AC3E}">
        <p14:creationId xmlns:p14="http://schemas.microsoft.com/office/powerpoint/2010/main" val="23845959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d010d278ab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d010d278ab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7741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We’re not the first to think about this setup. </a:t>
            </a:r>
          </a:p>
          <a:p>
            <a:pPr marL="628650" lvl="1" indent="-171450">
              <a:buFont typeface="Arial" panose="020B0604020202020204" pitchFamily="34" charset="0"/>
              <a:buChar char="•"/>
            </a:pPr>
            <a:r>
              <a:rPr lang="en-US" dirty="0"/>
              <a:t>For example, </a:t>
            </a:r>
            <a:r>
              <a:rPr lang="en-US" dirty="0" err="1"/>
              <a:t>Raffel</a:t>
            </a:r>
            <a:r>
              <a:rPr lang="en-US" dirty="0"/>
              <a:t> et al (2020)  (the T5 paper) </a:t>
            </a:r>
          </a:p>
          <a:p>
            <a:pPr marL="1085850" lvl="2" indent="-171450">
              <a:buFont typeface="Arial" panose="020B0604020202020204" pitchFamily="34" charset="0"/>
              <a:buChar char="•"/>
            </a:pPr>
            <a:r>
              <a:rPr lang="en-US" dirty="0"/>
              <a:t>Used task-specific prefixes to to define the tasks </a:t>
            </a:r>
          </a:p>
          <a:p>
            <a:pPr marL="1543050" lvl="3" indent="-171450">
              <a:buFont typeface="Arial" panose="020B0604020202020204" pitchFamily="34" charset="0"/>
              <a:buChar char="•"/>
            </a:pPr>
            <a:r>
              <a:rPr lang="en-US" dirty="0"/>
              <a:t>This enabled them to build a single model that functions on a variety of tasks. </a:t>
            </a:r>
          </a:p>
          <a:p>
            <a:pPr marL="1543050" lvl="3" indent="-171450">
              <a:buFont typeface="Arial" panose="020B0604020202020204" pitchFamily="34" charset="0"/>
              <a:buChar char="•"/>
            </a:pPr>
            <a:r>
              <a:rPr lang="en-US" dirty="0"/>
              <a:t>However, the model’s scope/generalization is limited to the task it has seen. </a:t>
            </a:r>
          </a:p>
          <a:p>
            <a:pPr marL="2000250" lvl="4" indent="-171450">
              <a:buFont typeface="Arial" panose="020B0604020202020204" pitchFamily="34" charset="0"/>
              <a:buChar char="•"/>
            </a:pPr>
            <a:r>
              <a:rPr lang="en-US" dirty="0"/>
              <a:t>It can do “question answering” if it was trained with a dataset that contained this exact prefix. </a:t>
            </a:r>
          </a:p>
          <a:p>
            <a:pPr marL="1543050" lvl="3" indent="-171450">
              <a:buFont typeface="Arial" panose="020B0604020202020204" pitchFamily="34" charset="0"/>
              <a:buChar char="•"/>
            </a:pPr>
            <a:r>
              <a:rPr lang="en-US" dirty="0">
                <a:sym typeface="Wingdings" pitchFamily="2" charset="2"/>
              </a:rPr>
              <a:t> the model does </a:t>
            </a:r>
            <a:r>
              <a:rPr lang="en-US" b="0" dirty="0">
                <a:sym typeface="Wingdings" pitchFamily="2" charset="2"/>
              </a:rPr>
              <a:t>not generalize to </a:t>
            </a:r>
            <a:r>
              <a:rPr lang="en-US" dirty="0">
                <a:sym typeface="Wingdings" pitchFamily="2" charset="2"/>
              </a:rPr>
              <a:t>unseen tasks</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TODO: there are many flavors of each task. There are many variants of typing task with different type flavors. </a:t>
            </a:r>
          </a:p>
          <a:p>
            <a:pPr marL="628650" lvl="1" indent="-171450">
              <a:buFont typeface="Arial" panose="020B0604020202020204" pitchFamily="34" charset="0"/>
              <a:buChar char="•"/>
            </a:pPr>
            <a:r>
              <a:rPr lang="en-US" dirty="0"/>
              <a:t>TODO: if there is more time, you can also mention NLP </a:t>
            </a:r>
            <a:r>
              <a:rPr lang="en-US" dirty="0" err="1"/>
              <a:t>decathaton</a:t>
            </a:r>
            <a:r>
              <a:rPr lang="en-US" dirty="0"/>
              <a:t> </a:t>
            </a:r>
          </a:p>
          <a:p>
            <a:pPr marL="628650" lvl="1" indent="-171450">
              <a:buFont typeface="Arial" panose="020B0604020202020204" pitchFamily="34" charset="0"/>
              <a:buChar char="•"/>
            </a:pPr>
            <a:r>
              <a:rPr lang="en-US" dirty="0"/>
              <a:t>you can also compare with </a:t>
            </a:r>
            <a:r>
              <a:rPr lang="en-US" dirty="0" err="1"/>
              <a:t>UnifiedQA</a:t>
            </a:r>
            <a:r>
              <a:rPr lang="en-US" dirty="0"/>
              <a:t> </a:t>
            </a:r>
          </a:p>
          <a:p>
            <a:pPr marL="628650" lvl="1" indent="-171450">
              <a:buFont typeface="Arial" panose="020B0604020202020204" pitchFamily="34" charset="0"/>
              <a:buChar char="•"/>
            </a:pPr>
            <a:r>
              <a:rPr lang="en-US" dirty="0"/>
              <a:t>Or you can talk about the vision team’s system </a:t>
            </a:r>
          </a:p>
        </p:txBody>
      </p:sp>
      <p:sp>
        <p:nvSpPr>
          <p:cNvPr id="4" name="Slide Number Placeholder 3"/>
          <p:cNvSpPr>
            <a:spLocks noGrp="1"/>
          </p:cNvSpPr>
          <p:nvPr>
            <p:ph type="sldNum" sz="quarter" idx="5"/>
          </p:nvPr>
        </p:nvSpPr>
        <p:spPr/>
        <p:txBody>
          <a:bodyPr/>
          <a:lstStyle/>
          <a:p>
            <a:fld id="{7E3EFFCD-2707-464E-8668-7D1BDDA9873E}" type="slidenum">
              <a:rPr lang="en-US" smtClean="0"/>
              <a:t>4</a:t>
            </a:fld>
            <a:endParaRPr lang="en-US"/>
          </a:p>
        </p:txBody>
      </p:sp>
    </p:spTree>
    <p:extLst>
      <p:ext uri="{BB962C8B-B14F-4D97-AF65-F5344CB8AC3E}">
        <p14:creationId xmlns:p14="http://schemas.microsoft.com/office/powerpoint/2010/main" val="2947379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d013f1a1ea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d013f1a1ea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99924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0"/>
        <p:cNvGrpSpPr/>
        <p:nvPr/>
      </p:nvGrpSpPr>
      <p:grpSpPr>
        <a:xfrm>
          <a:off x="0" y="0"/>
          <a:ext cx="0" cy="0"/>
          <a:chOff x="0" y="0"/>
          <a:chExt cx="0" cy="0"/>
        </a:xfrm>
      </p:grpSpPr>
      <p:sp>
        <p:nvSpPr>
          <p:cNvPr id="3741" name="Google Shape;3741;gb405b35be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2" name="Google Shape;3742;gb405b35be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2"/>
        <p:cNvGrpSpPr/>
        <p:nvPr/>
      </p:nvGrpSpPr>
      <p:grpSpPr>
        <a:xfrm>
          <a:off x="0" y="0"/>
          <a:ext cx="0" cy="0"/>
          <a:chOff x="0" y="0"/>
          <a:chExt cx="0" cy="0"/>
        </a:xfrm>
      </p:grpSpPr>
      <p:sp>
        <p:nvSpPr>
          <p:cNvPr id="3753" name="Google Shape;3753;gb405b35be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4" name="Google Shape;3754;gb405b35be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7"/>
        <p:cNvGrpSpPr/>
        <p:nvPr/>
      </p:nvGrpSpPr>
      <p:grpSpPr>
        <a:xfrm>
          <a:off x="0" y="0"/>
          <a:ext cx="0" cy="0"/>
          <a:chOff x="0" y="0"/>
          <a:chExt cx="0" cy="0"/>
        </a:xfrm>
      </p:grpSpPr>
      <p:sp>
        <p:nvSpPr>
          <p:cNvPr id="3778" name="Google Shape;3778;gb405b35be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9" name="Google Shape;3779;gb405b35be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gb41b02bc65_1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0" name="Google Shape;3790;gb41b02bc65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5"/>
        <p:cNvGrpSpPr/>
        <p:nvPr/>
      </p:nvGrpSpPr>
      <p:grpSpPr>
        <a:xfrm>
          <a:off x="0" y="0"/>
          <a:ext cx="0" cy="0"/>
          <a:chOff x="0" y="0"/>
          <a:chExt cx="0" cy="0"/>
        </a:xfrm>
      </p:grpSpPr>
      <p:sp>
        <p:nvSpPr>
          <p:cNvPr id="3796" name="Google Shape;3796;gb8e4819555_2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7" name="Google Shape;3797;gb8e4819555_2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5"/>
        <p:cNvGrpSpPr/>
        <p:nvPr/>
      </p:nvGrpSpPr>
      <p:grpSpPr>
        <a:xfrm>
          <a:off x="0" y="0"/>
          <a:ext cx="0" cy="0"/>
          <a:chOff x="0" y="0"/>
          <a:chExt cx="0" cy="0"/>
        </a:xfrm>
      </p:grpSpPr>
      <p:sp>
        <p:nvSpPr>
          <p:cNvPr id="3816" name="Google Shape;3816;gb405b35be9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7" name="Google Shape;3817;gb405b35be9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2"/>
        <p:cNvGrpSpPr/>
        <p:nvPr/>
      </p:nvGrpSpPr>
      <p:grpSpPr>
        <a:xfrm>
          <a:off x="0" y="0"/>
          <a:ext cx="0" cy="0"/>
          <a:chOff x="0" y="0"/>
          <a:chExt cx="0" cy="0"/>
        </a:xfrm>
      </p:grpSpPr>
      <p:sp>
        <p:nvSpPr>
          <p:cNvPr id="3823" name="Google Shape;3823;gb8e4819555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4" name="Google Shape;3824;gb8e4819555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0"/>
        <p:cNvGrpSpPr/>
        <p:nvPr/>
      </p:nvGrpSpPr>
      <p:grpSpPr>
        <a:xfrm>
          <a:off x="0" y="0"/>
          <a:ext cx="0" cy="0"/>
          <a:chOff x="0" y="0"/>
          <a:chExt cx="0" cy="0"/>
        </a:xfrm>
      </p:grpSpPr>
      <p:sp>
        <p:nvSpPr>
          <p:cNvPr id="3831" name="Google Shape;3831;gb8e4819555_2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2" name="Google Shape;3832;gb8e4819555_2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7"/>
        <p:cNvGrpSpPr/>
        <p:nvPr/>
      </p:nvGrpSpPr>
      <p:grpSpPr>
        <a:xfrm>
          <a:off x="0" y="0"/>
          <a:ext cx="0" cy="0"/>
          <a:chOff x="0" y="0"/>
          <a:chExt cx="0" cy="0"/>
        </a:xfrm>
      </p:grpSpPr>
      <p:sp>
        <p:nvSpPr>
          <p:cNvPr id="3888" name="Google Shape;3888;gb41b02bc65_1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9" name="Google Shape;3889;gb41b02bc65_1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setup that we’re exploring here is an extension of the previous idea, except that instead of task prefixes we have instructions which define a task explicitly in natural language.</a:t>
            </a:r>
          </a:p>
          <a:p>
            <a:pPr marL="171450" indent="-171450">
              <a:buFont typeface="Arial" panose="020B0604020202020204" pitchFamily="34" charset="0"/>
              <a:buChar char="•"/>
            </a:pPr>
            <a:r>
              <a:rPr lang="en-US" dirty="0"/>
              <a:t>unlike task prefixed, instructions are human-readable definitions that are expected to fully define the task</a:t>
            </a:r>
          </a:p>
          <a:p>
            <a:endParaRPr lang="en-US" dirty="0"/>
          </a:p>
          <a:p>
            <a:endParaRPr lang="en-US" dirty="0"/>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textual descriptions of the target tasks. </a:t>
            </a:r>
          </a:p>
          <a:p>
            <a:pPr marL="171450" indent="-171450">
              <a:buFont typeface="Arial" panose="020B0604020202020204" pitchFamily="34" charset="0"/>
              <a:buChar char="•"/>
            </a:pPr>
            <a:r>
              <a:rPr lang="en-US" dirty="0"/>
              <a:t> We know humans can understand and execute these instructions. </a:t>
            </a:r>
          </a:p>
          <a:p>
            <a:pPr marL="628650" lvl="1" indent="-171450">
              <a:buFont typeface="Arial" panose="020B0604020202020204" pitchFamily="34" charset="0"/>
              <a:buChar char="•"/>
            </a:pPr>
            <a:r>
              <a:rPr lang="en-US" dirty="0"/>
              <a:t>The question is whether we can enable machines to follow instructions and execute it.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a:t>
            </a:fld>
            <a:endParaRPr lang="en-US"/>
          </a:p>
        </p:txBody>
      </p:sp>
    </p:spTree>
    <p:extLst>
      <p:ext uri="{BB962C8B-B14F-4D97-AF65-F5344CB8AC3E}">
        <p14:creationId xmlns:p14="http://schemas.microsoft.com/office/powerpoint/2010/main" val="1577167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5"/>
        <p:cNvGrpSpPr/>
        <p:nvPr/>
      </p:nvGrpSpPr>
      <p:grpSpPr>
        <a:xfrm>
          <a:off x="0" y="0"/>
          <a:ext cx="0" cy="0"/>
          <a:chOff x="0" y="0"/>
          <a:chExt cx="0" cy="0"/>
        </a:xfrm>
      </p:grpSpPr>
      <p:sp>
        <p:nvSpPr>
          <p:cNvPr id="3896" name="Google Shape;3896;gb41b02bc65_1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7" name="Google Shape;3897;gb41b02bc65_1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3"/>
        <p:cNvGrpSpPr/>
        <p:nvPr/>
      </p:nvGrpSpPr>
      <p:grpSpPr>
        <a:xfrm>
          <a:off x="0" y="0"/>
          <a:ext cx="0" cy="0"/>
          <a:chOff x="0" y="0"/>
          <a:chExt cx="0" cy="0"/>
        </a:xfrm>
      </p:grpSpPr>
      <p:sp>
        <p:nvSpPr>
          <p:cNvPr id="3904" name="Google Shape;3904;gb8e4819555_2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5" name="Google Shape;3905;gb8e4819555_2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3"/>
        <p:cNvGrpSpPr/>
        <p:nvPr/>
      </p:nvGrpSpPr>
      <p:grpSpPr>
        <a:xfrm>
          <a:off x="0" y="0"/>
          <a:ext cx="0" cy="0"/>
          <a:chOff x="0" y="0"/>
          <a:chExt cx="0" cy="0"/>
        </a:xfrm>
      </p:grpSpPr>
      <p:sp>
        <p:nvSpPr>
          <p:cNvPr id="3924" name="Google Shape;3924;gb41b02bc65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5" name="Google Shape;3925;gb41b02bc6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6"/>
        <p:cNvGrpSpPr/>
        <p:nvPr/>
      </p:nvGrpSpPr>
      <p:grpSpPr>
        <a:xfrm>
          <a:off x="0" y="0"/>
          <a:ext cx="0" cy="0"/>
          <a:chOff x="0" y="0"/>
          <a:chExt cx="0" cy="0"/>
        </a:xfrm>
      </p:grpSpPr>
      <p:sp>
        <p:nvSpPr>
          <p:cNvPr id="3957" name="Google Shape;3957;gc8714010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8" name="Google Shape;3958;gc8714010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6"/>
        <p:cNvGrpSpPr/>
        <p:nvPr/>
      </p:nvGrpSpPr>
      <p:grpSpPr>
        <a:xfrm>
          <a:off x="0" y="0"/>
          <a:ext cx="0" cy="0"/>
          <a:chOff x="0" y="0"/>
          <a:chExt cx="0" cy="0"/>
        </a:xfrm>
      </p:grpSpPr>
      <p:sp>
        <p:nvSpPr>
          <p:cNvPr id="3987" name="Google Shape;3987;gb41b02bc65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8" name="Google Shape;3988;gb41b02bc6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9"/>
        <p:cNvGrpSpPr/>
        <p:nvPr/>
      </p:nvGrpSpPr>
      <p:grpSpPr>
        <a:xfrm>
          <a:off x="0" y="0"/>
          <a:ext cx="0" cy="0"/>
          <a:chOff x="0" y="0"/>
          <a:chExt cx="0" cy="0"/>
        </a:xfrm>
      </p:grpSpPr>
      <p:sp>
        <p:nvSpPr>
          <p:cNvPr id="4020" name="Google Shape;4020;gb41b02bc65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1" name="Google Shape;4021;gb41b02bc65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p:cNvGrpSpPr/>
        <p:nvPr/>
      </p:nvGrpSpPr>
      <p:grpSpPr>
        <a:xfrm>
          <a:off x="0" y="0"/>
          <a:ext cx="0" cy="0"/>
          <a:chOff x="0" y="0"/>
          <a:chExt cx="0" cy="0"/>
        </a:xfrm>
      </p:grpSpPr>
      <p:sp>
        <p:nvSpPr>
          <p:cNvPr id="4055" name="Google Shape;4055;gb41b02bc65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6" name="Google Shape;4056;gb41b02bc65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0"/>
        <p:cNvGrpSpPr/>
        <p:nvPr/>
      </p:nvGrpSpPr>
      <p:grpSpPr>
        <a:xfrm>
          <a:off x="0" y="0"/>
          <a:ext cx="0" cy="0"/>
          <a:chOff x="0" y="0"/>
          <a:chExt cx="0" cy="0"/>
        </a:xfrm>
      </p:grpSpPr>
      <p:sp>
        <p:nvSpPr>
          <p:cNvPr id="4091" name="Google Shape;4091;gb41b02bc65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2" name="Google Shape;4092;gb41b02bc65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6"/>
        <p:cNvGrpSpPr/>
        <p:nvPr/>
      </p:nvGrpSpPr>
      <p:grpSpPr>
        <a:xfrm>
          <a:off x="0" y="0"/>
          <a:ext cx="0" cy="0"/>
          <a:chOff x="0" y="0"/>
          <a:chExt cx="0" cy="0"/>
        </a:xfrm>
      </p:grpSpPr>
      <p:sp>
        <p:nvSpPr>
          <p:cNvPr id="4127" name="Google Shape;4127;gb41b02bc65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8" name="Google Shape;4128;gb41b02bc65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0"/>
        <p:cNvGrpSpPr/>
        <p:nvPr/>
      </p:nvGrpSpPr>
      <p:grpSpPr>
        <a:xfrm>
          <a:off x="0" y="0"/>
          <a:ext cx="0" cy="0"/>
          <a:chOff x="0" y="0"/>
          <a:chExt cx="0" cy="0"/>
        </a:xfrm>
      </p:grpSpPr>
      <p:sp>
        <p:nvSpPr>
          <p:cNvPr id="4161" name="Google Shape;4161;gb8e4819555_0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2" name="Google Shape;4162;gb8e4819555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let’s say I am allowed to use these tasks as a source of supervision for my model.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Given this supervision, we define and measure cross-task generalization, as the ability to solve unseen tasks.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example,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the resulting model, truly makes use of the instructions, it should be able to ”understand” the new task based on its instructions and act accordingly.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might ask, why is this even possible?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Humans  are the real proof of a system that have this kind of generalization.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Crowdworkers</a:t>
            </a:r>
            <a:r>
              <a:rPr lang="en-US" dirty="0"/>
              <a:t>, for example, simply read textual instructions or example and do annotations tasks.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we're asking whether models can also show this kind of generalization to unseen tasks?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this should define my setup. Let’s see how we’re going to study this.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a:t>
            </a:fld>
            <a:endParaRPr lang="en-US"/>
          </a:p>
        </p:txBody>
      </p:sp>
    </p:spTree>
    <p:extLst>
      <p:ext uri="{BB962C8B-B14F-4D97-AF65-F5344CB8AC3E}">
        <p14:creationId xmlns:p14="http://schemas.microsoft.com/office/powerpoint/2010/main" val="37277785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8"/>
        <p:cNvGrpSpPr/>
        <p:nvPr/>
      </p:nvGrpSpPr>
      <p:grpSpPr>
        <a:xfrm>
          <a:off x="0" y="0"/>
          <a:ext cx="0" cy="0"/>
          <a:chOff x="0" y="0"/>
          <a:chExt cx="0" cy="0"/>
        </a:xfrm>
      </p:grpSpPr>
      <p:sp>
        <p:nvSpPr>
          <p:cNvPr id="4209" name="Google Shape;4209;gb405b35be9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0" name="Google Shape;4210;gb405b35be9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6"/>
        <p:cNvGrpSpPr/>
        <p:nvPr/>
      </p:nvGrpSpPr>
      <p:grpSpPr>
        <a:xfrm>
          <a:off x="0" y="0"/>
          <a:ext cx="0" cy="0"/>
          <a:chOff x="0" y="0"/>
          <a:chExt cx="0" cy="0"/>
        </a:xfrm>
      </p:grpSpPr>
      <p:sp>
        <p:nvSpPr>
          <p:cNvPr id="4217" name="Google Shape;4217;gb41b02bc65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8" name="Google Shape;4218;gb41b02bc65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5"/>
        <p:cNvGrpSpPr/>
        <p:nvPr/>
      </p:nvGrpSpPr>
      <p:grpSpPr>
        <a:xfrm>
          <a:off x="0" y="0"/>
          <a:ext cx="0" cy="0"/>
          <a:chOff x="0" y="0"/>
          <a:chExt cx="0" cy="0"/>
        </a:xfrm>
      </p:grpSpPr>
      <p:sp>
        <p:nvSpPr>
          <p:cNvPr id="4226" name="Google Shape;4226;gb8e4819555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7" name="Google Shape;4227;gb8e4819555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3"/>
        <p:cNvGrpSpPr/>
        <p:nvPr/>
      </p:nvGrpSpPr>
      <p:grpSpPr>
        <a:xfrm>
          <a:off x="0" y="0"/>
          <a:ext cx="0" cy="0"/>
          <a:chOff x="0" y="0"/>
          <a:chExt cx="0" cy="0"/>
        </a:xfrm>
      </p:grpSpPr>
      <p:sp>
        <p:nvSpPr>
          <p:cNvPr id="4244" name="Google Shape;4244;gb8e4819555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5" name="Google Shape;4245;gb8e4819555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1"/>
        <p:cNvGrpSpPr/>
        <p:nvPr/>
      </p:nvGrpSpPr>
      <p:grpSpPr>
        <a:xfrm>
          <a:off x="0" y="0"/>
          <a:ext cx="0" cy="0"/>
          <a:chOff x="0" y="0"/>
          <a:chExt cx="0" cy="0"/>
        </a:xfrm>
      </p:grpSpPr>
      <p:sp>
        <p:nvSpPr>
          <p:cNvPr id="4252" name="Google Shape;4252;gb405b35be9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3" name="Google Shape;4253;gb405b35be9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6"/>
        <p:cNvGrpSpPr/>
        <p:nvPr/>
      </p:nvGrpSpPr>
      <p:grpSpPr>
        <a:xfrm>
          <a:off x="0" y="0"/>
          <a:ext cx="0" cy="0"/>
          <a:chOff x="0" y="0"/>
          <a:chExt cx="0" cy="0"/>
        </a:xfrm>
      </p:grpSpPr>
      <p:sp>
        <p:nvSpPr>
          <p:cNvPr id="4267" name="Google Shape;4267;gb8e4819555_3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8" name="Google Shape;4268;gb8e4819555_3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4"/>
        <p:cNvGrpSpPr/>
        <p:nvPr/>
      </p:nvGrpSpPr>
      <p:grpSpPr>
        <a:xfrm>
          <a:off x="0" y="0"/>
          <a:ext cx="0" cy="0"/>
          <a:chOff x="0" y="0"/>
          <a:chExt cx="0" cy="0"/>
        </a:xfrm>
      </p:grpSpPr>
      <p:sp>
        <p:nvSpPr>
          <p:cNvPr id="4275" name="Google Shape;4275;gb8e4819555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6" name="Google Shape;4276;gb8e4819555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9"/>
        <p:cNvGrpSpPr/>
        <p:nvPr/>
      </p:nvGrpSpPr>
      <p:grpSpPr>
        <a:xfrm>
          <a:off x="0" y="0"/>
          <a:ext cx="0" cy="0"/>
          <a:chOff x="0" y="0"/>
          <a:chExt cx="0" cy="0"/>
        </a:xfrm>
      </p:grpSpPr>
      <p:sp>
        <p:nvSpPr>
          <p:cNvPr id="4300" name="Google Shape;4300;gb41b02bc65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1" name="Google Shape;4301;gb41b02bc65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d010d278ab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d010d278ab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06609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0"/>
        <p:cNvGrpSpPr/>
        <p:nvPr/>
      </p:nvGrpSpPr>
      <p:grpSpPr>
        <a:xfrm>
          <a:off x="0" y="0"/>
          <a:ext cx="0" cy="0"/>
          <a:chOff x="0" y="0"/>
          <a:chExt cx="0" cy="0"/>
        </a:xfrm>
      </p:grpSpPr>
      <p:sp>
        <p:nvSpPr>
          <p:cNvPr id="3831" name="Google Shape;3831;gb8e4819555_2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2" name="Google Shape;3832;gb8e4819555_2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7897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key limitations along the path towards studying our problem. … </a:t>
            </a:r>
          </a:p>
          <a:p>
            <a:endParaRPr lang="en-US" dirty="0"/>
          </a:p>
          <a:p>
            <a:r>
              <a:rPr lang="en-US" dirty="0"/>
              <a:t> </a:t>
            </a:r>
          </a:p>
          <a:p>
            <a:r>
              <a:rPr lang="en-US" dirty="0"/>
              <a:t>.... and that's basically what I'm </a:t>
            </a:r>
            <a:r>
              <a:rPr lang="en-US" dirty="0" err="1"/>
              <a:t>gonna</a:t>
            </a:r>
            <a:r>
              <a:rPr lang="en-US" dirty="0"/>
              <a:t> show for the remainder of my talk. </a:t>
            </a:r>
          </a:p>
        </p:txBody>
      </p:sp>
      <p:sp>
        <p:nvSpPr>
          <p:cNvPr id="4" name="Slide Number Placeholder 3"/>
          <p:cNvSpPr>
            <a:spLocks noGrp="1"/>
          </p:cNvSpPr>
          <p:nvPr>
            <p:ph type="sldNum" sz="quarter" idx="5"/>
          </p:nvPr>
        </p:nvSpPr>
        <p:spPr/>
        <p:txBody>
          <a:bodyPr/>
          <a:lstStyle/>
          <a:p>
            <a:fld id="{7E3EFFCD-2707-464E-8668-7D1BDDA9873E}" type="slidenum">
              <a:rPr lang="en-US" smtClean="0"/>
              <a:t>7</a:t>
            </a:fld>
            <a:endParaRPr lang="en-US"/>
          </a:p>
        </p:txBody>
      </p:sp>
    </p:spTree>
    <p:extLst>
      <p:ext uri="{BB962C8B-B14F-4D97-AF65-F5344CB8AC3E}">
        <p14:creationId xmlns:p14="http://schemas.microsoft.com/office/powerpoint/2010/main" val="41688261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ce4651ccf3_1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ce4651ccf3_1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56340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first intuition that one needs to verify is whether there is any value in mixing pairs of datasets. </a:t>
            </a:r>
          </a:p>
          <a:p>
            <a:pPr rtl="0" fontAlgn="base"/>
            <a:r>
              <a:rPr lang="en-US" sz="1200" b="0" i="0" u="none" strike="noStrike" kern="1200" dirty="0">
                <a:solidFill>
                  <a:schemeClr val="tx1"/>
                </a:solidFill>
                <a:effectLst/>
                <a:latin typeface="+mn-lt"/>
                <a:ea typeface="+mn-ea"/>
                <a:cs typeface="+mn-cs"/>
              </a:rPr>
              <a:t>(read the plots) </a:t>
            </a:r>
          </a:p>
          <a:p>
            <a:pPr rtl="0" fontAlgn="base"/>
            <a:r>
              <a:rPr lang="en-US" sz="1200" b="0" i="0" u="none" strike="noStrike" kern="1200" dirty="0">
                <a:solidFill>
                  <a:schemeClr val="tx1"/>
                </a:solidFill>
                <a:effectLst/>
                <a:latin typeface="+mn-lt"/>
                <a:ea typeface="+mn-ea"/>
                <a:cs typeface="+mn-cs"/>
              </a:rPr>
              <a:t>I don’t know about you, but when I was seeing these improvements, my first instinct was that there must be a bug somewhere.</a:t>
            </a:r>
          </a:p>
          <a:p>
            <a:pPr rtl="0" fontAlgn="base"/>
            <a:r>
              <a:rPr lang="en-US" sz="1200" b="0" i="0" u="none" strike="noStrike" kern="1200" dirty="0">
                <a:solidFill>
                  <a:schemeClr val="tx1"/>
                </a:solidFill>
                <a:effectLst/>
                <a:latin typeface="+mn-lt"/>
                <a:ea typeface="+mn-ea"/>
                <a:cs typeface="+mn-cs"/>
              </a:rPr>
              <a:t>Quite surprising how one can gain so much by creating these seemingly odd combinations. </a:t>
            </a:r>
          </a:p>
          <a:p>
            <a:pPr rtl="0"/>
            <a:endParaRPr lang="en-US" dirty="0"/>
          </a:p>
          <a:p>
            <a:pPr rtl="0"/>
            <a:r>
              <a:rPr lang="en-US" dirty="0"/>
              <a:t>--&gt; more experiments in the paper</a:t>
            </a:r>
            <a:br>
              <a:rPr lang="en-US" dirty="0"/>
            </a:br>
            <a:r>
              <a:rPr lang="en-US" sz="1200" b="0" i="0" u="none" strike="noStrike" kern="1200" dirty="0">
                <a:solidFill>
                  <a:schemeClr val="tx1"/>
                </a:solidFill>
                <a:effectLst/>
                <a:latin typeface="+mn-lt"/>
                <a:ea typeface="+mn-ea"/>
                <a:cs typeface="+mn-cs"/>
              </a:rPr>
              <a:t>Overall, empirically we see that there exists pairs of datasets with different formats that benefit from each other.</a:t>
            </a:r>
            <a:endParaRPr lang="en-US" b="0" dirty="0">
              <a:effectLst/>
            </a:endParaRPr>
          </a:p>
          <a:p>
            <a:pPr rtl="0"/>
            <a:r>
              <a:rPr lang="en-US" sz="1200" b="0" i="0" u="none" strike="noStrike" kern="1200" dirty="0">
                <a:solidFill>
                  <a:schemeClr val="tx1"/>
                </a:solidFill>
                <a:effectLst/>
                <a:latin typeface="+mn-lt"/>
                <a:ea typeface="+mn-ea"/>
                <a:cs typeface="+mn-cs"/>
              </a:rPr>
              <a:t>This brings us to the question of what happens when you mix multiple datasets of different format? </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74</a:t>
            </a:fld>
            <a:endParaRPr lang="en-US"/>
          </a:p>
        </p:txBody>
      </p:sp>
    </p:spTree>
    <p:extLst>
      <p:ext uri="{BB962C8B-B14F-4D97-AF65-F5344CB8AC3E}">
        <p14:creationId xmlns:p14="http://schemas.microsoft.com/office/powerpoint/2010/main" val="20537896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Obviously, there are many tasks that we would like to solve in NLP. </a:t>
            </a:r>
          </a:p>
          <a:p>
            <a:pPr marL="171450" indent="-171450">
              <a:buFont typeface="Arial" panose="020B0604020202020204" pitchFamily="34" charset="0"/>
              <a:buChar char="•"/>
            </a:pPr>
            <a:r>
              <a:rPr lang="en-US" dirty="0"/>
              <a:t>For example, given this input which contains a text and a question, we’d like models that answer this question, type this question, for detect its writing/grammatical issues and so many others tasks.  </a:t>
            </a:r>
          </a:p>
          <a:p>
            <a:pPr marL="171450" indent="-171450">
              <a:buFont typeface="Arial" panose="020B0604020202020204" pitchFamily="34" charset="0"/>
              <a:buChar char="•"/>
            </a:pPr>
            <a:r>
              <a:rPr lang="en-US" dirty="0"/>
              <a:t>In the current conventional paradigm, what we do is to build models for each task, typically based based on datasets built for one one. </a:t>
            </a:r>
          </a:p>
          <a:p>
            <a:pPr marL="171450" indent="-171450">
              <a:buFont typeface="Arial" panose="020B0604020202020204" pitchFamily="34" charset="0"/>
              <a:buChar char="•"/>
            </a:pPr>
            <a:r>
              <a:rPr lang="en-US" dirty="0"/>
              <a:t>This convention works well for individual datasets (we have good systems that work well for each dataset)</a:t>
            </a:r>
          </a:p>
          <a:p>
            <a:pPr marL="628650" lvl="1" indent="-171450">
              <a:buFont typeface="Arial" panose="020B0604020202020204" pitchFamily="34" charset="0"/>
              <a:buChar char="•"/>
            </a:pPr>
            <a:r>
              <a:rPr lang="en-US" dirty="0"/>
              <a:t>however, none is able to generalize across the tasks</a:t>
            </a:r>
          </a:p>
          <a:p>
            <a:pPr marL="1085850" lvl="2" indent="-171450">
              <a:buFont typeface="Arial" panose="020B0604020202020204" pitchFamily="34" charset="0"/>
              <a:buChar char="•"/>
            </a:pPr>
            <a:r>
              <a:rPr lang="en-US" dirty="0"/>
              <a:t>e.g., a question-answering model cannot solve classification tasks.</a:t>
            </a:r>
          </a:p>
        </p:txBody>
      </p:sp>
      <p:sp>
        <p:nvSpPr>
          <p:cNvPr id="4" name="Slide Number Placeholder 3"/>
          <p:cNvSpPr>
            <a:spLocks noGrp="1"/>
          </p:cNvSpPr>
          <p:nvPr>
            <p:ph type="sldNum" sz="quarter" idx="5"/>
          </p:nvPr>
        </p:nvSpPr>
        <p:spPr/>
        <p:txBody>
          <a:bodyPr/>
          <a:lstStyle/>
          <a:p>
            <a:fld id="{7E3EFFCD-2707-464E-8668-7D1BDDA9873E}" type="slidenum">
              <a:rPr lang="en-US" smtClean="0"/>
              <a:t>75</a:t>
            </a:fld>
            <a:endParaRPr lang="en-US"/>
          </a:p>
        </p:txBody>
      </p:sp>
    </p:spTree>
    <p:extLst>
      <p:ext uri="{BB962C8B-B14F-4D97-AF65-F5344CB8AC3E}">
        <p14:creationId xmlns:p14="http://schemas.microsoft.com/office/powerpoint/2010/main" val="1413766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contrary, the eutopia that I am after looks like this</a:t>
            </a:r>
          </a:p>
          <a:p>
            <a:pPr marL="628650" lvl="1" indent="-171450">
              <a:buFont typeface="Arial" panose="020B0604020202020204" pitchFamily="34" charset="0"/>
              <a:buChar char="•"/>
            </a:pPr>
            <a:r>
              <a:rPr lang="en-US" dirty="0"/>
              <a:t>Where we have a single system  that has a broader scope and can solve a variety of tasks </a:t>
            </a:r>
          </a:p>
          <a:p>
            <a:pPr marL="171450" lvl="0" indent="-171450">
              <a:buFont typeface="Arial" panose="020B0604020202020204" pitchFamily="34" charset="0"/>
              <a:buChar char="•"/>
            </a:pPr>
            <a:r>
              <a:rPr lang="en-US" dirty="0"/>
              <a:t>But to make a model solve a variety of tasks, we should somehow define what expect from the model (or, what task it is solving). </a:t>
            </a:r>
          </a:p>
        </p:txBody>
      </p:sp>
      <p:sp>
        <p:nvSpPr>
          <p:cNvPr id="4" name="Slide Number Placeholder 3"/>
          <p:cNvSpPr>
            <a:spLocks noGrp="1"/>
          </p:cNvSpPr>
          <p:nvPr>
            <p:ph type="sldNum" sz="quarter" idx="5"/>
          </p:nvPr>
        </p:nvSpPr>
        <p:spPr/>
        <p:txBody>
          <a:bodyPr/>
          <a:lstStyle/>
          <a:p>
            <a:fld id="{7E3EFFCD-2707-464E-8668-7D1BDDA9873E}" type="slidenum">
              <a:rPr lang="en-US" smtClean="0"/>
              <a:t>76</a:t>
            </a:fld>
            <a:endParaRPr lang="en-US"/>
          </a:p>
        </p:txBody>
      </p:sp>
    </p:spTree>
    <p:extLst>
      <p:ext uri="{BB962C8B-B14F-4D97-AF65-F5344CB8AC3E}">
        <p14:creationId xmlns:p14="http://schemas.microsoft.com/office/powerpoint/2010/main" val="39149393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a:r>
          </a:p>
          <a:p>
            <a:r>
              <a:rPr lang="en-US" dirty="0"/>
              <a:t>  - make it a bit more compact </a:t>
            </a:r>
          </a:p>
          <a:p>
            <a:r>
              <a:rPr lang="en-US" dirty="0"/>
              <a:t> - just like fig 3, separate instances from the instructions </a:t>
            </a:r>
          </a:p>
          <a:p>
            <a:endParaRPr lang="en-US" dirty="0"/>
          </a:p>
          <a:p>
            <a:endParaRPr lang="en-US" dirty="0"/>
          </a:p>
          <a:p>
            <a:pPr marL="171450" indent="-171450">
              <a:buFontTx/>
              <a:buChar char="-"/>
            </a:pPr>
            <a:r>
              <a:rPr lang="en-US" dirty="0"/>
              <a:t>We drop </a:t>
            </a:r>
            <a:r>
              <a:rPr lang="en-US" dirty="0" err="1"/>
              <a:t>uncessary</a:t>
            </a:r>
            <a:r>
              <a:rPr lang="en-US" dirty="0"/>
              <a:t> sentences: </a:t>
            </a:r>
          </a:p>
          <a:p>
            <a:pPr marL="628650" lvl="1" indent="-171450">
              <a:buFontTx/>
              <a:buChar char="-"/>
            </a:pPr>
            <a:r>
              <a:rPr lang="en-US" dirty="0"/>
              <a:t>E.g., below we provide some examples:</a:t>
            </a:r>
          </a:p>
        </p:txBody>
      </p:sp>
      <p:sp>
        <p:nvSpPr>
          <p:cNvPr id="4" name="Slide Number Placeholder 3"/>
          <p:cNvSpPr>
            <a:spLocks noGrp="1"/>
          </p:cNvSpPr>
          <p:nvPr>
            <p:ph type="sldNum" sz="quarter" idx="5"/>
          </p:nvPr>
        </p:nvSpPr>
        <p:spPr/>
        <p:txBody>
          <a:bodyPr/>
          <a:lstStyle/>
          <a:p>
            <a:fld id="{7E3EFFCD-2707-464E-8668-7D1BDDA9873E}" type="slidenum">
              <a:rPr lang="en-US" smtClean="0"/>
              <a:t>77</a:t>
            </a:fld>
            <a:endParaRPr lang="en-US"/>
          </a:p>
        </p:txBody>
      </p:sp>
    </p:spTree>
    <p:extLst>
      <p:ext uri="{BB962C8B-B14F-4D97-AF65-F5344CB8AC3E}">
        <p14:creationId xmlns:p14="http://schemas.microsoft.com/office/powerpoint/2010/main" val="40514604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a:r>
          </a:p>
          <a:p>
            <a:r>
              <a:rPr lang="en-US" dirty="0"/>
              <a:t>  - make it a bit more compact </a:t>
            </a:r>
          </a:p>
          <a:p>
            <a:r>
              <a:rPr lang="en-US" dirty="0"/>
              <a:t> - just like fig 3, separate instances from the instructions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78</a:t>
            </a:fld>
            <a:endParaRPr lang="en-US"/>
          </a:p>
        </p:txBody>
      </p:sp>
    </p:spTree>
    <p:extLst>
      <p:ext uri="{BB962C8B-B14F-4D97-AF65-F5344CB8AC3E}">
        <p14:creationId xmlns:p14="http://schemas.microsoft.com/office/powerpoint/2010/main" val="25007607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ce4651ccf3_1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ce4651ccf3_1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22903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ce4651ccf3_1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ce4651ccf3_1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6433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d010d278ab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d010d278ab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81852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d010d278ab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d010d278ab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2355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introduce a dataset that we called “natural instructions”. </a:t>
            </a:r>
          </a:p>
          <a:p>
            <a:pPr marL="628650" lvl="1" indent="-171450">
              <a:buFont typeface="Arial" panose="020B0604020202020204" pitchFamily="34" charset="0"/>
              <a:buChar char="•"/>
            </a:pPr>
            <a:r>
              <a:rPr lang="en-US" dirty="0"/>
              <a:t>Like I motivated earlier, here is the setup in our dataset. </a:t>
            </a:r>
          </a:p>
          <a:p>
            <a:pPr marL="1085850" lvl="2" indent="-171450">
              <a:buFont typeface="Arial" panose="020B0604020202020204" pitchFamily="34" charset="0"/>
              <a:buChar char="•"/>
            </a:pPr>
            <a:r>
              <a:rPr lang="en-US" dirty="0"/>
              <a:t>Each task is defined via natural language instructions: </a:t>
            </a:r>
          </a:p>
          <a:p>
            <a:pPr marL="1543050" lvl="3" indent="-171450">
              <a:buFont typeface="Arial" panose="020B0604020202020204" pitchFamily="34" charset="0"/>
              <a:buChar char="•"/>
            </a:pPr>
            <a:r>
              <a:rPr lang="en-US" dirty="0"/>
              <a:t>our instructions are actually much more detailed than this, as I’ll show later.</a:t>
            </a:r>
          </a:p>
          <a:p>
            <a:pPr marL="1085850" lvl="2" indent="-171450">
              <a:buFont typeface="Arial" panose="020B0604020202020204" pitchFamily="34" charset="0"/>
              <a:buChar char="•"/>
            </a:pPr>
            <a:r>
              <a:rPr lang="en-US" dirty="0"/>
              <a:t>And an input, which is mapped to an output. </a:t>
            </a:r>
          </a:p>
          <a:p>
            <a:pPr marL="628650" lvl="1" indent="-171450">
              <a:buFont typeface="Arial" panose="020B0604020202020204" pitchFamily="34" charset="0"/>
              <a:buChar char="•"/>
            </a:pPr>
            <a:r>
              <a:rPr lang="en-US" dirty="0"/>
              <a:t>Overall, our dataset which contains …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the next few slides I am going to explain how we put together this dataset.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Should this crowdsourcing picture move to the next slide? </a:t>
            </a:r>
          </a:p>
        </p:txBody>
      </p:sp>
      <p:sp>
        <p:nvSpPr>
          <p:cNvPr id="4" name="Slide Number Placeholder 3"/>
          <p:cNvSpPr>
            <a:spLocks noGrp="1"/>
          </p:cNvSpPr>
          <p:nvPr>
            <p:ph type="sldNum" sz="quarter" idx="5"/>
          </p:nvPr>
        </p:nvSpPr>
        <p:spPr/>
        <p:txBody>
          <a:bodyPr/>
          <a:lstStyle/>
          <a:p>
            <a:fld id="{7E3EFFCD-2707-464E-8668-7D1BDDA9873E}" type="slidenum">
              <a:rPr lang="en-US" smtClean="0"/>
              <a:t>8</a:t>
            </a:fld>
            <a:endParaRPr lang="en-US"/>
          </a:p>
        </p:txBody>
      </p:sp>
    </p:spTree>
    <p:extLst>
      <p:ext uri="{BB962C8B-B14F-4D97-AF65-F5344CB8AC3E}">
        <p14:creationId xmlns:p14="http://schemas.microsoft.com/office/powerpoint/2010/main" val="17726552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d010d278ab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d010d278ab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67605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d010d278ab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d010d278ab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60553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d010d278ab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d010d278ab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1441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d013f1a1ea_6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d013f1a1ea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3362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d010d278ab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d010d278ab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5667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Early on we noticed that a cheap way to construct our desired dataset is to use existing available datasets </a:t>
            </a:r>
          </a:p>
          <a:p>
            <a:pPr marL="628650" lvl="1" indent="-171450">
              <a:buFont typeface="Arial" panose="020B0604020202020204" pitchFamily="34" charset="0"/>
              <a:buChar char="•"/>
            </a:pPr>
            <a:r>
              <a:rPr lang="en-US" dirty="0"/>
              <a:t>Most of them contains human-readable instructions that were given used to construct them.</a:t>
            </a:r>
          </a:p>
          <a:p>
            <a:pPr marL="1085850" lvl="2" indent="-171450">
              <a:buFont typeface="Arial" panose="020B0604020202020204" pitchFamily="34" charset="0"/>
              <a:buChar char="•"/>
            </a:pPr>
            <a:r>
              <a:rPr lang="en-US" dirty="0"/>
              <a:t>Why not we use these instructions for our purpose. </a:t>
            </a:r>
          </a:p>
          <a:p>
            <a:pPr marL="628650" lvl="1" indent="-171450">
              <a:buFont typeface="Arial" panose="020B0604020202020204" pitchFamily="34" charset="0"/>
              <a:buChar char="•"/>
            </a:pPr>
            <a:r>
              <a:rPr lang="en-US" dirty="0"/>
              <a:t>We’re not the first to think about this idea. </a:t>
            </a:r>
          </a:p>
          <a:p>
            <a:pPr marL="1085850" lvl="2" indent="-171450">
              <a:buFont typeface="Arial" panose="020B0604020202020204" pitchFamily="34" charset="0"/>
              <a:buChar char="•"/>
            </a:pPr>
            <a:r>
              <a:rPr lang="en-US" dirty="0"/>
              <a:t>For instance, Efrat &amp; Levy also thought along similar lines.</a:t>
            </a:r>
          </a:p>
          <a:p>
            <a:pPr marL="1085850" lvl="2" indent="-171450">
              <a:buFont typeface="Arial" panose="020B0604020202020204" pitchFamily="34" charset="0"/>
              <a:buChar char="•"/>
            </a:pPr>
            <a:r>
              <a:rPr lang="en-US" dirty="0"/>
              <a:t>... but this is the first time that is done in this scale AND also leads to positive results in terms of model generalization.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Should this crowdsourcing picture move to the next slide? </a:t>
            </a:r>
          </a:p>
        </p:txBody>
      </p:sp>
      <p:sp>
        <p:nvSpPr>
          <p:cNvPr id="4" name="Slide Number Placeholder 3"/>
          <p:cNvSpPr>
            <a:spLocks noGrp="1"/>
          </p:cNvSpPr>
          <p:nvPr>
            <p:ph type="sldNum" sz="quarter" idx="5"/>
          </p:nvPr>
        </p:nvSpPr>
        <p:spPr/>
        <p:txBody>
          <a:bodyPr/>
          <a:lstStyle/>
          <a:p>
            <a:fld id="{7E3EFFCD-2707-464E-8668-7D1BDDA9873E}" type="slidenum">
              <a:rPr lang="en-US" smtClean="0"/>
              <a:t>9</a:t>
            </a:fld>
            <a:endParaRPr lang="en-US"/>
          </a:p>
        </p:txBody>
      </p:sp>
    </p:spTree>
    <p:extLst>
      <p:ext uri="{BB962C8B-B14F-4D97-AF65-F5344CB8AC3E}">
        <p14:creationId xmlns:p14="http://schemas.microsoft.com/office/powerpoint/2010/main" val="28267696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4" descr="A picture containing drawing&#10;&#10;Description automatically generated">
            <a:extLst>
              <a:ext uri="{FF2B5EF4-FFF2-40B4-BE49-F238E27FC236}">
                <a16:creationId xmlns:a16="http://schemas.microsoft.com/office/drawing/2014/main" id="{952A4547-9516-B840-B0FA-017A16448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438" y="2032000"/>
            <a:ext cx="40100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hasCustomPrompt="1"/>
          </p:nvPr>
        </p:nvSpPr>
        <p:spPr>
          <a:xfrm>
            <a:off x="1524000" y="4389120"/>
            <a:ext cx="9144000" cy="1517904"/>
          </a:xfrm>
          <a:prstGeom prst="rect">
            <a:avLst/>
          </a:prstGeom>
        </p:spPr>
        <p:txBody>
          <a:bodyPr anchor="t">
            <a:normAutofit/>
          </a:bodyPr>
          <a:lstStyle>
            <a:lvl1pPr algn="ctr">
              <a:defRPr sz="5400">
                <a:solidFill>
                  <a:schemeClr val="bg1"/>
                </a:solidFill>
              </a:defRPr>
            </a:lvl1pPr>
          </a:lstStyle>
          <a:p>
            <a:r>
              <a:rPr lang="en-US" dirty="0"/>
              <a:t>Slide Master Title Here</a:t>
            </a:r>
          </a:p>
        </p:txBody>
      </p:sp>
      <p:pic>
        <p:nvPicPr>
          <p:cNvPr id="4" name="Picture 7">
            <a:extLst>
              <a:ext uri="{FF2B5EF4-FFF2-40B4-BE49-F238E27FC236}">
                <a16:creationId xmlns:a16="http://schemas.microsoft.com/office/drawing/2014/main" id="{84AEFA95-B778-5C49-A6CC-3F75A488B00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424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5B874F-B7D2-B047-8177-49C1A9D4C66D}"/>
              </a:ext>
            </a:extLst>
          </p:cNvPr>
          <p:cNvSpPr/>
          <p:nvPr/>
        </p:nvSpPr>
        <p:spPr>
          <a:xfrm>
            <a:off x="6096000" y="0"/>
            <a:ext cx="60960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pic>
        <p:nvPicPr>
          <p:cNvPr id="6" name="Picture 7" descr="A picture containing drawing&#10;&#10;Description automatically generated">
            <a:extLst>
              <a:ext uri="{FF2B5EF4-FFF2-40B4-BE49-F238E27FC236}">
                <a16:creationId xmlns:a16="http://schemas.microsoft.com/office/drawing/2014/main" id="{734A7957-AF96-5247-A6A8-A19D59CF2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8">
            <a:extLst>
              <a:ext uri="{FF2B5EF4-FFF2-40B4-BE49-F238E27FC236}">
                <a16:creationId xmlns:a16="http://schemas.microsoft.com/office/drawing/2014/main" id="{5F090DB0-7C99-D94C-984C-284A77EA5853}"/>
              </a:ext>
            </a:extLst>
          </p:cNvPr>
          <p:cNvSpPr txBox="1">
            <a:spLocks noChangeArrowheads="1"/>
          </p:cNvSpPr>
          <p:nvPr/>
        </p:nvSpPr>
        <p:spPr bwMode="auto">
          <a:xfrm>
            <a:off x="6648450" y="358775"/>
            <a:ext cx="5065713" cy="593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28600" indent="-228600">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fontAlgn="base">
              <a:spcBef>
                <a:spcPct val="0"/>
              </a:spcBef>
              <a:spcAft>
                <a:spcPct val="0"/>
              </a:spcAft>
              <a:defRPr>
                <a:solidFill>
                  <a:schemeClr val="tx1"/>
                </a:solidFill>
                <a:latin typeface="Corbel" panose="020B0503020204020204" pitchFamily="34" charset="0"/>
              </a:defRPr>
            </a:lvl6pPr>
            <a:lvl7pPr marL="2971800" indent="-228600" fontAlgn="base">
              <a:spcBef>
                <a:spcPct val="0"/>
              </a:spcBef>
              <a:spcAft>
                <a:spcPct val="0"/>
              </a:spcAft>
              <a:defRPr>
                <a:solidFill>
                  <a:schemeClr val="tx1"/>
                </a:solidFill>
                <a:latin typeface="Corbel" panose="020B0503020204020204" pitchFamily="34" charset="0"/>
              </a:defRPr>
            </a:lvl7pPr>
            <a:lvl8pPr marL="3429000" indent="-228600" fontAlgn="base">
              <a:spcBef>
                <a:spcPct val="0"/>
              </a:spcBef>
              <a:spcAft>
                <a:spcPct val="0"/>
              </a:spcAft>
              <a:defRPr>
                <a:solidFill>
                  <a:schemeClr val="tx1"/>
                </a:solidFill>
                <a:latin typeface="Corbel" panose="020B0503020204020204" pitchFamily="34" charset="0"/>
              </a:defRPr>
            </a:lvl8pPr>
            <a:lvl9pPr marL="3886200" indent="-228600" fontAlgn="base">
              <a:spcBef>
                <a:spcPct val="0"/>
              </a:spcBef>
              <a:spcAft>
                <a:spcPct val="0"/>
              </a:spcAft>
              <a:defRPr>
                <a:solidFill>
                  <a:schemeClr val="tx1"/>
                </a:solidFill>
                <a:latin typeface="Corbel" panose="020B0503020204020204" pitchFamily="34" charset="0"/>
              </a:defRPr>
            </a:lvl9pPr>
          </a:lstStyle>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p:txBody>
      </p:sp>
      <p:sp>
        <p:nvSpPr>
          <p:cNvPr id="12" name="Title 1"/>
          <p:cNvSpPr>
            <a:spLocks noGrp="1"/>
          </p:cNvSpPr>
          <p:nvPr>
            <p:ph type="title"/>
          </p:nvPr>
        </p:nvSpPr>
        <p:spPr>
          <a:xfrm>
            <a:off x="838200" y="1297813"/>
            <a:ext cx="4392168" cy="2396363"/>
          </a:xfrm>
          <a:prstGeom prst="rect">
            <a:avLst/>
          </a:prstGeom>
        </p:spPr>
        <p:txBody>
          <a:bodyPr anchor="b"/>
          <a:lstStyle>
            <a:lvl1pPr>
              <a:defRPr b="1">
                <a:solidFill>
                  <a:schemeClr val="accent1"/>
                </a:solidFill>
                <a:latin typeface="+mj-lt"/>
              </a:defRPr>
            </a:lvl1pPr>
          </a:lstStyle>
          <a:p>
            <a:r>
              <a:rPr lang="en-US"/>
              <a:t>Click to edit Master title style</a:t>
            </a:r>
            <a:endParaRPr lang="en-US" dirty="0"/>
          </a:p>
        </p:txBody>
      </p:sp>
      <p:sp>
        <p:nvSpPr>
          <p:cNvPr id="13" name="Text Placeholder 2"/>
          <p:cNvSpPr>
            <a:spLocks noGrp="1"/>
          </p:cNvSpPr>
          <p:nvPr>
            <p:ph type="body" idx="13"/>
          </p:nvPr>
        </p:nvSpPr>
        <p:spPr>
          <a:xfrm>
            <a:off x="838200" y="3757359"/>
            <a:ext cx="4392168"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Slide Number Placeholder 5">
            <a:extLst>
              <a:ext uri="{FF2B5EF4-FFF2-40B4-BE49-F238E27FC236}">
                <a16:creationId xmlns:a16="http://schemas.microsoft.com/office/drawing/2014/main" id="{AC222359-E0EE-A949-B052-632455D7C92E}"/>
              </a:ext>
            </a:extLst>
          </p:cNvPr>
          <p:cNvSpPr>
            <a:spLocks noGrp="1"/>
          </p:cNvSpPr>
          <p:nvPr>
            <p:ph type="sldNum" sz="quarter" idx="14"/>
          </p:nvPr>
        </p:nvSpPr>
        <p:spPr>
          <a:xfrm>
            <a:off x="10466388" y="6296025"/>
            <a:ext cx="530225" cy="365125"/>
          </a:xfrm>
        </p:spPr>
        <p:txBody>
          <a:bodyPr/>
          <a:lstStyle>
            <a:lvl1pPr>
              <a:defRPr smtClean="0">
                <a:solidFill>
                  <a:schemeClr val="bg1"/>
                </a:solidFill>
              </a:defRPr>
            </a:lvl1pPr>
          </a:lstStyle>
          <a:p>
            <a:pPr>
              <a:defRPr/>
            </a:pPr>
            <a:fld id="{14BB7950-5AED-6946-A62A-FD8855BD583B}" type="slidenum">
              <a:rPr lang="en-US"/>
              <a:pPr>
                <a:defRPr/>
              </a:pPr>
              <a:t>‹#›</a:t>
            </a:fld>
            <a:endParaRPr lang="en-US" dirty="0"/>
          </a:p>
        </p:txBody>
      </p:sp>
    </p:spTree>
    <p:extLst>
      <p:ext uri="{BB962C8B-B14F-4D97-AF65-F5344CB8AC3E}">
        <p14:creationId xmlns:p14="http://schemas.microsoft.com/office/powerpoint/2010/main" val="118695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and Text">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8FFABB9E-35A8-E64A-8574-61210ACE1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6353AB23-1E2B-1144-9E8E-3F976E750297}"/>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B3B075CB-1BFE-3F44-BFAD-0F90D2C8F8AC}" type="slidenum">
              <a:rPr lang="en-US"/>
              <a:pPr>
                <a:defRPr/>
              </a:pPr>
              <a:t>‹#›</a:t>
            </a:fld>
            <a:endParaRPr lang="en-US" dirty="0"/>
          </a:p>
        </p:txBody>
      </p:sp>
      <p:sp>
        <p:nvSpPr>
          <p:cNvPr id="7" name="Title 1">
            <a:extLst>
              <a:ext uri="{FF2B5EF4-FFF2-40B4-BE49-F238E27FC236}">
                <a16:creationId xmlns:a16="http://schemas.microsoft.com/office/drawing/2014/main" id="{76F0FBE7-864E-BD4F-A721-BCBC29C58CCE}"/>
              </a:ext>
            </a:extLst>
          </p:cNvPr>
          <p:cNvSpPr>
            <a:spLocks noGrp="1"/>
          </p:cNvSpPr>
          <p:nvPr>
            <p:ph type="title"/>
          </p:nvPr>
        </p:nvSpPr>
        <p:spPr>
          <a:xfrm>
            <a:off x="371436" y="457200"/>
            <a:ext cx="3364223" cy="1600200"/>
          </a:xfrm>
          <a:prstGeom prst="rect">
            <a:avLst/>
          </a:prstGeom>
        </p:spPr>
        <p:txBody>
          <a:bodyPr anchor="b"/>
          <a:lstStyle>
            <a:lvl1pPr>
              <a:defRPr sz="3200" b="1">
                <a:solidFill>
                  <a:schemeClr val="bg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094E2E14-31DD-D14C-BC0D-24DDBD120D97}"/>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Text Placeholder 3">
            <a:extLst>
              <a:ext uri="{FF2B5EF4-FFF2-40B4-BE49-F238E27FC236}">
                <a16:creationId xmlns:a16="http://schemas.microsoft.com/office/drawing/2014/main" id="{E9A56C16-D42F-FF48-BF85-3FAA3F7310A7}"/>
              </a:ext>
            </a:extLst>
          </p:cNvPr>
          <p:cNvSpPr>
            <a:spLocks noGrp="1"/>
          </p:cNvSpPr>
          <p:nvPr>
            <p:ph type="body" sz="half" idx="2"/>
          </p:nvPr>
        </p:nvSpPr>
        <p:spPr>
          <a:xfrm>
            <a:off x="371436" y="2167128"/>
            <a:ext cx="3364223" cy="3811588"/>
          </a:xfrm>
          <a:prstGeom prst="rect">
            <a:avLst/>
          </a:prstGeom>
        </p:spPr>
        <p:txBody>
          <a:bodyPr>
            <a:normAutofit/>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098063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and Text - Alternate">
    <p:bg>
      <p:bgPr>
        <a:solidFill>
          <a:srgbClr val="99EEFF"/>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8F01C69-3B81-C448-A576-B360FB4D2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E2FDDDB1-8CD0-3E48-B0E1-96D6E3B6239A}"/>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1370535F-97B6-9A41-ABF5-4F1CB4079FA7}" type="slidenum">
              <a:rPr lang="en-US"/>
              <a:pPr>
                <a:defRPr/>
              </a:pPr>
              <a:t>‹#›</a:t>
            </a:fld>
            <a:endParaRPr lang="en-US" dirty="0"/>
          </a:p>
        </p:txBody>
      </p:sp>
      <p:sp>
        <p:nvSpPr>
          <p:cNvPr id="7" name="Title 1">
            <a:extLst>
              <a:ext uri="{FF2B5EF4-FFF2-40B4-BE49-F238E27FC236}">
                <a16:creationId xmlns:a16="http://schemas.microsoft.com/office/drawing/2014/main" id="{7CB5DFDE-CE60-5540-9DA7-8E1F14A3861F}"/>
              </a:ext>
            </a:extLst>
          </p:cNvPr>
          <p:cNvSpPr>
            <a:spLocks noGrp="1"/>
          </p:cNvSpPr>
          <p:nvPr>
            <p:ph type="title"/>
          </p:nvPr>
        </p:nvSpPr>
        <p:spPr>
          <a:xfrm>
            <a:off x="371438" y="468352"/>
            <a:ext cx="3364222" cy="1600200"/>
          </a:xfrm>
          <a:prstGeom prst="rect">
            <a:avLst/>
          </a:prstGeom>
        </p:spPr>
        <p:txBody>
          <a:bodyPr anchor="b"/>
          <a:lstStyle>
            <a:lvl1pPr>
              <a:defRPr sz="3200" b="1">
                <a:solidFill>
                  <a:schemeClr val="accent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7EA61211-D1FC-2A44-BDF8-3687E7CD04A1}"/>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Text Placeholder 3">
            <a:extLst>
              <a:ext uri="{FF2B5EF4-FFF2-40B4-BE49-F238E27FC236}">
                <a16:creationId xmlns:a16="http://schemas.microsoft.com/office/drawing/2014/main" id="{0A4B03B8-2568-E845-A8E4-9E0223191967}"/>
              </a:ext>
            </a:extLst>
          </p:cNvPr>
          <p:cNvSpPr>
            <a:spLocks noGrp="1"/>
          </p:cNvSpPr>
          <p:nvPr>
            <p:ph type="body" sz="half" idx="2"/>
          </p:nvPr>
        </p:nvSpPr>
        <p:spPr>
          <a:xfrm>
            <a:off x="371438" y="2178280"/>
            <a:ext cx="3364222" cy="3811588"/>
          </a:xfrm>
          <a:prstGeom prst="rect">
            <a:avLst/>
          </a:prstGeom>
        </p:spPr>
        <p:txBody>
          <a:bodyPr>
            <a:normAutofit/>
          </a:bodyPr>
          <a:lstStyle>
            <a:lvl1pPr marL="0" indent="0">
              <a:buNone/>
              <a:defRPr sz="20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907935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and Text - Ligh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0A7AE52-2AD5-C54D-B47F-043A9B4C64D7}"/>
              </a:ext>
            </a:extLst>
          </p:cNvPr>
          <p:cNvSpPr>
            <a:spLocks noGrp="1"/>
          </p:cNvSpPr>
          <p:nvPr>
            <p:ph type="title"/>
          </p:nvPr>
        </p:nvSpPr>
        <p:spPr>
          <a:xfrm>
            <a:off x="371439" y="457200"/>
            <a:ext cx="3364220" cy="1600200"/>
          </a:xfrm>
          <a:prstGeom prst="rect">
            <a:avLst/>
          </a:prstGeom>
        </p:spPr>
        <p:txBody>
          <a:bodyPr anchor="b"/>
          <a:lstStyle>
            <a:lvl1pPr>
              <a:defRPr sz="3200" b="1">
                <a:solidFill>
                  <a:schemeClr val="accent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D4BC29FD-3082-DE48-8F00-DD387F6A0E95}"/>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Text Placeholder 3">
            <a:extLst>
              <a:ext uri="{FF2B5EF4-FFF2-40B4-BE49-F238E27FC236}">
                <a16:creationId xmlns:a16="http://schemas.microsoft.com/office/drawing/2014/main" id="{1579FEC1-E602-7C44-9981-34B032301DC5}"/>
              </a:ext>
            </a:extLst>
          </p:cNvPr>
          <p:cNvSpPr>
            <a:spLocks noGrp="1"/>
          </p:cNvSpPr>
          <p:nvPr>
            <p:ph type="body" sz="half" idx="2"/>
          </p:nvPr>
        </p:nvSpPr>
        <p:spPr>
          <a:xfrm>
            <a:off x="371439" y="2137410"/>
            <a:ext cx="3364220" cy="3811588"/>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descr="A close up of a logo&#10;&#10;Description automatically generated">
            <a:extLst>
              <a:ext uri="{FF2B5EF4-FFF2-40B4-BE49-F238E27FC236}">
                <a16:creationId xmlns:a16="http://schemas.microsoft.com/office/drawing/2014/main" id="{D64CA0DA-0BA1-9442-9EF8-23DF5F7CA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D376EDBC-7C1C-0545-AC24-35CA91AF8941}"/>
              </a:ext>
            </a:extLst>
          </p:cNvPr>
          <p:cNvSpPr>
            <a:spLocks noGrp="1"/>
          </p:cNvSpPr>
          <p:nvPr>
            <p:ph type="sldNum" sz="quarter" idx="10"/>
          </p:nvPr>
        </p:nvSpPr>
        <p:spPr>
          <a:xfrm>
            <a:off x="10466388" y="6296025"/>
            <a:ext cx="530225" cy="365125"/>
          </a:xfrm>
          <a:effectLst>
            <a:outerShdw blurRad="50800" dist="12700" dir="2700000" algn="tl" rotWithShape="0">
              <a:prstClr val="black">
                <a:alpha val="77000"/>
              </a:prstClr>
            </a:outerShdw>
          </a:effectLst>
        </p:spPr>
        <p:txBody>
          <a:bodyPr/>
          <a:lstStyle>
            <a:lvl1pPr>
              <a:defRPr smtClean="0">
                <a:solidFill>
                  <a:schemeClr val="bg1"/>
                </a:solidFill>
              </a:defRPr>
            </a:lvl1pPr>
          </a:lstStyle>
          <a:p>
            <a:pPr>
              <a:defRPr/>
            </a:pPr>
            <a:fld id="{29E005EF-8BE2-7C48-BB7A-8310637E7F81}" type="slidenum">
              <a:rPr lang="en-US"/>
              <a:pPr>
                <a:defRPr/>
              </a:pPr>
              <a:t>‹#›</a:t>
            </a:fld>
            <a:endParaRPr lang="en-US" dirty="0"/>
          </a:p>
        </p:txBody>
      </p:sp>
    </p:spTree>
    <p:extLst>
      <p:ext uri="{BB962C8B-B14F-4D97-AF65-F5344CB8AC3E}">
        <p14:creationId xmlns:p14="http://schemas.microsoft.com/office/powerpoint/2010/main" val="2261446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1C46F604-7E05-0844-B0D1-E8380BBC9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a:xfrm>
            <a:off x="0" y="0"/>
            <a:ext cx="12192000" cy="68580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5" name="Slide Number Placeholder 5">
            <a:extLst>
              <a:ext uri="{FF2B5EF4-FFF2-40B4-BE49-F238E27FC236}">
                <a16:creationId xmlns:a16="http://schemas.microsoft.com/office/drawing/2014/main" id="{F23275ED-299F-E647-976F-327AEAC4B9F0}"/>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9BCA354B-78B0-2B40-B18D-76FF0D29A3DF}" type="slidenum">
              <a:rPr lang="en-US"/>
              <a:pPr>
                <a:defRPr/>
              </a:pPr>
              <a:t>‹#›</a:t>
            </a:fld>
            <a:endParaRPr lang="en-US" dirty="0"/>
          </a:p>
        </p:txBody>
      </p:sp>
    </p:spTree>
    <p:extLst>
      <p:ext uri="{BB962C8B-B14F-4D97-AF65-F5344CB8AC3E}">
        <p14:creationId xmlns:p14="http://schemas.microsoft.com/office/powerpoint/2010/main" val="705370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8FFABB9E-35A8-E64A-8574-61210ACE1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6353AB23-1E2B-1144-9E8E-3F976E750297}"/>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B3B075CB-1BFE-3F44-BFAD-0F90D2C8F8AC}" type="slidenum">
              <a:rPr lang="en-US"/>
              <a:pPr>
                <a:defRPr/>
              </a:pPr>
              <a:t>‹#›</a:t>
            </a:fld>
            <a:endParaRPr lang="en-US" dirty="0"/>
          </a:p>
        </p:txBody>
      </p:sp>
      <p:sp>
        <p:nvSpPr>
          <p:cNvPr id="10" name="Title 1">
            <a:extLst>
              <a:ext uri="{FF2B5EF4-FFF2-40B4-BE49-F238E27FC236}">
                <a16:creationId xmlns:a16="http://schemas.microsoft.com/office/drawing/2014/main" id="{56E48334-0727-5645-9F0E-315BB10E1AC0}"/>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bg1"/>
                </a:solidFill>
                <a:latin typeface="+mj-lt"/>
              </a:defRPr>
            </a:lvl1pPr>
          </a:lstStyle>
          <a:p>
            <a:r>
              <a:rPr lang="en-US" dirty="0"/>
              <a:t>Click to edit Master title style</a:t>
            </a:r>
          </a:p>
        </p:txBody>
      </p:sp>
      <p:sp>
        <p:nvSpPr>
          <p:cNvPr id="7" name="Text Placeholder 2">
            <a:extLst>
              <a:ext uri="{FF2B5EF4-FFF2-40B4-BE49-F238E27FC236}">
                <a16:creationId xmlns:a16="http://schemas.microsoft.com/office/drawing/2014/main" id="{36E83646-BAE3-884A-B6B1-C14C300AE591}"/>
              </a:ext>
            </a:extLst>
          </p:cNvPr>
          <p:cNvSpPr>
            <a:spLocks noGrp="1"/>
          </p:cNvSpPr>
          <p:nvPr>
            <p:ph type="body" idx="1"/>
          </p:nvPr>
        </p:nvSpPr>
        <p:spPr>
          <a:xfrm>
            <a:off x="631115" y="4813775"/>
            <a:ext cx="10929769" cy="1482250"/>
          </a:xfrm>
        </p:spPr>
        <p:txBody>
          <a:bodyPr>
            <a:normAutofit/>
          </a:bodyPr>
          <a:lstStyle>
            <a:lvl1pPr marL="0" indent="0" algn="ctr">
              <a:buNone/>
              <a:defRPr sz="2200" b="0">
                <a:solidFill>
                  <a:schemeClr val="bg1"/>
                </a:solidFill>
                <a:latin typeface="Corbel" panose="020B0503020204020204" pitchFamily="34" charset="0"/>
                <a:ea typeface="Corbel" panose="020B0503020204020204" pitchFamily="34" charset="0"/>
                <a:cs typeface="Corbel"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277066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 Alternate">
    <p:spTree>
      <p:nvGrpSpPr>
        <p:cNvPr id="1" name=""/>
        <p:cNvGrpSpPr/>
        <p:nvPr/>
      </p:nvGrpSpPr>
      <p:grpSpPr>
        <a:xfrm>
          <a:off x="0" y="0"/>
          <a:ext cx="0" cy="0"/>
          <a:chOff x="0" y="0"/>
          <a:chExt cx="0" cy="0"/>
        </a:xfrm>
      </p:grpSpPr>
      <p:pic>
        <p:nvPicPr>
          <p:cNvPr id="2" name="Picture 4" descr="A close up of a logo&#10;&#10;Description automatically generated">
            <a:extLst>
              <a:ext uri="{FF2B5EF4-FFF2-40B4-BE49-F238E27FC236}">
                <a16:creationId xmlns:a16="http://schemas.microsoft.com/office/drawing/2014/main" id="{486352BB-EEE8-EA48-A96B-3C064F831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
        <p:nvSpPr>
          <p:cNvPr id="5" name="Rectangle 4">
            <a:extLst>
              <a:ext uri="{FF2B5EF4-FFF2-40B4-BE49-F238E27FC236}">
                <a16:creationId xmlns:a16="http://schemas.microsoft.com/office/drawing/2014/main" id="{2B4B19BE-D489-B545-8B09-E36213AE6617}"/>
              </a:ext>
            </a:extLst>
          </p:cNvPr>
          <p:cNvSpPr/>
          <p:nvPr userDrawn="1"/>
        </p:nvSpPr>
        <p:spPr>
          <a:xfrm>
            <a:off x="0" y="735980"/>
            <a:ext cx="12192000" cy="26930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BEA8ACAB-4798-2148-B6FB-DF61A8471A79}"/>
              </a:ext>
            </a:extLst>
          </p:cNvPr>
          <p:cNvSpPr>
            <a:spLocks noGrp="1"/>
          </p:cNvSpPr>
          <p:nvPr>
            <p:ph type="title"/>
          </p:nvPr>
        </p:nvSpPr>
        <p:spPr>
          <a:xfrm>
            <a:off x="838200" y="969110"/>
            <a:ext cx="10515600" cy="2288865"/>
          </a:xfrm>
          <a:prstGeom prst="rect">
            <a:avLst/>
          </a:prstGeom>
        </p:spPr>
        <p:txBody>
          <a:bodyPr anchor="ctr"/>
          <a:lstStyle>
            <a:lvl1pPr algn="ctr">
              <a:defRPr b="1">
                <a:solidFill>
                  <a:schemeClr val="bg1">
                    <a:lumMod val="95000"/>
                  </a:schemeClr>
                </a:solidFill>
                <a:latin typeface="+mj-lt"/>
              </a:defRPr>
            </a:lvl1pPr>
          </a:lstStyle>
          <a:p>
            <a:r>
              <a:rPr lang="en-US" dirty="0"/>
              <a:t>Click to edit Master title style</a:t>
            </a:r>
          </a:p>
        </p:txBody>
      </p:sp>
      <p:sp>
        <p:nvSpPr>
          <p:cNvPr id="7" name="Text Placeholder 2">
            <a:extLst>
              <a:ext uri="{FF2B5EF4-FFF2-40B4-BE49-F238E27FC236}">
                <a16:creationId xmlns:a16="http://schemas.microsoft.com/office/drawing/2014/main" id="{57D1FE82-8E3B-0A46-AD93-005C43A0989D}"/>
              </a:ext>
            </a:extLst>
          </p:cNvPr>
          <p:cNvSpPr>
            <a:spLocks noGrp="1"/>
          </p:cNvSpPr>
          <p:nvPr>
            <p:ph type="body" idx="1"/>
          </p:nvPr>
        </p:nvSpPr>
        <p:spPr>
          <a:xfrm>
            <a:off x="631115" y="4248165"/>
            <a:ext cx="10929769" cy="1482250"/>
          </a:xfrm>
        </p:spPr>
        <p:txBody>
          <a:bodyPr>
            <a:normAutofit/>
          </a:bodyPr>
          <a:lstStyle>
            <a:lvl1pPr marL="0" indent="0" algn="ctr">
              <a:buNone/>
              <a:defRPr sz="2100" b="0">
                <a:solidFill>
                  <a:srgbClr val="57595C"/>
                </a:solidFill>
                <a:latin typeface="Corbel" panose="020B0503020204020204" pitchFamily="34" charset="0"/>
                <a:ea typeface="Corbel" panose="020B0503020204020204" pitchFamily="34" charset="0"/>
                <a:cs typeface="Corbel"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752818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 Alternate">
    <p:spTree>
      <p:nvGrpSpPr>
        <p:cNvPr id="1" name=""/>
        <p:cNvGrpSpPr/>
        <p:nvPr/>
      </p:nvGrpSpPr>
      <p:grpSpPr>
        <a:xfrm>
          <a:off x="0" y="0"/>
          <a:ext cx="0" cy="0"/>
          <a:chOff x="0" y="0"/>
          <a:chExt cx="0" cy="0"/>
        </a:xfrm>
      </p:grpSpPr>
      <p:pic>
        <p:nvPicPr>
          <p:cNvPr id="2" name="Picture 4" descr="A close up of a logo&#10;&#10;Description automatically generated">
            <a:extLst>
              <a:ext uri="{FF2B5EF4-FFF2-40B4-BE49-F238E27FC236}">
                <a16:creationId xmlns:a16="http://schemas.microsoft.com/office/drawing/2014/main" id="{486352BB-EEE8-EA48-A96B-3C064F831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
        <p:nvSpPr>
          <p:cNvPr id="4" name="Title 1">
            <a:extLst>
              <a:ext uri="{FF2B5EF4-FFF2-40B4-BE49-F238E27FC236}">
                <a16:creationId xmlns:a16="http://schemas.microsoft.com/office/drawing/2014/main" id="{BB94F01B-B209-594F-BAFD-824E7CC200AD}"/>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accent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889972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Blank - Alternate">
    <p:spTree>
      <p:nvGrpSpPr>
        <p:cNvPr id="1" name=""/>
        <p:cNvGrpSpPr/>
        <p:nvPr/>
      </p:nvGrpSpPr>
      <p:grpSpPr>
        <a:xfrm>
          <a:off x="0" y="0"/>
          <a:ext cx="0" cy="0"/>
          <a:chOff x="0" y="0"/>
          <a:chExt cx="0" cy="0"/>
        </a:xfrm>
      </p:grpSpPr>
      <p:pic>
        <p:nvPicPr>
          <p:cNvPr id="2" name="Picture 4" descr="A close up of a logo&#10;&#10;Description automatically generated">
            <a:extLst>
              <a:ext uri="{FF2B5EF4-FFF2-40B4-BE49-F238E27FC236}">
                <a16:creationId xmlns:a16="http://schemas.microsoft.com/office/drawing/2014/main" id="{486352BB-EEE8-EA48-A96B-3C064F831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Tree>
    <p:extLst>
      <p:ext uri="{BB962C8B-B14F-4D97-AF65-F5344CB8AC3E}">
        <p14:creationId xmlns:p14="http://schemas.microsoft.com/office/powerpoint/2010/main" val="24497650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5" name="Rectangle 4"/>
          <p:cNvSpPr/>
          <p:nvPr userDrawn="1"/>
        </p:nvSpPr>
        <p:spPr>
          <a:xfrm>
            <a:off x="112746" y="5747454"/>
            <a:ext cx="838200" cy="102781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154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lterna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C74FF6-860F-4E4F-BF31-A61FB6CB61EE}"/>
              </a:ext>
            </a:extLst>
          </p:cNvPr>
          <p:cNvSpPr/>
          <p:nvPr/>
        </p:nvSpPr>
        <p:spPr>
          <a:xfrm>
            <a:off x="1490663" y="4287838"/>
            <a:ext cx="9317037" cy="1106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hasCustomPrompt="1"/>
          </p:nvPr>
        </p:nvSpPr>
        <p:spPr>
          <a:xfrm>
            <a:off x="1490472" y="4437406"/>
            <a:ext cx="9211056" cy="875258"/>
          </a:xfrm>
          <a:prstGeom prst="rect">
            <a:avLst/>
          </a:prstGeom>
        </p:spPr>
        <p:txBody>
          <a:bodyPr anchor="t">
            <a:normAutofit/>
          </a:bodyPr>
          <a:lstStyle>
            <a:lvl1pPr algn="ctr">
              <a:defRPr sz="5400">
                <a:solidFill>
                  <a:schemeClr val="accent1"/>
                </a:solidFill>
              </a:defRPr>
            </a:lvl1pPr>
          </a:lstStyle>
          <a:p>
            <a:r>
              <a:rPr lang="en-US" dirty="0"/>
              <a:t>Slide Master Title Here</a:t>
            </a:r>
          </a:p>
        </p:txBody>
      </p:sp>
      <p:sp>
        <p:nvSpPr>
          <p:cNvPr id="8" name="Rectangle 7">
            <a:extLst>
              <a:ext uri="{FF2B5EF4-FFF2-40B4-BE49-F238E27FC236}">
                <a16:creationId xmlns:a16="http://schemas.microsoft.com/office/drawing/2014/main" id="{6D113851-9316-134E-B32D-A2DA40F0007B}"/>
              </a:ext>
            </a:extLst>
          </p:cNvPr>
          <p:cNvSpPr/>
          <p:nvPr userDrawn="1"/>
        </p:nvSpPr>
        <p:spPr>
          <a:xfrm>
            <a:off x="3794759" y="1976312"/>
            <a:ext cx="4526281" cy="2312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C5C2AFD-8722-EE4C-A29A-3816759D49F6}"/>
              </a:ext>
            </a:extLst>
          </p:cNvPr>
          <p:cNvPicPr>
            <a:picLocks noChangeAspect="1"/>
          </p:cNvPicPr>
          <p:nvPr userDrawn="1"/>
        </p:nvPicPr>
        <p:blipFill>
          <a:blip r:embed="rId2"/>
          <a:stretch>
            <a:fillRect/>
          </a:stretch>
        </p:blipFill>
        <p:spPr>
          <a:xfrm>
            <a:off x="3949341" y="2118448"/>
            <a:ext cx="4017922" cy="1916550"/>
          </a:xfrm>
          <a:prstGeom prst="rect">
            <a:avLst/>
          </a:prstGeom>
        </p:spPr>
      </p:pic>
      <p:pic>
        <p:nvPicPr>
          <p:cNvPr id="7" name="Picture 7">
            <a:extLst>
              <a:ext uri="{FF2B5EF4-FFF2-40B4-BE49-F238E27FC236}">
                <a16:creationId xmlns:a16="http://schemas.microsoft.com/office/drawing/2014/main" id="{FBB7D9B0-9ECB-2C41-A2DD-73F0D947A0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12317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5"/>
        <p:cNvGrpSpPr/>
        <p:nvPr/>
      </p:nvGrpSpPr>
      <p:grpSpPr>
        <a:xfrm>
          <a:off x="0" y="0"/>
          <a:ext cx="0" cy="0"/>
          <a:chOff x="0" y="0"/>
          <a:chExt cx="0" cy="0"/>
        </a:xfrm>
      </p:grpSpPr>
      <p:sp>
        <p:nvSpPr>
          <p:cNvPr id="36" name="Google Shape;36;p6"/>
          <p:cNvSpPr/>
          <p:nvPr/>
        </p:nvSpPr>
        <p:spPr>
          <a:xfrm>
            <a:off x="0" y="0"/>
            <a:ext cx="12192000" cy="1325600"/>
          </a:xfrm>
          <a:prstGeom prst="rect">
            <a:avLst/>
          </a:prstGeom>
          <a:solidFill>
            <a:srgbClr val="1A4595"/>
          </a:solidFill>
          <a:ln w="12700" cap="flat" cmpd="sng">
            <a:solidFill>
              <a:srgbClr val="1A4595"/>
            </a:solidFill>
            <a:prstDash val="solid"/>
            <a:miter lim="800000"/>
            <a:headEnd type="none" w="sm" len="sm"/>
            <a:tailEnd type="none" w="sm" len="sm"/>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1" i="0" u="none" strike="noStrike" cap="none">
              <a:solidFill>
                <a:srgbClr val="FFFFFF"/>
              </a:solidFill>
              <a:latin typeface="Corbel"/>
              <a:ea typeface="Corbel"/>
              <a:cs typeface="Corbel"/>
              <a:sym typeface="Corbel"/>
            </a:endParaRPr>
          </a:p>
        </p:txBody>
      </p:sp>
      <p:pic>
        <p:nvPicPr>
          <p:cNvPr id="37" name="Google Shape;37;p6"/>
          <p:cNvPicPr preferRelativeResize="0"/>
          <p:nvPr/>
        </p:nvPicPr>
        <p:blipFill rotWithShape="1">
          <a:blip r:embed="rId2">
            <a:alphaModFix/>
          </a:blip>
          <a:srcRect t="27953" r="53201"/>
          <a:stretch/>
        </p:blipFill>
        <p:spPr>
          <a:xfrm>
            <a:off x="9069389" y="1"/>
            <a:ext cx="3117847" cy="1757364"/>
          </a:xfrm>
          <a:prstGeom prst="rect">
            <a:avLst/>
          </a:prstGeom>
          <a:noFill/>
          <a:ln>
            <a:noFill/>
          </a:ln>
        </p:spPr>
      </p:pic>
      <p:sp>
        <p:nvSpPr>
          <p:cNvPr id="38" name="Google Shape;38;p6"/>
          <p:cNvSpPr/>
          <p:nvPr/>
        </p:nvSpPr>
        <p:spPr>
          <a:xfrm>
            <a:off x="655637" y="290513"/>
            <a:ext cx="85600" cy="871600"/>
          </a:xfrm>
          <a:prstGeom prst="rect">
            <a:avLst/>
          </a:prstGeom>
          <a:solidFill>
            <a:srgbClr val="255ED3"/>
          </a:solidFill>
          <a:ln w="12700" cap="flat" cmpd="sng">
            <a:solidFill>
              <a:srgbClr val="1B4499"/>
            </a:solidFill>
            <a:prstDash val="solid"/>
            <a:miter lim="800000"/>
            <a:headEnd type="none" w="sm" len="sm"/>
            <a:tailEnd type="none" w="sm" len="sm"/>
          </a:ln>
        </p:spPr>
        <p:txBody>
          <a:bodyPr spcFirstLastPara="1" wrap="square" lIns="91433" tIns="45700" rIns="91433" bIns="45700" anchor="ctr" anchorCtr="0">
            <a:noAutofit/>
          </a:bodyPr>
          <a:lstStyle/>
          <a:p>
            <a:pPr marL="0" marR="0" lvl="0" indent="0" algn="ctr" rtl="0">
              <a:spcBef>
                <a:spcPts val="0"/>
              </a:spcBef>
              <a:spcAft>
                <a:spcPts val="0"/>
              </a:spcAft>
              <a:buNone/>
            </a:pPr>
            <a:r>
              <a:rPr lang="en" sz="1867" b="0" i="0" u="none" strike="noStrike" cap="none">
                <a:solidFill>
                  <a:srgbClr val="255ED3"/>
                </a:solidFill>
                <a:latin typeface="Corbel"/>
                <a:ea typeface="Corbel"/>
                <a:cs typeface="Corbel"/>
                <a:sym typeface="Corbel"/>
              </a:rPr>
              <a:t>  </a:t>
            </a:r>
            <a:endParaRPr sz="1467"/>
          </a:p>
        </p:txBody>
      </p:sp>
      <p:sp>
        <p:nvSpPr>
          <p:cNvPr id="39" name="Google Shape;39;p6"/>
          <p:cNvSpPr txBox="1">
            <a:spLocks noGrp="1"/>
          </p:cNvSpPr>
          <p:nvPr>
            <p:ph type="title"/>
          </p:nvPr>
        </p:nvSpPr>
        <p:spPr>
          <a:xfrm>
            <a:off x="822000" y="288567"/>
            <a:ext cx="10654000" cy="763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4000">
                <a:solidFill>
                  <a:schemeClr val="lt1"/>
                </a:solidFill>
              </a:defRPr>
            </a:lvl1pPr>
            <a:lvl2pPr lvl="1">
              <a:spcBef>
                <a:spcPts val="0"/>
              </a:spcBef>
              <a:spcAft>
                <a:spcPts val="0"/>
              </a:spcAft>
              <a:buClr>
                <a:schemeClr val="lt1"/>
              </a:buClr>
              <a:buSzPts val="3000"/>
              <a:buNone/>
              <a:defRPr sz="4000">
                <a:solidFill>
                  <a:schemeClr val="lt1"/>
                </a:solidFill>
              </a:defRPr>
            </a:lvl2pPr>
            <a:lvl3pPr lvl="2">
              <a:spcBef>
                <a:spcPts val="0"/>
              </a:spcBef>
              <a:spcAft>
                <a:spcPts val="0"/>
              </a:spcAft>
              <a:buClr>
                <a:schemeClr val="lt1"/>
              </a:buClr>
              <a:buSzPts val="3000"/>
              <a:buNone/>
              <a:defRPr sz="4000">
                <a:solidFill>
                  <a:schemeClr val="lt1"/>
                </a:solidFill>
              </a:defRPr>
            </a:lvl3pPr>
            <a:lvl4pPr lvl="3">
              <a:spcBef>
                <a:spcPts val="0"/>
              </a:spcBef>
              <a:spcAft>
                <a:spcPts val="0"/>
              </a:spcAft>
              <a:buClr>
                <a:schemeClr val="lt1"/>
              </a:buClr>
              <a:buSzPts val="3000"/>
              <a:buNone/>
              <a:defRPr sz="4000">
                <a:solidFill>
                  <a:schemeClr val="lt1"/>
                </a:solidFill>
              </a:defRPr>
            </a:lvl4pPr>
            <a:lvl5pPr lvl="4">
              <a:spcBef>
                <a:spcPts val="0"/>
              </a:spcBef>
              <a:spcAft>
                <a:spcPts val="0"/>
              </a:spcAft>
              <a:buClr>
                <a:schemeClr val="lt1"/>
              </a:buClr>
              <a:buSzPts val="3000"/>
              <a:buNone/>
              <a:defRPr sz="4000">
                <a:solidFill>
                  <a:schemeClr val="lt1"/>
                </a:solidFill>
              </a:defRPr>
            </a:lvl5pPr>
            <a:lvl6pPr lvl="5">
              <a:spcBef>
                <a:spcPts val="0"/>
              </a:spcBef>
              <a:spcAft>
                <a:spcPts val="0"/>
              </a:spcAft>
              <a:buClr>
                <a:schemeClr val="lt1"/>
              </a:buClr>
              <a:buSzPts val="3000"/>
              <a:buNone/>
              <a:defRPr sz="4000">
                <a:solidFill>
                  <a:schemeClr val="lt1"/>
                </a:solidFill>
              </a:defRPr>
            </a:lvl6pPr>
            <a:lvl7pPr lvl="6">
              <a:spcBef>
                <a:spcPts val="0"/>
              </a:spcBef>
              <a:spcAft>
                <a:spcPts val="0"/>
              </a:spcAft>
              <a:buClr>
                <a:schemeClr val="lt1"/>
              </a:buClr>
              <a:buSzPts val="3000"/>
              <a:buNone/>
              <a:defRPr sz="4000">
                <a:solidFill>
                  <a:schemeClr val="lt1"/>
                </a:solidFill>
              </a:defRPr>
            </a:lvl7pPr>
            <a:lvl8pPr lvl="7">
              <a:spcBef>
                <a:spcPts val="0"/>
              </a:spcBef>
              <a:spcAft>
                <a:spcPts val="0"/>
              </a:spcAft>
              <a:buClr>
                <a:schemeClr val="lt1"/>
              </a:buClr>
              <a:buSzPts val="3000"/>
              <a:buNone/>
              <a:defRPr sz="4000">
                <a:solidFill>
                  <a:schemeClr val="lt1"/>
                </a:solidFill>
              </a:defRPr>
            </a:lvl8pPr>
            <a:lvl9pPr lvl="8">
              <a:spcBef>
                <a:spcPts val="0"/>
              </a:spcBef>
              <a:spcAft>
                <a:spcPts val="0"/>
              </a:spcAft>
              <a:buClr>
                <a:schemeClr val="lt1"/>
              </a:buClr>
              <a:buSzPts val="3000"/>
              <a:buNone/>
              <a:defRPr sz="4000">
                <a:solidFill>
                  <a:schemeClr val="lt1"/>
                </a:solidFill>
              </a:defRPr>
            </a:lvl9pPr>
          </a:lstStyle>
          <a:p>
            <a:endParaRPr/>
          </a:p>
        </p:txBody>
      </p:sp>
      <p:sp>
        <p:nvSpPr>
          <p:cNvPr id="40" name="Google Shape;40;p6"/>
          <p:cNvSpPr txBox="1">
            <a:spLocks noGrp="1"/>
          </p:cNvSpPr>
          <p:nvPr>
            <p:ph type="body" idx="1"/>
          </p:nvPr>
        </p:nvSpPr>
        <p:spPr>
          <a:xfrm>
            <a:off x="822000" y="1536633"/>
            <a:ext cx="11012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1" name="Google Shape;41;p6"/>
          <p:cNvSpPr txBox="1">
            <a:spLocks noGrp="1"/>
          </p:cNvSpPr>
          <p:nvPr>
            <p:ph type="sldNum" idx="12"/>
          </p:nvPr>
        </p:nvSpPr>
        <p:spPr>
          <a:xfrm>
            <a:off x="10280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42" name="Google Shape;42;p6" descr="A close up of a logo&#10;&#10;Description automatically generated"/>
          <p:cNvPicPr preferRelativeResize="0"/>
          <p:nvPr/>
        </p:nvPicPr>
        <p:blipFill rotWithShape="1">
          <a:blip r:embed="rId3">
            <a:alphaModFix/>
          </a:blip>
          <a:srcRect/>
          <a:stretch/>
        </p:blipFill>
        <p:spPr>
          <a:xfrm>
            <a:off x="11068051" y="6296026"/>
            <a:ext cx="766764" cy="365124"/>
          </a:xfrm>
          <a:prstGeom prst="rect">
            <a:avLst/>
          </a:prstGeom>
          <a:noFill/>
          <a:ln>
            <a:noFill/>
          </a:ln>
        </p:spPr>
      </p:pic>
    </p:spTree>
    <p:extLst>
      <p:ext uri="{BB962C8B-B14F-4D97-AF65-F5344CB8AC3E}">
        <p14:creationId xmlns:p14="http://schemas.microsoft.com/office/powerpoint/2010/main" val="3944355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B4BDA69A-5399-2547-81AD-AE501BE0C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EB7607AE-83DF-F946-B923-6E5DDEF8E218}"/>
              </a:ext>
            </a:extLst>
          </p:cNvPr>
          <p:cNvSpPr/>
          <p:nvPr/>
        </p:nvSpPr>
        <p:spPr>
          <a:xfrm>
            <a:off x="0" y="0"/>
            <a:ext cx="1038225"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7">
            <a:extLst>
              <a:ext uri="{FF2B5EF4-FFF2-40B4-BE49-F238E27FC236}">
                <a16:creationId xmlns:a16="http://schemas.microsoft.com/office/drawing/2014/main" id="{74CDB412-8279-7349-AC4C-DB4CCAF61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1915298" y="2196548"/>
            <a:ext cx="9152752" cy="1909762"/>
          </a:xfrm>
          <a:prstGeom prst="rect">
            <a:avLst/>
          </a:prstGeom>
        </p:spPr>
        <p:txBody>
          <a:bodyPr anchor="b"/>
          <a:lstStyle>
            <a:lvl1pPr algn="l">
              <a:defRPr sz="6000" b="1">
                <a:solidFill>
                  <a:schemeClr val="accent1"/>
                </a:solidFill>
              </a:defRPr>
            </a:lvl1pPr>
          </a:lstStyle>
          <a:p>
            <a:r>
              <a:rPr lang="en-US" dirty="0"/>
              <a:t>Section Title Goes Here</a:t>
            </a:r>
          </a:p>
        </p:txBody>
      </p:sp>
      <p:sp>
        <p:nvSpPr>
          <p:cNvPr id="3" name="Subtitle 2"/>
          <p:cNvSpPr>
            <a:spLocks noGrp="1"/>
          </p:cNvSpPr>
          <p:nvPr>
            <p:ph type="subTitle" idx="1" hasCustomPrompt="1"/>
          </p:nvPr>
        </p:nvSpPr>
        <p:spPr>
          <a:xfrm>
            <a:off x="1915298" y="4198386"/>
            <a:ext cx="9152752" cy="834038"/>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something extra to this if you like</a:t>
            </a:r>
          </a:p>
        </p:txBody>
      </p:sp>
      <p:sp>
        <p:nvSpPr>
          <p:cNvPr id="7" name="Slide Number Placeholder 5">
            <a:extLst>
              <a:ext uri="{FF2B5EF4-FFF2-40B4-BE49-F238E27FC236}">
                <a16:creationId xmlns:a16="http://schemas.microsoft.com/office/drawing/2014/main" id="{33F6E290-EB7E-CD4C-9502-A405A7AF8242}"/>
              </a:ext>
            </a:extLst>
          </p:cNvPr>
          <p:cNvSpPr>
            <a:spLocks noGrp="1"/>
          </p:cNvSpPr>
          <p:nvPr>
            <p:ph type="sldNum" sz="quarter" idx="10"/>
          </p:nvPr>
        </p:nvSpPr>
        <p:spPr>
          <a:xfrm>
            <a:off x="10466388" y="6296025"/>
            <a:ext cx="530225" cy="365125"/>
          </a:xfrm>
        </p:spPr>
        <p:txBody>
          <a:bodyPr/>
          <a:lstStyle>
            <a:lvl1pPr>
              <a:defRPr/>
            </a:lvl1pPr>
          </a:lstStyle>
          <a:p>
            <a:pPr>
              <a:defRPr/>
            </a:pPr>
            <a:fld id="{457D0C9B-67E4-EE4D-9F86-A8A2C273B7F3}" type="slidenum">
              <a:rPr lang="en-US"/>
              <a:pPr>
                <a:defRPr/>
              </a:pPr>
              <a:t>‹#›</a:t>
            </a:fld>
            <a:endParaRPr lang="en-US" dirty="0"/>
          </a:p>
        </p:txBody>
      </p:sp>
    </p:spTree>
    <p:extLst>
      <p:ext uri="{BB962C8B-B14F-4D97-AF65-F5344CB8AC3E}">
        <p14:creationId xmlns:p14="http://schemas.microsoft.com/office/powerpoint/2010/main" val="2659003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 Alternate Dark">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561681-AC63-AC42-ADF8-79260A48FC3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A picture containing drawing&#10;&#10;Description automatically generated">
            <a:extLst>
              <a:ext uri="{FF2B5EF4-FFF2-40B4-BE49-F238E27FC236}">
                <a16:creationId xmlns:a16="http://schemas.microsoft.com/office/drawing/2014/main" id="{83D0A600-4D8D-4849-B225-7C8538BFD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098" b="17615"/>
          <a:stretch>
            <a:fillRect/>
          </a:stretch>
        </p:blipFill>
        <p:spPr bwMode="auto">
          <a:xfrm>
            <a:off x="5894388" y="2752725"/>
            <a:ext cx="6297612"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A picture containing drawing&#10;&#10;Description automatically generated">
            <a:extLst>
              <a:ext uri="{FF2B5EF4-FFF2-40B4-BE49-F238E27FC236}">
                <a16:creationId xmlns:a16="http://schemas.microsoft.com/office/drawing/2014/main" id="{C2EA8B4B-F88A-1E4B-AC89-AC59FACC6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1147202" y="1600200"/>
            <a:ext cx="8851557" cy="1909762"/>
          </a:xfrm>
          <a:prstGeom prst="rect">
            <a:avLst/>
          </a:prstGeom>
        </p:spPr>
        <p:txBody>
          <a:bodyPr anchor="b"/>
          <a:lstStyle>
            <a:lvl1pPr algn="l">
              <a:defRPr sz="6000" b="1">
                <a:solidFill>
                  <a:schemeClr val="bg1"/>
                </a:solidFill>
              </a:defRPr>
            </a:lvl1pPr>
          </a:lstStyle>
          <a:p>
            <a:r>
              <a:rPr lang="en-US" dirty="0"/>
              <a:t>Section Title Goes Here</a:t>
            </a:r>
          </a:p>
        </p:txBody>
      </p:sp>
      <p:sp>
        <p:nvSpPr>
          <p:cNvPr id="3" name="Subtitle 2"/>
          <p:cNvSpPr>
            <a:spLocks noGrp="1"/>
          </p:cNvSpPr>
          <p:nvPr>
            <p:ph type="subTitle" idx="1"/>
          </p:nvPr>
        </p:nvSpPr>
        <p:spPr>
          <a:xfrm>
            <a:off x="1147202" y="3602038"/>
            <a:ext cx="8851557" cy="834038"/>
          </a:xfrm>
          <a:prstGeom prst="rect">
            <a:avLst/>
          </a:prstGeom>
        </p:spPr>
        <p:txBody>
          <a:bodyPr/>
          <a:lstStyle>
            <a:lvl1pPr marL="0" indent="0" algn="l">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Slide Number Placeholder 5">
            <a:extLst>
              <a:ext uri="{FF2B5EF4-FFF2-40B4-BE49-F238E27FC236}">
                <a16:creationId xmlns:a16="http://schemas.microsoft.com/office/drawing/2014/main" id="{A2BCE8ED-89E2-F540-8F9A-B399E638C639}"/>
              </a:ext>
            </a:extLst>
          </p:cNvPr>
          <p:cNvSpPr>
            <a:spLocks noGrp="1"/>
          </p:cNvSpPr>
          <p:nvPr>
            <p:ph type="sldNum" sz="quarter" idx="10"/>
          </p:nvPr>
        </p:nvSpPr>
        <p:spPr>
          <a:xfrm>
            <a:off x="10466388" y="6296025"/>
            <a:ext cx="530225" cy="365125"/>
          </a:xfrm>
        </p:spPr>
        <p:txBody>
          <a:bodyPr/>
          <a:lstStyle>
            <a:lvl1pPr>
              <a:defRPr smtClean="0">
                <a:solidFill>
                  <a:schemeClr val="accent1">
                    <a:lumMod val="20000"/>
                    <a:lumOff val="80000"/>
                  </a:schemeClr>
                </a:solidFill>
              </a:defRPr>
            </a:lvl1pPr>
          </a:lstStyle>
          <a:p>
            <a:pPr>
              <a:defRPr/>
            </a:pPr>
            <a:fld id="{05372BE0-BC18-2948-AA51-3CC7323BE54A}" type="slidenum">
              <a:rPr lang="en-US"/>
              <a:pPr>
                <a:defRPr/>
              </a:pPr>
              <a:t>‹#›</a:t>
            </a:fld>
            <a:endParaRPr lang="en-US" dirty="0"/>
          </a:p>
        </p:txBody>
      </p:sp>
    </p:spTree>
    <p:extLst>
      <p:ext uri="{BB962C8B-B14F-4D97-AF65-F5344CB8AC3E}">
        <p14:creationId xmlns:p14="http://schemas.microsoft.com/office/powerpoint/2010/main" val="3598977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Title - Alternate Light">
    <p:bg>
      <p:bgPr>
        <a:solidFill>
          <a:srgbClr val="99EEFF"/>
        </a:solidFill>
        <a:effectLst/>
      </p:bgPr>
    </p:bg>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05B0AD27-F477-F947-B798-A3429142A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a:extLst>
              <a:ext uri="{FF2B5EF4-FFF2-40B4-BE49-F238E27FC236}">
                <a16:creationId xmlns:a16="http://schemas.microsoft.com/office/drawing/2014/main" id="{099B4229-A520-8548-AA52-F638A13CF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033" t="2" b="49232"/>
          <a:stretch>
            <a:fillRect/>
          </a:stretch>
        </p:blipFill>
        <p:spPr bwMode="auto">
          <a:xfrm rot="5400000">
            <a:off x="-2410619" y="2410619"/>
            <a:ext cx="6059488"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hasCustomPrompt="1"/>
          </p:nvPr>
        </p:nvSpPr>
        <p:spPr>
          <a:xfrm>
            <a:off x="1581912" y="1683321"/>
            <a:ext cx="9765538" cy="2293938"/>
          </a:xfrm>
          <a:prstGeom prst="rect">
            <a:avLst/>
          </a:prstGeom>
        </p:spPr>
        <p:txBody>
          <a:bodyPr anchor="b"/>
          <a:lstStyle>
            <a:lvl1pPr>
              <a:defRPr sz="6000" b="1">
                <a:solidFill>
                  <a:schemeClr val="accent1"/>
                </a:solidFill>
              </a:defRPr>
            </a:lvl1pPr>
          </a:lstStyle>
          <a:p>
            <a:r>
              <a:rPr lang="en-US" dirty="0"/>
              <a:t>Section Title Goes Here</a:t>
            </a:r>
          </a:p>
        </p:txBody>
      </p:sp>
      <p:sp>
        <p:nvSpPr>
          <p:cNvPr id="3" name="Text Placeholder 2"/>
          <p:cNvSpPr>
            <a:spLocks noGrp="1"/>
          </p:cNvSpPr>
          <p:nvPr>
            <p:ph type="body" idx="1"/>
          </p:nvPr>
        </p:nvSpPr>
        <p:spPr>
          <a:xfrm>
            <a:off x="1581912" y="4004247"/>
            <a:ext cx="9765538" cy="1500187"/>
          </a:xfrm>
          <a:prstGeom prst="rect">
            <a:avLst/>
          </a:prstGeo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8CDFC9F1-74D8-C94F-945D-44514401E48A}"/>
              </a:ext>
            </a:extLst>
          </p:cNvPr>
          <p:cNvSpPr>
            <a:spLocks noGrp="1"/>
          </p:cNvSpPr>
          <p:nvPr>
            <p:ph type="sldNum" sz="quarter" idx="10"/>
          </p:nvPr>
        </p:nvSpPr>
        <p:spPr>
          <a:xfrm>
            <a:off x="10466388" y="6296025"/>
            <a:ext cx="530225" cy="365125"/>
          </a:xfrm>
        </p:spPr>
        <p:txBody>
          <a:bodyPr/>
          <a:lstStyle>
            <a:lvl1pPr>
              <a:defRPr smtClean="0">
                <a:solidFill>
                  <a:schemeClr val="accent1"/>
                </a:solidFill>
              </a:defRPr>
            </a:lvl1pPr>
          </a:lstStyle>
          <a:p>
            <a:pPr>
              <a:defRPr/>
            </a:pPr>
            <a:fld id="{0D929C90-1AB1-0149-B55A-AC988D491CF7}" type="slidenum">
              <a:rPr lang="en-US"/>
              <a:pPr>
                <a:defRPr/>
              </a:pPr>
              <a:t>‹#›</a:t>
            </a:fld>
            <a:endParaRPr lang="en-US" dirty="0"/>
          </a:p>
        </p:txBody>
      </p:sp>
    </p:spTree>
    <p:extLst>
      <p:ext uri="{BB962C8B-B14F-4D97-AF65-F5344CB8AC3E}">
        <p14:creationId xmlns:p14="http://schemas.microsoft.com/office/powerpoint/2010/main" val="1294666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0E02EF-ECEF-6546-AC8B-3D9B46C65A2E}"/>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5" name="Picture 6" descr="A close up of a logo&#10;&#10;Description automatically generated">
            <a:extLst>
              <a:ext uri="{FF2B5EF4-FFF2-40B4-BE49-F238E27FC236}">
                <a16:creationId xmlns:a16="http://schemas.microsoft.com/office/drawing/2014/main" id="{AC819F05-A83F-3643-B040-D237D3084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FECD17EB-6099-FA49-8A8C-B3C478B19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EDC743DF-CE2F-EA42-A107-42B46EB37B37}"/>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2"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397578C-3AF1-214B-8745-EB0DF06394A7}"/>
              </a:ext>
            </a:extLst>
          </p:cNvPr>
          <p:cNvSpPr>
            <a:spLocks noGrp="1"/>
          </p:cNvSpPr>
          <p:nvPr>
            <p:ph type="sldNum" sz="quarter" idx="10"/>
          </p:nvPr>
        </p:nvSpPr>
        <p:spPr>
          <a:xfrm>
            <a:off x="10466388" y="6296025"/>
            <a:ext cx="530225" cy="365125"/>
          </a:xfrm>
        </p:spPr>
        <p:txBody>
          <a:bodyPr/>
          <a:lstStyle>
            <a:lvl1pPr>
              <a:defRPr/>
            </a:lvl1pPr>
          </a:lstStyle>
          <a:p>
            <a:pPr>
              <a:defRPr/>
            </a:pPr>
            <a:fld id="{0121240C-47AF-2F4D-83B3-CC3EDF50F794}" type="slidenum">
              <a:rPr lang="en-US"/>
              <a:pPr>
                <a:defRPr/>
              </a:pPr>
              <a:t>‹#›</a:t>
            </a:fld>
            <a:endParaRPr lang="en-US" dirty="0"/>
          </a:p>
        </p:txBody>
      </p:sp>
    </p:spTree>
    <p:extLst>
      <p:ext uri="{BB962C8B-B14F-4D97-AF65-F5344CB8AC3E}">
        <p14:creationId xmlns:p14="http://schemas.microsoft.com/office/powerpoint/2010/main" val="494830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7" name="Picture 4" descr="A close up of a logo&#10;&#10;Description automatically generated">
            <a:extLst>
              <a:ext uri="{FF2B5EF4-FFF2-40B4-BE49-F238E27FC236}">
                <a16:creationId xmlns:a16="http://schemas.microsoft.com/office/drawing/2014/main" id="{2861E2B0-E417-3449-9BD2-8EDF99E6E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48480E8D-B466-C743-B6B4-A928EAFC4BE4}"/>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9" name="Picture 7">
            <a:extLst>
              <a:ext uri="{FF2B5EF4-FFF2-40B4-BE49-F238E27FC236}">
                <a16:creationId xmlns:a16="http://schemas.microsoft.com/office/drawing/2014/main" id="{D8D996C0-D6E0-D44C-B017-797FE75F0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824184CC-91A6-624F-9A8B-C2AA443015F0}"/>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E77F978D-5363-FC43-A6C2-7EA5DF39F036}"/>
              </a:ext>
            </a:extLst>
          </p:cNvPr>
          <p:cNvSpPr>
            <a:spLocks noGrp="1"/>
          </p:cNvSpPr>
          <p:nvPr>
            <p:ph type="sldNum" sz="quarter" idx="10"/>
          </p:nvPr>
        </p:nvSpPr>
        <p:spPr>
          <a:xfrm>
            <a:off x="10466388" y="6296025"/>
            <a:ext cx="530225" cy="365125"/>
          </a:xfrm>
        </p:spPr>
        <p:txBody>
          <a:bodyPr/>
          <a:lstStyle>
            <a:lvl1pPr>
              <a:defRPr/>
            </a:lvl1pPr>
          </a:lstStyle>
          <a:p>
            <a:pPr>
              <a:defRPr/>
            </a:pPr>
            <a:fld id="{F3EA02B2-7C1B-3745-B04D-2D251A8ED9EE}" type="slidenum">
              <a:rPr lang="en-US"/>
              <a:pPr>
                <a:defRPr/>
              </a:pPr>
              <a:t>‹#›</a:t>
            </a:fld>
            <a:endParaRPr lang="en-US" dirty="0"/>
          </a:p>
        </p:txBody>
      </p:sp>
    </p:spTree>
    <p:extLst>
      <p:ext uri="{BB962C8B-B14F-4D97-AF65-F5344CB8AC3E}">
        <p14:creationId xmlns:p14="http://schemas.microsoft.com/office/powerpoint/2010/main" val="2265389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4" descr="A close up of a logo&#10;&#10;Description automatically generated">
            <a:extLst>
              <a:ext uri="{FF2B5EF4-FFF2-40B4-BE49-F238E27FC236}">
                <a16:creationId xmlns:a16="http://schemas.microsoft.com/office/drawing/2014/main" id="{E089BD9A-FFD6-8E45-962D-88FE091FD3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CD86F970-AFAF-D545-8BD5-845C66F5C19C}"/>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5" name="Picture 7">
            <a:extLst>
              <a:ext uri="{FF2B5EF4-FFF2-40B4-BE49-F238E27FC236}">
                <a16:creationId xmlns:a16="http://schemas.microsoft.com/office/drawing/2014/main" id="{98E84515-8741-CD43-9D01-F8671983E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31C545D3-CCAF-0F42-BDA5-8FE3FE81E583}"/>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9"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9A7F302A-7F43-3043-9DEB-52C78F693E04}"/>
              </a:ext>
            </a:extLst>
          </p:cNvPr>
          <p:cNvSpPr>
            <a:spLocks noGrp="1"/>
          </p:cNvSpPr>
          <p:nvPr>
            <p:ph type="sldNum" sz="quarter" idx="10"/>
          </p:nvPr>
        </p:nvSpPr>
        <p:spPr>
          <a:xfrm>
            <a:off x="10466388" y="6296025"/>
            <a:ext cx="530225" cy="365125"/>
          </a:xfrm>
        </p:spPr>
        <p:txBody>
          <a:bodyPr/>
          <a:lstStyle>
            <a:lvl1pPr>
              <a:defRPr/>
            </a:lvl1pPr>
          </a:lstStyle>
          <a:p>
            <a:pPr>
              <a:defRPr/>
            </a:pPr>
            <a:fld id="{17736792-7E9C-9442-95C1-E9985CE4D3B6}" type="slidenum">
              <a:rPr lang="en-US"/>
              <a:pPr>
                <a:defRPr/>
              </a:pPr>
              <a:t>‹#›</a:t>
            </a:fld>
            <a:endParaRPr lang="en-US" dirty="0"/>
          </a:p>
        </p:txBody>
      </p:sp>
    </p:spTree>
    <p:extLst>
      <p:ext uri="{BB962C8B-B14F-4D97-AF65-F5344CB8AC3E}">
        <p14:creationId xmlns:p14="http://schemas.microsoft.com/office/powerpoint/2010/main" val="124352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 Altern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2F471D0-9651-9B4A-80EA-21715A86596F}"/>
              </a:ext>
            </a:extLst>
          </p:cNvPr>
          <p:cNvSpPr>
            <a:spLocks noGrp="1"/>
          </p:cNvSpPr>
          <p:nvPr>
            <p:ph type="sldNum" sz="quarter" idx="12"/>
          </p:nvPr>
        </p:nvSpPr>
        <p:spPr>
          <a:xfrm>
            <a:off x="10465903" y="6296716"/>
            <a:ext cx="530087" cy="365125"/>
          </a:xfrm>
          <a:prstGeom prst="rect">
            <a:avLst/>
          </a:prstGeom>
        </p:spPr>
        <p:txBody>
          <a:bodyPr/>
          <a:lstStyle/>
          <a:p>
            <a:fld id="{C97FC88E-866D-894C-A5F4-69E219FEB641}" type="slidenum">
              <a:rPr lang="en-US" smtClean="0"/>
              <a:t>‹#›</a:t>
            </a:fld>
            <a:endParaRPr lang="en-US" dirty="0"/>
          </a:p>
        </p:txBody>
      </p:sp>
      <p:pic>
        <p:nvPicPr>
          <p:cNvPr id="7" name="Picture 6" descr="A close up of a logo&#10;&#10;Description automatically generated">
            <a:extLst>
              <a:ext uri="{FF2B5EF4-FFF2-40B4-BE49-F238E27FC236}">
                <a16:creationId xmlns:a16="http://schemas.microsoft.com/office/drawing/2014/main" id="{F31EA3ED-6BC0-5D48-B8B9-7BFC690DC3B0}"/>
              </a:ext>
            </a:extLst>
          </p:cNvPr>
          <p:cNvPicPr>
            <a:picLocks noChangeAspect="1"/>
          </p:cNvPicPr>
          <p:nvPr userDrawn="1"/>
        </p:nvPicPr>
        <p:blipFill>
          <a:blip r:embed="rId2"/>
          <a:stretch>
            <a:fillRect/>
          </a:stretch>
        </p:blipFill>
        <p:spPr>
          <a:xfrm>
            <a:off x="11068730" y="6296714"/>
            <a:ext cx="765461" cy="365125"/>
          </a:xfrm>
          <a:prstGeom prst="rect">
            <a:avLst/>
          </a:prstGeom>
        </p:spPr>
      </p:pic>
      <p:sp>
        <p:nvSpPr>
          <p:cNvPr id="5" name="Title 1">
            <a:extLst>
              <a:ext uri="{FF2B5EF4-FFF2-40B4-BE49-F238E27FC236}">
                <a16:creationId xmlns:a16="http://schemas.microsoft.com/office/drawing/2014/main" id="{4CCA1D8C-29BD-E64C-B7CB-25F1E109E687}"/>
              </a:ext>
            </a:extLst>
          </p:cNvPr>
          <p:cNvSpPr>
            <a:spLocks noGrp="1"/>
          </p:cNvSpPr>
          <p:nvPr>
            <p:ph type="title"/>
          </p:nvPr>
        </p:nvSpPr>
        <p:spPr>
          <a:xfrm>
            <a:off x="838200" y="365125"/>
            <a:ext cx="10515600" cy="1325563"/>
          </a:xfrm>
          <a:prstGeom prst="rect">
            <a:avLst/>
          </a:prstGeom>
        </p:spPr>
        <p:txBody>
          <a:bodyPr/>
          <a:lstStyle>
            <a:lvl1pPr>
              <a:defRPr b="1">
                <a:solidFill>
                  <a:schemeClr val="accent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578904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A3AE55B-C10E-6E47-8794-00182927010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1CF84D15-F03F-D54A-9E48-12212D4D4A0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A69D563D-C0A6-CD4E-A739-F924D1FC0B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0DBE22DD-494E-1849-B805-BC38FDC9716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6" r:id="rId7"/>
    <p:sldLayoutId id="2147483697" r:id="rId8"/>
    <p:sldLayoutId id="2147483707" r:id="rId9"/>
    <p:sldLayoutId id="2147483699" r:id="rId10"/>
    <p:sldLayoutId id="2147483702" r:id="rId11"/>
    <p:sldLayoutId id="2147483703" r:id="rId12"/>
    <p:sldLayoutId id="2147483701" r:id="rId13"/>
    <p:sldLayoutId id="2147483704" r:id="rId14"/>
    <p:sldLayoutId id="2147483708" r:id="rId15"/>
    <p:sldLayoutId id="2147483710" r:id="rId16"/>
    <p:sldLayoutId id="2147483706" r:id="rId17"/>
    <p:sldLayoutId id="2147483712" r:id="rId18"/>
    <p:sldLayoutId id="2147483711" r:id="rId19"/>
    <p:sldLayoutId id="2147483713" r:id="rId20"/>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orbel"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Corbel"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Corbel"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Corbel"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Corbel"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Corbel"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Corbel"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Corbel" panose="020B0503020204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0.xml"/><Relationship Id="rId5" Type="http://schemas.openxmlformats.org/officeDocument/2006/relationships/image" Target="../media/image19.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20.xml"/><Relationship Id="rId5" Type="http://schemas.openxmlformats.org/officeDocument/2006/relationships/image" Target="../media/image19.png"/><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20.xml"/><Relationship Id="rId5" Type="http://schemas.openxmlformats.org/officeDocument/2006/relationships/image" Target="../media/image24.png"/><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20.xml"/><Relationship Id="rId5" Type="http://schemas.openxmlformats.org/officeDocument/2006/relationships/image" Target="../media/image35.png"/><Relationship Id="rId4" Type="http://schemas.openxmlformats.org/officeDocument/2006/relationships/image" Target="../media/image34.png"/></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4.xml"/><Relationship Id="rId1" Type="http://schemas.openxmlformats.org/officeDocument/2006/relationships/slideLayout" Target="../slideLayouts/slideLayout20.xml"/><Relationship Id="rId5" Type="http://schemas.openxmlformats.org/officeDocument/2006/relationships/image" Target="../media/image39.png"/><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3" Type="http://schemas.openxmlformats.org/officeDocument/2006/relationships/hyperlink" Target="https://www.wikihow.com/" TargetMode="External"/><Relationship Id="rId2" Type="http://schemas.openxmlformats.org/officeDocument/2006/relationships/notesSlide" Target="../notesSlides/notesSlide65.xml"/><Relationship Id="rId1" Type="http://schemas.openxmlformats.org/officeDocument/2006/relationships/slideLayout" Target="../slideLayouts/slideLayout20.xml"/><Relationship Id="rId4" Type="http://schemas.openxmlformats.org/officeDocument/2006/relationships/hyperlink" Target="https://www.ck12.org/"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20.xml"/><Relationship Id="rId5" Type="http://schemas.openxmlformats.org/officeDocument/2006/relationships/image" Target="../media/image24.png"/><Relationship Id="rId4" Type="http://schemas.openxmlformats.org/officeDocument/2006/relationships/image" Target="../media/image23.png"/></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CC58-4645-A448-8A30-C8E0609AF0B5}"/>
              </a:ext>
            </a:extLst>
          </p:cNvPr>
          <p:cNvSpPr>
            <a:spLocks noGrp="1"/>
          </p:cNvSpPr>
          <p:nvPr>
            <p:ph type="ctrTitle"/>
          </p:nvPr>
        </p:nvSpPr>
        <p:spPr>
          <a:xfrm>
            <a:off x="1915297" y="2196548"/>
            <a:ext cx="9984260" cy="1909762"/>
          </a:xfrm>
        </p:spPr>
        <p:txBody>
          <a:bodyPr/>
          <a:lstStyle/>
          <a:p>
            <a:r>
              <a:rPr lang="en-US" sz="6400" dirty="0"/>
              <a:t>Cross-Task Generalization </a:t>
            </a:r>
            <a:br>
              <a:rPr lang="en-US" sz="6400" dirty="0"/>
            </a:br>
            <a:r>
              <a:rPr lang="en-US" sz="4800" dirty="0"/>
              <a:t>via Natural Language Instructions</a:t>
            </a:r>
            <a:endParaRPr lang="en-US" sz="1100" dirty="0"/>
          </a:p>
        </p:txBody>
      </p:sp>
      <p:sp>
        <p:nvSpPr>
          <p:cNvPr id="3" name="Subtitle 2">
            <a:extLst>
              <a:ext uri="{FF2B5EF4-FFF2-40B4-BE49-F238E27FC236}">
                <a16:creationId xmlns:a16="http://schemas.microsoft.com/office/drawing/2014/main" id="{C4AB8135-824C-134E-AD47-DC9D63351773}"/>
              </a:ext>
            </a:extLst>
          </p:cNvPr>
          <p:cNvSpPr>
            <a:spLocks noGrp="1"/>
          </p:cNvSpPr>
          <p:nvPr>
            <p:ph type="subTitle" idx="1"/>
          </p:nvPr>
        </p:nvSpPr>
        <p:spPr>
          <a:xfrm>
            <a:off x="1915297" y="4379162"/>
            <a:ext cx="9984259" cy="834038"/>
          </a:xfrm>
        </p:spPr>
        <p:txBody>
          <a:bodyPr/>
          <a:lstStyle/>
          <a:p>
            <a:r>
              <a:rPr lang="en-US" dirty="0"/>
              <a:t>Daniel </a:t>
            </a:r>
            <a:r>
              <a:rPr lang="en-US" dirty="0" err="1"/>
              <a:t>Khashabi</a:t>
            </a:r>
            <a:r>
              <a:rPr lang="en-US" dirty="0"/>
              <a:t> </a:t>
            </a:r>
            <a:br>
              <a:rPr lang="en-US" dirty="0"/>
            </a:br>
            <a:r>
              <a:rPr lang="en-US" dirty="0"/>
              <a:t>Allen Institute for AI</a:t>
            </a:r>
            <a:br>
              <a:rPr lang="en-US" dirty="0"/>
            </a:br>
            <a:br>
              <a:rPr lang="en-US" dirty="0"/>
            </a:br>
            <a:br>
              <a:rPr lang="en-US" dirty="0"/>
            </a:br>
            <a:r>
              <a:rPr lang="en-US" dirty="0"/>
              <a:t>Joint w/ Swaroop Mishra and Hanna </a:t>
            </a:r>
            <a:r>
              <a:rPr lang="en-US" dirty="0" err="1"/>
              <a:t>Hajishirzi</a:t>
            </a:r>
            <a:endParaRPr lang="en-US" sz="3600" dirty="0"/>
          </a:p>
        </p:txBody>
      </p:sp>
      <p:sp>
        <p:nvSpPr>
          <p:cNvPr id="4" name="Slide Number Placeholder 3">
            <a:extLst>
              <a:ext uri="{FF2B5EF4-FFF2-40B4-BE49-F238E27FC236}">
                <a16:creationId xmlns:a16="http://schemas.microsoft.com/office/drawing/2014/main" id="{47F29B39-6F75-0C4C-9592-124004B49BEC}"/>
              </a:ext>
            </a:extLst>
          </p:cNvPr>
          <p:cNvSpPr>
            <a:spLocks noGrp="1"/>
          </p:cNvSpPr>
          <p:nvPr>
            <p:ph type="sldNum" sz="quarter" idx="10"/>
          </p:nvPr>
        </p:nvSpPr>
        <p:spPr/>
        <p:txBody>
          <a:bodyPr/>
          <a:lstStyle/>
          <a:p>
            <a:pPr>
              <a:defRPr/>
            </a:pPr>
            <a:fld id="{457D0C9B-67E4-EE4D-9F86-A8A2C273B7F3}" type="slidenum">
              <a:rPr lang="en-US" smtClean="0"/>
              <a:pPr>
                <a:defRPr/>
              </a:pPr>
              <a:t>1</a:t>
            </a:fld>
            <a:endParaRPr lang="en-US" dirty="0"/>
          </a:p>
        </p:txBody>
      </p:sp>
    </p:spTree>
    <p:extLst>
      <p:ext uri="{BB962C8B-B14F-4D97-AF65-F5344CB8AC3E}">
        <p14:creationId xmlns:p14="http://schemas.microsoft.com/office/powerpoint/2010/main" val="3152608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93B2-86EB-6549-954C-48E1BA26C5CE}"/>
              </a:ext>
            </a:extLst>
          </p:cNvPr>
          <p:cNvSpPr>
            <a:spLocks noGrp="1"/>
          </p:cNvSpPr>
          <p:nvPr>
            <p:ph type="title"/>
          </p:nvPr>
        </p:nvSpPr>
        <p:spPr/>
        <p:txBody>
          <a:bodyPr/>
          <a:lstStyle/>
          <a:p>
            <a:r>
              <a:rPr lang="en-US" dirty="0"/>
              <a:t>Natural-Instructions: Construction (1)</a:t>
            </a:r>
          </a:p>
        </p:txBody>
      </p:sp>
      <p:sp>
        <p:nvSpPr>
          <p:cNvPr id="3" name="Content Placeholder 2">
            <a:extLst>
              <a:ext uri="{FF2B5EF4-FFF2-40B4-BE49-F238E27FC236}">
                <a16:creationId xmlns:a16="http://schemas.microsoft.com/office/drawing/2014/main" id="{F8B6ECA9-BFF4-184A-A1E1-2C3691FC65B9}"/>
              </a:ext>
            </a:extLst>
          </p:cNvPr>
          <p:cNvSpPr>
            <a:spLocks noGrp="1"/>
          </p:cNvSpPr>
          <p:nvPr>
            <p:ph idx="1"/>
          </p:nvPr>
        </p:nvSpPr>
        <p:spPr>
          <a:xfrm>
            <a:off x="838200" y="1825625"/>
            <a:ext cx="8230386" cy="4351338"/>
          </a:xfrm>
        </p:spPr>
        <p:txBody>
          <a:bodyPr/>
          <a:lstStyle/>
          <a:p>
            <a:pPr marL="609585" indent="-457189">
              <a:lnSpc>
                <a:spcPct val="115000"/>
              </a:lnSpc>
              <a:spcBef>
                <a:spcPts val="0"/>
              </a:spcBef>
              <a:spcAft>
                <a:spcPts val="0"/>
              </a:spcAft>
              <a:buClr>
                <a:srgbClr val="000000"/>
              </a:buClr>
              <a:buSzPts val="1800"/>
              <a:buFont typeface="Lato"/>
              <a:buChar char="●"/>
            </a:pPr>
            <a:r>
              <a:rPr lang="en-US" sz="2400" dirty="0">
                <a:solidFill>
                  <a:schemeClr val="dk1"/>
                </a:solidFill>
                <a:latin typeface="Corbel" panose="020B0503020204020204" pitchFamily="34" charset="0"/>
                <a:ea typeface="Lato"/>
                <a:cs typeface="Lato"/>
                <a:sym typeface="Lato"/>
              </a:rPr>
              <a:t>Contacted dataset authors to access their </a:t>
            </a:r>
            <a:r>
              <a:rPr lang="en-US" sz="2400" dirty="0">
                <a:latin typeface="Corbel" panose="020B0503020204020204" pitchFamily="34" charset="0"/>
                <a:ea typeface="Lato"/>
                <a:cs typeface="Lato"/>
                <a:sym typeface="Lato"/>
              </a:rPr>
              <a:t>crowdsourcing instructions and the associated annotations</a:t>
            </a:r>
            <a:endParaRPr lang="en-US" dirty="0">
              <a:latin typeface="Corbel" panose="020B0503020204020204" pitchFamily="34" charset="0"/>
              <a:ea typeface="Lato"/>
              <a:cs typeface="Lato"/>
              <a:sym typeface="Lato"/>
            </a:endParaRPr>
          </a:p>
          <a:p>
            <a:pPr marL="1253047" lvl="1" indent="-457200">
              <a:lnSpc>
                <a:spcPct val="115000"/>
              </a:lnSpc>
              <a:spcBef>
                <a:spcPts val="0"/>
              </a:spcBef>
              <a:spcAft>
                <a:spcPts val="0"/>
              </a:spcAft>
              <a:buClr>
                <a:srgbClr val="434343"/>
              </a:buClr>
              <a:buSzPts val="1400"/>
              <a:buFont typeface="+mj-lt"/>
              <a:buAutoNum type="arabicPeriod"/>
            </a:pPr>
            <a:r>
              <a:rPr lang="en-US" sz="2000" dirty="0" err="1">
                <a:latin typeface="Corbel" panose="020B0503020204020204" pitchFamily="34" charset="0"/>
                <a:ea typeface="Lato"/>
                <a:cs typeface="Lato"/>
                <a:sym typeface="Lato"/>
              </a:rPr>
              <a:t>CosmosQA</a:t>
            </a:r>
            <a:r>
              <a:rPr lang="en-US" sz="2000" dirty="0">
                <a:solidFill>
                  <a:schemeClr val="bg1">
                    <a:lumMod val="50000"/>
                  </a:schemeClr>
                </a:solidFill>
                <a:latin typeface="Corbel" panose="020B0503020204020204" pitchFamily="34" charset="0"/>
                <a:ea typeface="Lato"/>
                <a:cs typeface="Lato"/>
                <a:sym typeface="Lato"/>
              </a:rPr>
              <a:t> </a:t>
            </a:r>
            <a:r>
              <a:rPr lang="en-US" sz="1400" dirty="0">
                <a:solidFill>
                  <a:schemeClr val="bg1">
                    <a:lumMod val="50000"/>
                  </a:schemeClr>
                </a:solidFill>
                <a:latin typeface="Corbel" panose="020B0503020204020204" pitchFamily="34" charset="0"/>
                <a:ea typeface="Lato"/>
                <a:cs typeface="Lato"/>
                <a:sym typeface="Lato"/>
              </a:rPr>
              <a:t>[Huang et al. 2019]</a:t>
            </a:r>
          </a:p>
          <a:p>
            <a:pPr marL="1253047" lvl="1" indent="-457200">
              <a:lnSpc>
                <a:spcPct val="115000"/>
              </a:lnSpc>
              <a:spcBef>
                <a:spcPts val="0"/>
              </a:spcBef>
              <a:spcAft>
                <a:spcPts val="0"/>
              </a:spcAft>
              <a:buClr>
                <a:srgbClr val="434343"/>
              </a:buClr>
              <a:buSzPts val="1400"/>
              <a:buFont typeface="+mj-lt"/>
              <a:buAutoNum type="arabicPeriod"/>
            </a:pPr>
            <a:r>
              <a:rPr lang="en-US" sz="2000" dirty="0">
                <a:latin typeface="Corbel" panose="020B0503020204020204" pitchFamily="34" charset="0"/>
                <a:ea typeface="Lato"/>
                <a:cs typeface="Lato"/>
                <a:sym typeface="Lato"/>
              </a:rPr>
              <a:t>DROP </a:t>
            </a:r>
            <a:r>
              <a:rPr lang="en-US" sz="1400" dirty="0">
                <a:solidFill>
                  <a:schemeClr val="bg1">
                    <a:lumMod val="50000"/>
                  </a:schemeClr>
                </a:solidFill>
                <a:latin typeface="Corbel" panose="020B0503020204020204" pitchFamily="34" charset="0"/>
                <a:ea typeface="Lato"/>
                <a:cs typeface="Lato"/>
                <a:sym typeface="Lato"/>
              </a:rPr>
              <a:t>[</a:t>
            </a:r>
            <a:r>
              <a:rPr lang="en-US" sz="1400" dirty="0" err="1">
                <a:solidFill>
                  <a:schemeClr val="bg1">
                    <a:lumMod val="50000"/>
                  </a:schemeClr>
                </a:solidFill>
                <a:latin typeface="Corbel" panose="020B0503020204020204" pitchFamily="34" charset="0"/>
                <a:ea typeface="Lato"/>
                <a:cs typeface="Lato"/>
                <a:sym typeface="Lato"/>
              </a:rPr>
              <a:t>Dua</a:t>
            </a:r>
            <a:r>
              <a:rPr lang="en-US" sz="1400" dirty="0">
                <a:solidFill>
                  <a:schemeClr val="bg1">
                    <a:lumMod val="50000"/>
                  </a:schemeClr>
                </a:solidFill>
                <a:latin typeface="Corbel" panose="020B0503020204020204" pitchFamily="34" charset="0"/>
                <a:ea typeface="Lato"/>
                <a:cs typeface="Lato"/>
                <a:sym typeface="Lato"/>
              </a:rPr>
              <a:t> et al. 2019]</a:t>
            </a:r>
          </a:p>
          <a:p>
            <a:pPr marL="1253047" lvl="1" indent="-457200">
              <a:lnSpc>
                <a:spcPct val="115000"/>
              </a:lnSpc>
              <a:spcBef>
                <a:spcPts val="0"/>
              </a:spcBef>
              <a:spcAft>
                <a:spcPts val="0"/>
              </a:spcAft>
              <a:buClr>
                <a:srgbClr val="434343"/>
              </a:buClr>
              <a:buSzPts val="1400"/>
              <a:buFont typeface="+mj-lt"/>
              <a:buAutoNum type="arabicPeriod"/>
            </a:pPr>
            <a:r>
              <a:rPr lang="en-US" sz="2000" dirty="0">
                <a:latin typeface="Corbel" panose="020B0503020204020204" pitchFamily="34" charset="0"/>
                <a:ea typeface="Lato"/>
                <a:cs typeface="Lato"/>
                <a:sym typeface="Lato"/>
              </a:rPr>
              <a:t>Essential-Terms </a:t>
            </a:r>
            <a:r>
              <a:rPr lang="en-US" sz="1400" dirty="0">
                <a:solidFill>
                  <a:schemeClr val="bg1">
                    <a:lumMod val="50000"/>
                  </a:schemeClr>
                </a:solidFill>
                <a:latin typeface="Corbel" panose="020B0503020204020204" pitchFamily="34" charset="0"/>
                <a:ea typeface="Lato"/>
                <a:cs typeface="Lato"/>
                <a:sym typeface="Lato"/>
              </a:rPr>
              <a:t>[</a:t>
            </a:r>
            <a:r>
              <a:rPr lang="en-US" sz="1400" dirty="0" err="1">
                <a:solidFill>
                  <a:schemeClr val="bg1">
                    <a:lumMod val="50000"/>
                  </a:schemeClr>
                </a:solidFill>
                <a:latin typeface="Corbel" panose="020B0503020204020204" pitchFamily="34" charset="0"/>
                <a:ea typeface="Lato"/>
                <a:cs typeface="Lato"/>
                <a:sym typeface="Lato"/>
              </a:rPr>
              <a:t>Khashabi</a:t>
            </a:r>
            <a:r>
              <a:rPr lang="en-US" sz="1400" dirty="0">
                <a:solidFill>
                  <a:schemeClr val="bg1">
                    <a:lumMod val="50000"/>
                  </a:schemeClr>
                </a:solidFill>
                <a:latin typeface="Corbel" panose="020B0503020204020204" pitchFamily="34" charset="0"/>
                <a:ea typeface="Lato"/>
                <a:cs typeface="Lato"/>
                <a:sym typeface="Lato"/>
              </a:rPr>
              <a:t> et al. 2017]</a:t>
            </a:r>
          </a:p>
          <a:p>
            <a:pPr marL="1253047" lvl="1" indent="-457200">
              <a:lnSpc>
                <a:spcPct val="115000"/>
              </a:lnSpc>
              <a:spcBef>
                <a:spcPts val="0"/>
              </a:spcBef>
              <a:spcAft>
                <a:spcPts val="0"/>
              </a:spcAft>
              <a:buClr>
                <a:srgbClr val="434343"/>
              </a:buClr>
              <a:buSzPts val="1400"/>
              <a:buFont typeface="+mj-lt"/>
              <a:buAutoNum type="arabicPeriod"/>
            </a:pPr>
            <a:r>
              <a:rPr lang="en-US" sz="2000" dirty="0">
                <a:latin typeface="Corbel" panose="020B0503020204020204" pitchFamily="34" charset="0"/>
                <a:ea typeface="Lato"/>
                <a:cs typeface="Lato"/>
                <a:sym typeface="Lato"/>
              </a:rPr>
              <a:t>MCTACO </a:t>
            </a:r>
            <a:r>
              <a:rPr lang="en-US" sz="1400" dirty="0">
                <a:solidFill>
                  <a:schemeClr val="bg1">
                    <a:lumMod val="50000"/>
                  </a:schemeClr>
                </a:solidFill>
                <a:latin typeface="Corbel" panose="020B0503020204020204" pitchFamily="34" charset="0"/>
                <a:ea typeface="Lato"/>
                <a:cs typeface="Lato"/>
                <a:sym typeface="Lato"/>
              </a:rPr>
              <a:t>[Zhou et al. 2019] </a:t>
            </a:r>
          </a:p>
          <a:p>
            <a:pPr marL="1253047" lvl="1" indent="-457200">
              <a:lnSpc>
                <a:spcPct val="115000"/>
              </a:lnSpc>
              <a:spcBef>
                <a:spcPts val="0"/>
              </a:spcBef>
              <a:spcAft>
                <a:spcPts val="0"/>
              </a:spcAft>
              <a:buClr>
                <a:srgbClr val="434343"/>
              </a:buClr>
              <a:buSzPts val="1400"/>
              <a:buFont typeface="+mj-lt"/>
              <a:buAutoNum type="arabicPeriod"/>
            </a:pPr>
            <a:r>
              <a:rPr lang="en-US" sz="2000" dirty="0" err="1">
                <a:latin typeface="Corbel" panose="020B0503020204020204" pitchFamily="34" charset="0"/>
                <a:ea typeface="Lato"/>
                <a:cs typeface="Lato"/>
                <a:sym typeface="Lato"/>
              </a:rPr>
              <a:t>MultiRC</a:t>
            </a:r>
            <a:r>
              <a:rPr lang="en-US" sz="2000" dirty="0">
                <a:latin typeface="Corbel" panose="020B0503020204020204" pitchFamily="34" charset="0"/>
                <a:ea typeface="Lato"/>
                <a:cs typeface="Lato"/>
                <a:sym typeface="Lato"/>
              </a:rPr>
              <a:t> </a:t>
            </a:r>
            <a:r>
              <a:rPr lang="en-US" sz="1400" dirty="0">
                <a:solidFill>
                  <a:schemeClr val="bg1">
                    <a:lumMod val="50000"/>
                  </a:schemeClr>
                </a:solidFill>
                <a:latin typeface="Corbel" panose="020B0503020204020204" pitchFamily="34" charset="0"/>
                <a:ea typeface="Lato"/>
                <a:cs typeface="Lato"/>
                <a:sym typeface="Lato"/>
              </a:rPr>
              <a:t>[</a:t>
            </a:r>
            <a:r>
              <a:rPr lang="en-US" sz="1400" dirty="0" err="1">
                <a:solidFill>
                  <a:schemeClr val="bg1">
                    <a:lumMod val="50000"/>
                  </a:schemeClr>
                </a:solidFill>
                <a:latin typeface="Corbel" panose="020B0503020204020204" pitchFamily="34" charset="0"/>
                <a:ea typeface="Lato"/>
                <a:cs typeface="Lato"/>
                <a:sym typeface="Lato"/>
              </a:rPr>
              <a:t>Khashabi</a:t>
            </a:r>
            <a:r>
              <a:rPr lang="en-US" sz="1400" dirty="0">
                <a:solidFill>
                  <a:schemeClr val="bg1">
                    <a:lumMod val="50000"/>
                  </a:schemeClr>
                </a:solidFill>
                <a:latin typeface="Corbel" panose="020B0503020204020204" pitchFamily="34" charset="0"/>
                <a:ea typeface="Lato"/>
                <a:cs typeface="Lato"/>
                <a:sym typeface="Lato"/>
              </a:rPr>
              <a:t> et al. 2018]</a:t>
            </a:r>
          </a:p>
          <a:p>
            <a:pPr marL="1253047" lvl="1" indent="-457200">
              <a:lnSpc>
                <a:spcPct val="115000"/>
              </a:lnSpc>
              <a:spcBef>
                <a:spcPts val="0"/>
              </a:spcBef>
              <a:spcAft>
                <a:spcPts val="0"/>
              </a:spcAft>
              <a:buClr>
                <a:srgbClr val="434343"/>
              </a:buClr>
              <a:buSzPts val="1400"/>
              <a:buFont typeface="+mj-lt"/>
              <a:buAutoNum type="arabicPeriod"/>
            </a:pPr>
            <a:r>
              <a:rPr lang="en-US" sz="2000" dirty="0">
                <a:latin typeface="Corbel" panose="020B0503020204020204" pitchFamily="34" charset="0"/>
                <a:ea typeface="Lato"/>
                <a:cs typeface="Lato"/>
                <a:sym typeface="Lato"/>
              </a:rPr>
              <a:t>QASC </a:t>
            </a:r>
            <a:r>
              <a:rPr lang="en-US" sz="1400" dirty="0">
                <a:solidFill>
                  <a:schemeClr val="bg1">
                    <a:lumMod val="50000"/>
                  </a:schemeClr>
                </a:solidFill>
                <a:latin typeface="Corbel" panose="020B0503020204020204" pitchFamily="34" charset="0"/>
                <a:ea typeface="Lato"/>
                <a:cs typeface="Lato"/>
                <a:sym typeface="Lato"/>
              </a:rPr>
              <a:t>[</a:t>
            </a:r>
            <a:r>
              <a:rPr lang="en-US" sz="1400" dirty="0" err="1">
                <a:solidFill>
                  <a:schemeClr val="bg1">
                    <a:lumMod val="50000"/>
                  </a:schemeClr>
                </a:solidFill>
                <a:latin typeface="Corbel" panose="020B0503020204020204" pitchFamily="34" charset="0"/>
                <a:ea typeface="Lato"/>
                <a:cs typeface="Lato"/>
                <a:sym typeface="Lato"/>
              </a:rPr>
              <a:t>Khot</a:t>
            </a:r>
            <a:r>
              <a:rPr lang="en-US" sz="1400" dirty="0">
                <a:solidFill>
                  <a:schemeClr val="bg1">
                    <a:lumMod val="50000"/>
                  </a:schemeClr>
                </a:solidFill>
                <a:latin typeface="Corbel" panose="020B0503020204020204" pitchFamily="34" charset="0"/>
                <a:ea typeface="Lato"/>
                <a:cs typeface="Lato"/>
                <a:sym typeface="Lato"/>
              </a:rPr>
              <a:t> et al. 2020]</a:t>
            </a:r>
          </a:p>
          <a:p>
            <a:pPr marL="1253047" lvl="1" indent="-457200">
              <a:lnSpc>
                <a:spcPct val="115000"/>
              </a:lnSpc>
              <a:spcBef>
                <a:spcPts val="0"/>
              </a:spcBef>
              <a:spcAft>
                <a:spcPts val="0"/>
              </a:spcAft>
              <a:buClr>
                <a:srgbClr val="434343"/>
              </a:buClr>
              <a:buSzPts val="1400"/>
              <a:buFont typeface="+mj-lt"/>
              <a:buAutoNum type="arabicPeriod"/>
            </a:pPr>
            <a:r>
              <a:rPr lang="en-US" sz="2000" dirty="0" err="1">
                <a:latin typeface="Corbel" panose="020B0503020204020204" pitchFamily="34" charset="0"/>
                <a:ea typeface="Lato"/>
                <a:cs typeface="Lato"/>
                <a:sym typeface="Lato"/>
              </a:rPr>
              <a:t>Quoref</a:t>
            </a:r>
            <a:r>
              <a:rPr lang="en-US" sz="2000" dirty="0">
                <a:latin typeface="Corbel" panose="020B0503020204020204" pitchFamily="34" charset="0"/>
                <a:ea typeface="Lato"/>
                <a:cs typeface="Lato"/>
                <a:sym typeface="Lato"/>
              </a:rPr>
              <a:t> </a:t>
            </a:r>
            <a:r>
              <a:rPr lang="en-US" sz="1400" dirty="0">
                <a:solidFill>
                  <a:schemeClr val="bg1">
                    <a:lumMod val="50000"/>
                  </a:schemeClr>
                </a:solidFill>
                <a:latin typeface="Corbel" panose="020B0503020204020204" pitchFamily="34" charset="0"/>
                <a:ea typeface="Lato"/>
                <a:cs typeface="Lato"/>
                <a:sym typeface="Lato"/>
              </a:rPr>
              <a:t>[</a:t>
            </a:r>
            <a:r>
              <a:rPr lang="en-US" sz="1400" dirty="0" err="1">
                <a:solidFill>
                  <a:schemeClr val="bg1">
                    <a:lumMod val="50000"/>
                  </a:schemeClr>
                </a:solidFill>
                <a:latin typeface="Corbel" panose="020B0503020204020204" pitchFamily="34" charset="0"/>
                <a:ea typeface="Lato"/>
                <a:cs typeface="Lato"/>
                <a:sym typeface="Lato"/>
              </a:rPr>
              <a:t>Dasigi</a:t>
            </a:r>
            <a:r>
              <a:rPr lang="en-US" sz="1400" dirty="0">
                <a:solidFill>
                  <a:schemeClr val="bg1">
                    <a:lumMod val="50000"/>
                  </a:schemeClr>
                </a:solidFill>
                <a:latin typeface="Corbel" panose="020B0503020204020204" pitchFamily="34" charset="0"/>
                <a:ea typeface="Lato"/>
                <a:cs typeface="Lato"/>
                <a:sym typeface="Lato"/>
              </a:rPr>
              <a:t> et al. 2019] </a:t>
            </a:r>
          </a:p>
          <a:p>
            <a:pPr marL="1253047" lvl="1" indent="-457200">
              <a:lnSpc>
                <a:spcPct val="115000"/>
              </a:lnSpc>
              <a:spcBef>
                <a:spcPts val="0"/>
              </a:spcBef>
              <a:spcAft>
                <a:spcPts val="0"/>
              </a:spcAft>
              <a:buClr>
                <a:srgbClr val="434343"/>
              </a:buClr>
              <a:buSzPts val="1400"/>
              <a:buFont typeface="+mj-lt"/>
              <a:buAutoNum type="arabicPeriod"/>
            </a:pPr>
            <a:r>
              <a:rPr lang="en-US" sz="2000" dirty="0">
                <a:latin typeface="Corbel" panose="020B0503020204020204" pitchFamily="34" charset="0"/>
                <a:ea typeface="Lato"/>
                <a:cs typeface="Lato"/>
                <a:sym typeface="Lato"/>
              </a:rPr>
              <a:t>ROPES </a:t>
            </a:r>
            <a:r>
              <a:rPr lang="en-US" sz="1400" dirty="0">
                <a:solidFill>
                  <a:schemeClr val="bg1">
                    <a:lumMod val="50000"/>
                  </a:schemeClr>
                </a:solidFill>
                <a:latin typeface="Corbel" panose="020B0503020204020204" pitchFamily="34" charset="0"/>
                <a:ea typeface="Lato"/>
                <a:cs typeface="Lato"/>
                <a:sym typeface="Lato"/>
              </a:rPr>
              <a:t>[Lin et al. 2019]</a:t>
            </a:r>
          </a:p>
          <a:p>
            <a:pPr marL="1253047" lvl="1" indent="-457200">
              <a:lnSpc>
                <a:spcPct val="115000"/>
              </a:lnSpc>
              <a:spcBef>
                <a:spcPts val="0"/>
              </a:spcBef>
              <a:spcAft>
                <a:spcPts val="0"/>
              </a:spcAft>
              <a:buClr>
                <a:srgbClr val="434343"/>
              </a:buClr>
              <a:buSzPts val="1400"/>
              <a:buFont typeface="+mj-lt"/>
              <a:buAutoNum type="arabicPeriod"/>
            </a:pPr>
            <a:r>
              <a:rPr lang="en-US" sz="2000" dirty="0" err="1">
                <a:latin typeface="Corbel" panose="020B0503020204020204" pitchFamily="34" charset="0"/>
                <a:ea typeface="Lato"/>
                <a:cs typeface="Lato"/>
                <a:sym typeface="Lato"/>
              </a:rPr>
              <a:t>Winogrande</a:t>
            </a:r>
            <a:r>
              <a:rPr lang="en-US" sz="2000" dirty="0">
                <a:latin typeface="Corbel" panose="020B0503020204020204" pitchFamily="34" charset="0"/>
                <a:ea typeface="Lato"/>
                <a:cs typeface="Lato"/>
                <a:sym typeface="Lato"/>
              </a:rPr>
              <a:t> </a:t>
            </a:r>
            <a:r>
              <a:rPr lang="en-US" sz="1400" dirty="0">
                <a:solidFill>
                  <a:schemeClr val="bg1">
                    <a:lumMod val="50000"/>
                  </a:schemeClr>
                </a:solidFill>
                <a:latin typeface="Corbel" panose="020B0503020204020204" pitchFamily="34" charset="0"/>
                <a:ea typeface="Lato"/>
                <a:cs typeface="Lato"/>
                <a:sym typeface="Lato"/>
              </a:rPr>
              <a:t>[</a:t>
            </a:r>
            <a:r>
              <a:rPr lang="en-US" sz="1400" dirty="0" err="1">
                <a:solidFill>
                  <a:schemeClr val="bg1">
                    <a:lumMod val="50000"/>
                  </a:schemeClr>
                </a:solidFill>
                <a:latin typeface="Corbel" panose="020B0503020204020204" pitchFamily="34" charset="0"/>
                <a:ea typeface="Lato"/>
                <a:cs typeface="Lato"/>
                <a:sym typeface="Lato"/>
              </a:rPr>
              <a:t>Sakaguchi</a:t>
            </a:r>
            <a:r>
              <a:rPr lang="en-US" sz="1400" dirty="0">
                <a:solidFill>
                  <a:schemeClr val="bg1">
                    <a:lumMod val="50000"/>
                  </a:schemeClr>
                </a:solidFill>
                <a:latin typeface="Corbel" panose="020B0503020204020204" pitchFamily="34" charset="0"/>
                <a:ea typeface="Lato"/>
                <a:cs typeface="Lato"/>
                <a:sym typeface="Lato"/>
              </a:rPr>
              <a:t> et al. 2020]</a:t>
            </a:r>
            <a:endParaRPr lang="en-US" sz="1400" dirty="0">
              <a:solidFill>
                <a:schemeClr val="bg1">
                  <a:lumMod val="50000"/>
                </a:schemeClr>
              </a:solidFill>
              <a:latin typeface="Corbel" panose="020B0503020204020204" pitchFamily="34" charset="0"/>
            </a:endParaRPr>
          </a:p>
        </p:txBody>
      </p:sp>
      <p:sp>
        <p:nvSpPr>
          <p:cNvPr id="4" name="Slide Number Placeholder 3">
            <a:extLst>
              <a:ext uri="{FF2B5EF4-FFF2-40B4-BE49-F238E27FC236}">
                <a16:creationId xmlns:a16="http://schemas.microsoft.com/office/drawing/2014/main" id="{C8CBF774-98F1-BA4B-A2EF-A7B6E0D679F7}"/>
              </a:ext>
            </a:extLst>
          </p:cNvPr>
          <p:cNvSpPr>
            <a:spLocks noGrp="1"/>
          </p:cNvSpPr>
          <p:nvPr>
            <p:ph type="sldNum" sz="quarter" idx="10"/>
          </p:nvPr>
        </p:nvSpPr>
        <p:spPr/>
        <p:txBody>
          <a:bodyPr/>
          <a:lstStyle/>
          <a:p>
            <a:pPr>
              <a:defRPr/>
            </a:pPr>
            <a:fld id="{0121240C-47AF-2F4D-83B3-CC3EDF50F794}" type="slidenum">
              <a:rPr lang="en-US" smtClean="0"/>
              <a:pPr>
                <a:defRPr/>
              </a:pPr>
              <a:t>10</a:t>
            </a:fld>
            <a:endParaRPr lang="en-US" dirty="0"/>
          </a:p>
        </p:txBody>
      </p:sp>
      <p:sp>
        <p:nvSpPr>
          <p:cNvPr id="6" name="Down Arrow Callout 5">
            <a:extLst>
              <a:ext uri="{FF2B5EF4-FFF2-40B4-BE49-F238E27FC236}">
                <a16:creationId xmlns:a16="http://schemas.microsoft.com/office/drawing/2014/main" id="{E3C62E2F-ED0E-F34E-BF12-D5F4B96CA1CA}"/>
              </a:ext>
            </a:extLst>
          </p:cNvPr>
          <p:cNvSpPr/>
          <p:nvPr/>
        </p:nvSpPr>
        <p:spPr>
          <a:xfrm>
            <a:off x="9068586" y="1674795"/>
            <a:ext cx="2671705" cy="1071579"/>
          </a:xfrm>
          <a:prstGeom prst="downArrowCallout">
            <a:avLst>
              <a:gd name="adj1" fmla="val 25000"/>
              <a:gd name="adj2" fmla="val 25000"/>
              <a:gd name="adj3" fmla="val 15987"/>
              <a:gd name="adj4" fmla="val 7028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collecting existing datasets </a:t>
            </a:r>
          </a:p>
        </p:txBody>
      </p:sp>
      <p:sp>
        <p:nvSpPr>
          <p:cNvPr id="10" name="Down Arrow Callout 9">
            <a:extLst>
              <a:ext uri="{FF2B5EF4-FFF2-40B4-BE49-F238E27FC236}">
                <a16:creationId xmlns:a16="http://schemas.microsoft.com/office/drawing/2014/main" id="{CB106FD2-3A0D-984C-A7FB-70164514FA21}"/>
              </a:ext>
            </a:extLst>
          </p:cNvPr>
          <p:cNvSpPr/>
          <p:nvPr/>
        </p:nvSpPr>
        <p:spPr>
          <a:xfrm>
            <a:off x="9068586" y="2816965"/>
            <a:ext cx="2671705" cy="1071579"/>
          </a:xfrm>
          <a:prstGeom prst="downArrowCallout">
            <a:avLst>
              <a:gd name="adj1" fmla="val 25000"/>
              <a:gd name="adj2" fmla="val 25000"/>
              <a:gd name="adj3" fmla="val 15987"/>
              <a:gd name="adj4" fmla="val 70282"/>
            </a:avLst>
          </a:prstGeom>
          <a:solidFill>
            <a:schemeClr val="accent1">
              <a:alpha val="202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dirty="0"/>
              <a:t>dividing crowdsourcing instructions into minimal tasks</a:t>
            </a:r>
          </a:p>
        </p:txBody>
      </p:sp>
      <p:sp>
        <p:nvSpPr>
          <p:cNvPr id="11" name="Down Arrow Callout 10">
            <a:extLst>
              <a:ext uri="{FF2B5EF4-FFF2-40B4-BE49-F238E27FC236}">
                <a16:creationId xmlns:a16="http://schemas.microsoft.com/office/drawing/2014/main" id="{C6FB1D2A-94D4-0A4A-AFC1-F5091DD76AD8}"/>
              </a:ext>
            </a:extLst>
          </p:cNvPr>
          <p:cNvSpPr/>
          <p:nvPr/>
        </p:nvSpPr>
        <p:spPr>
          <a:xfrm>
            <a:off x="9068584" y="3958041"/>
            <a:ext cx="2671705" cy="1071579"/>
          </a:xfrm>
          <a:prstGeom prst="downArrowCallout">
            <a:avLst>
              <a:gd name="adj1" fmla="val 25000"/>
              <a:gd name="adj2" fmla="val 25000"/>
              <a:gd name="adj3" fmla="val 16823"/>
              <a:gd name="adj4" fmla="val 65263"/>
            </a:avLst>
          </a:prstGeom>
          <a:solidFill>
            <a:schemeClr val="accent1">
              <a:alpha val="202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instructions schema</a:t>
            </a:r>
          </a:p>
        </p:txBody>
      </p:sp>
      <p:sp>
        <p:nvSpPr>
          <p:cNvPr id="13" name="Rectangle 12">
            <a:extLst>
              <a:ext uri="{FF2B5EF4-FFF2-40B4-BE49-F238E27FC236}">
                <a16:creationId xmlns:a16="http://schemas.microsoft.com/office/drawing/2014/main" id="{5E875527-2A24-944B-B787-267224ADA87E}"/>
              </a:ext>
            </a:extLst>
          </p:cNvPr>
          <p:cNvSpPr/>
          <p:nvPr/>
        </p:nvSpPr>
        <p:spPr>
          <a:xfrm>
            <a:off x="9068583" y="5109178"/>
            <a:ext cx="2671705" cy="780637"/>
          </a:xfrm>
          <a:prstGeom prst="rect">
            <a:avLst/>
          </a:prstGeom>
          <a:solidFill>
            <a:schemeClr val="accent1">
              <a:alpha val="202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mapping crowdsourcing instructions to the schema</a:t>
            </a:r>
          </a:p>
        </p:txBody>
      </p:sp>
    </p:spTree>
    <p:extLst>
      <p:ext uri="{BB962C8B-B14F-4D97-AF65-F5344CB8AC3E}">
        <p14:creationId xmlns:p14="http://schemas.microsoft.com/office/powerpoint/2010/main" val="104937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6ECA9-BFF4-184A-A1E1-2C3691FC65B9}"/>
              </a:ext>
            </a:extLst>
          </p:cNvPr>
          <p:cNvSpPr>
            <a:spLocks noGrp="1"/>
          </p:cNvSpPr>
          <p:nvPr>
            <p:ph idx="1"/>
          </p:nvPr>
        </p:nvSpPr>
        <p:spPr>
          <a:xfrm>
            <a:off x="648393" y="1825625"/>
            <a:ext cx="8420193" cy="904454"/>
          </a:xfrm>
        </p:spPr>
        <p:txBody>
          <a:bodyPr/>
          <a:lstStyle/>
          <a:p>
            <a:pPr marL="761970" indent="-423323">
              <a:lnSpc>
                <a:spcPct val="115000"/>
              </a:lnSpc>
              <a:spcBef>
                <a:spcPts val="0"/>
              </a:spcBef>
              <a:spcAft>
                <a:spcPts val="0"/>
              </a:spcAft>
              <a:buClr>
                <a:srgbClr val="434343"/>
              </a:buClr>
              <a:buSzPts val="1400"/>
              <a:buFont typeface="Lato"/>
              <a:buChar char="○"/>
            </a:pPr>
            <a:r>
              <a:rPr lang="en-US" sz="2400" dirty="0">
                <a:latin typeface="Corbel" panose="020B0503020204020204" pitchFamily="34" charset="0"/>
                <a:ea typeface="Lato"/>
                <a:cs typeface="Lato"/>
                <a:sym typeface="Lato"/>
              </a:rPr>
              <a:t>Crowdsourcing instructions tend to involve multiple annotation steps. </a:t>
            </a:r>
          </a:p>
          <a:p>
            <a:pPr marL="761970" indent="-423323">
              <a:lnSpc>
                <a:spcPct val="115000"/>
              </a:lnSpc>
              <a:spcBef>
                <a:spcPts val="0"/>
              </a:spcBef>
              <a:spcAft>
                <a:spcPts val="0"/>
              </a:spcAft>
              <a:buClr>
                <a:srgbClr val="434343"/>
              </a:buClr>
              <a:buSzPts val="1400"/>
              <a:buFont typeface="Lato"/>
              <a:buChar char="○"/>
            </a:pPr>
            <a:r>
              <a:rPr lang="en-US" sz="2400" dirty="0">
                <a:latin typeface="Corbel" panose="020B0503020204020204" pitchFamily="34" charset="0"/>
                <a:ea typeface="Lato"/>
                <a:cs typeface="Lato"/>
                <a:sym typeface="Lato"/>
              </a:rPr>
              <a:t>Split them to </a:t>
            </a:r>
            <a:r>
              <a:rPr lang="en-US" sz="2400" dirty="0">
                <a:solidFill>
                  <a:srgbClr val="1700FF"/>
                </a:solidFill>
                <a:latin typeface="Corbel" panose="020B0503020204020204" pitchFamily="34" charset="0"/>
                <a:ea typeface="Lato"/>
                <a:cs typeface="Lato"/>
                <a:sym typeface="Lato"/>
              </a:rPr>
              <a:t>self-contained tasks</a:t>
            </a:r>
            <a:r>
              <a:rPr lang="en-US" sz="2400" dirty="0">
                <a:latin typeface="Corbel" panose="020B0503020204020204" pitchFamily="34" charset="0"/>
                <a:ea typeface="Lato"/>
                <a:cs typeface="Lato"/>
                <a:sym typeface="Lato"/>
              </a:rPr>
              <a:t>. </a:t>
            </a:r>
          </a:p>
          <a:p>
            <a:pPr marL="761970" indent="-423323">
              <a:lnSpc>
                <a:spcPct val="115000"/>
              </a:lnSpc>
              <a:spcBef>
                <a:spcPts val="0"/>
              </a:spcBef>
              <a:spcAft>
                <a:spcPts val="0"/>
              </a:spcAft>
              <a:buClr>
                <a:srgbClr val="434343"/>
              </a:buClr>
              <a:buSzPts val="1400"/>
              <a:buFont typeface="Lato"/>
              <a:buChar char="○"/>
            </a:pPr>
            <a:endParaRPr lang="en-US" sz="2400" dirty="0">
              <a:latin typeface="Corbel" panose="020B0503020204020204" pitchFamily="34" charset="0"/>
              <a:ea typeface="Lato"/>
              <a:cs typeface="Lato"/>
              <a:sym typeface="Lato"/>
            </a:endParaRPr>
          </a:p>
          <a:p>
            <a:pPr marL="761970" indent="-423323">
              <a:lnSpc>
                <a:spcPct val="115000"/>
              </a:lnSpc>
              <a:spcBef>
                <a:spcPts val="0"/>
              </a:spcBef>
              <a:spcAft>
                <a:spcPts val="0"/>
              </a:spcAft>
              <a:buClr>
                <a:srgbClr val="434343"/>
              </a:buClr>
              <a:buSzPts val="1400"/>
              <a:buFont typeface="Lato"/>
              <a:buChar char="○"/>
            </a:pPr>
            <a:endParaRPr lang="en-US" sz="2400" dirty="0">
              <a:latin typeface="Corbel" panose="020B0503020204020204" pitchFamily="34" charset="0"/>
              <a:ea typeface="Lato"/>
              <a:cs typeface="Lato"/>
              <a:sym typeface="Lato"/>
            </a:endParaRPr>
          </a:p>
          <a:p>
            <a:pPr marL="761970" indent="-423323">
              <a:lnSpc>
                <a:spcPct val="115000"/>
              </a:lnSpc>
              <a:spcBef>
                <a:spcPts val="0"/>
              </a:spcBef>
              <a:spcAft>
                <a:spcPts val="0"/>
              </a:spcAft>
              <a:buClr>
                <a:srgbClr val="434343"/>
              </a:buClr>
              <a:buSzPts val="1400"/>
              <a:buFont typeface="Lato"/>
              <a:buChar char="○"/>
            </a:pPr>
            <a:endParaRPr lang="en-US" sz="2400" dirty="0">
              <a:latin typeface="Corbel" panose="020B0503020204020204" pitchFamily="34" charset="0"/>
              <a:ea typeface="Lato"/>
              <a:cs typeface="Lato"/>
              <a:sym typeface="Lato"/>
            </a:endParaRPr>
          </a:p>
          <a:p>
            <a:pPr marL="761970" indent="-423323">
              <a:lnSpc>
                <a:spcPct val="115000"/>
              </a:lnSpc>
              <a:spcBef>
                <a:spcPts val="0"/>
              </a:spcBef>
              <a:spcAft>
                <a:spcPts val="0"/>
              </a:spcAft>
              <a:buClr>
                <a:srgbClr val="434343"/>
              </a:buClr>
              <a:buSzPts val="1400"/>
              <a:buFont typeface="Lato"/>
              <a:buChar char="○"/>
            </a:pPr>
            <a:endParaRPr lang="en-US" sz="2400" dirty="0">
              <a:latin typeface="Corbel" panose="020B0503020204020204" pitchFamily="34" charset="0"/>
              <a:ea typeface="Lato"/>
              <a:cs typeface="Lato"/>
              <a:sym typeface="Lato"/>
            </a:endParaRPr>
          </a:p>
          <a:p>
            <a:pPr marL="761970" indent="-423323">
              <a:lnSpc>
                <a:spcPct val="115000"/>
              </a:lnSpc>
              <a:spcBef>
                <a:spcPts val="0"/>
              </a:spcBef>
              <a:spcAft>
                <a:spcPts val="0"/>
              </a:spcAft>
              <a:buClr>
                <a:srgbClr val="434343"/>
              </a:buClr>
              <a:buSzPts val="1400"/>
              <a:buFont typeface="Lato"/>
              <a:buChar char="○"/>
            </a:pPr>
            <a:endParaRPr lang="en-US" sz="2400" dirty="0">
              <a:latin typeface="Corbel" panose="020B0503020204020204" pitchFamily="34" charset="0"/>
              <a:ea typeface="Lato"/>
              <a:cs typeface="Lato"/>
              <a:sym typeface="Lato"/>
            </a:endParaRPr>
          </a:p>
          <a:p>
            <a:pPr marL="761970" indent="-423323">
              <a:lnSpc>
                <a:spcPct val="115000"/>
              </a:lnSpc>
              <a:spcBef>
                <a:spcPts val="0"/>
              </a:spcBef>
              <a:spcAft>
                <a:spcPts val="0"/>
              </a:spcAft>
              <a:buClr>
                <a:srgbClr val="434343"/>
              </a:buClr>
              <a:buSzPts val="1400"/>
              <a:buFont typeface="Lato"/>
              <a:buChar char="○"/>
            </a:pPr>
            <a:endParaRPr lang="en-US" sz="2400" dirty="0">
              <a:latin typeface="Corbel" panose="020B0503020204020204" pitchFamily="34" charset="0"/>
              <a:ea typeface="Lato"/>
              <a:cs typeface="Lato"/>
              <a:sym typeface="Lato"/>
            </a:endParaRPr>
          </a:p>
          <a:p>
            <a:pPr marL="761970" indent="-423323">
              <a:lnSpc>
                <a:spcPct val="115000"/>
              </a:lnSpc>
              <a:spcBef>
                <a:spcPts val="0"/>
              </a:spcBef>
              <a:spcAft>
                <a:spcPts val="0"/>
              </a:spcAft>
              <a:buClr>
                <a:srgbClr val="434343"/>
              </a:buClr>
              <a:buSzPts val="1400"/>
              <a:buFont typeface="Lato"/>
              <a:buChar char="○"/>
            </a:pPr>
            <a:endParaRPr lang="en-US" sz="2400" dirty="0">
              <a:latin typeface="Corbel" panose="020B0503020204020204" pitchFamily="34" charset="0"/>
              <a:ea typeface="Lato"/>
              <a:cs typeface="Lato"/>
              <a:sym typeface="Lato"/>
            </a:endParaRPr>
          </a:p>
          <a:p>
            <a:pPr marL="761970" indent="-423323">
              <a:lnSpc>
                <a:spcPct val="115000"/>
              </a:lnSpc>
              <a:spcBef>
                <a:spcPts val="0"/>
              </a:spcBef>
              <a:spcAft>
                <a:spcPts val="0"/>
              </a:spcAft>
              <a:buClr>
                <a:srgbClr val="434343"/>
              </a:buClr>
              <a:buSzPts val="1400"/>
              <a:buFont typeface="Lato"/>
              <a:buChar char="○"/>
            </a:pPr>
            <a:endParaRPr lang="en-US" sz="2400" dirty="0">
              <a:latin typeface="Corbel" panose="020B0503020204020204" pitchFamily="34" charset="0"/>
              <a:ea typeface="Lato"/>
              <a:cs typeface="Lato"/>
              <a:sym typeface="Lato"/>
            </a:endParaRPr>
          </a:p>
          <a:p>
            <a:pPr marL="761970" indent="-423323">
              <a:lnSpc>
                <a:spcPct val="115000"/>
              </a:lnSpc>
              <a:spcBef>
                <a:spcPts val="0"/>
              </a:spcBef>
              <a:spcAft>
                <a:spcPts val="0"/>
              </a:spcAft>
              <a:buClr>
                <a:srgbClr val="434343"/>
              </a:buClr>
              <a:buSzPts val="1400"/>
              <a:buFont typeface="Lato"/>
              <a:buChar char="○"/>
            </a:pPr>
            <a:endParaRPr lang="en-US" sz="2400" dirty="0">
              <a:latin typeface="Corbel" panose="020B0503020204020204" pitchFamily="34" charset="0"/>
              <a:ea typeface="Lato"/>
              <a:cs typeface="Lato"/>
              <a:sym typeface="Lato"/>
            </a:endParaRPr>
          </a:p>
        </p:txBody>
      </p:sp>
      <p:pic>
        <p:nvPicPr>
          <p:cNvPr id="7" name="Picture 6" descr="Graphical user interface, text, application&#10;&#10;Description automatically generated">
            <a:extLst>
              <a:ext uri="{FF2B5EF4-FFF2-40B4-BE49-F238E27FC236}">
                <a16:creationId xmlns:a16="http://schemas.microsoft.com/office/drawing/2014/main" id="{196B3BF9-20A0-8545-8F6D-87F0627BA9F1}"/>
              </a:ext>
            </a:extLst>
          </p:cNvPr>
          <p:cNvPicPr>
            <a:picLocks noChangeAspect="1"/>
          </p:cNvPicPr>
          <p:nvPr/>
        </p:nvPicPr>
        <p:blipFill rotWithShape="1">
          <a:blip r:embed="rId3"/>
          <a:srcRect t="6804"/>
          <a:stretch/>
        </p:blipFill>
        <p:spPr>
          <a:xfrm>
            <a:off x="2954604" y="3537281"/>
            <a:ext cx="4000888" cy="2758744"/>
          </a:xfrm>
          <a:prstGeom prst="rect">
            <a:avLst/>
          </a:prstGeom>
          <a:effectLst>
            <a:outerShdw blurRad="63500" sx="102000" sy="102000" algn="ctr" rotWithShape="0">
              <a:prstClr val="black">
                <a:alpha val="40000"/>
              </a:prstClr>
            </a:outerShdw>
          </a:effectLst>
        </p:spPr>
      </p:pic>
      <p:sp>
        <p:nvSpPr>
          <p:cNvPr id="2" name="Title 1">
            <a:extLst>
              <a:ext uri="{FF2B5EF4-FFF2-40B4-BE49-F238E27FC236}">
                <a16:creationId xmlns:a16="http://schemas.microsoft.com/office/drawing/2014/main" id="{9AAF93B2-86EB-6549-954C-48E1BA26C5CE}"/>
              </a:ext>
            </a:extLst>
          </p:cNvPr>
          <p:cNvSpPr>
            <a:spLocks noGrp="1"/>
          </p:cNvSpPr>
          <p:nvPr>
            <p:ph type="title"/>
          </p:nvPr>
        </p:nvSpPr>
        <p:spPr/>
        <p:txBody>
          <a:bodyPr/>
          <a:lstStyle/>
          <a:p>
            <a:r>
              <a:rPr lang="en-US" dirty="0"/>
              <a:t>Natural-Instructions: Construction (2)</a:t>
            </a:r>
          </a:p>
        </p:txBody>
      </p:sp>
      <p:sp>
        <p:nvSpPr>
          <p:cNvPr id="4" name="Slide Number Placeholder 3">
            <a:extLst>
              <a:ext uri="{FF2B5EF4-FFF2-40B4-BE49-F238E27FC236}">
                <a16:creationId xmlns:a16="http://schemas.microsoft.com/office/drawing/2014/main" id="{C8CBF774-98F1-BA4B-A2EF-A7B6E0D679F7}"/>
              </a:ext>
            </a:extLst>
          </p:cNvPr>
          <p:cNvSpPr>
            <a:spLocks noGrp="1"/>
          </p:cNvSpPr>
          <p:nvPr>
            <p:ph type="sldNum" sz="quarter" idx="10"/>
          </p:nvPr>
        </p:nvSpPr>
        <p:spPr/>
        <p:txBody>
          <a:bodyPr/>
          <a:lstStyle/>
          <a:p>
            <a:pPr>
              <a:defRPr/>
            </a:pPr>
            <a:fld id="{0121240C-47AF-2F4D-83B3-CC3EDF50F794}" type="slidenum">
              <a:rPr lang="en-US" smtClean="0"/>
              <a:pPr>
                <a:defRPr/>
              </a:pPr>
              <a:t>11</a:t>
            </a:fld>
            <a:endParaRPr lang="en-US" dirty="0"/>
          </a:p>
        </p:txBody>
      </p:sp>
      <p:sp>
        <p:nvSpPr>
          <p:cNvPr id="29" name="Down Arrow Callout 28">
            <a:extLst>
              <a:ext uri="{FF2B5EF4-FFF2-40B4-BE49-F238E27FC236}">
                <a16:creationId xmlns:a16="http://schemas.microsoft.com/office/drawing/2014/main" id="{7E50E749-BB8D-4945-8929-D88328890709}"/>
              </a:ext>
            </a:extLst>
          </p:cNvPr>
          <p:cNvSpPr/>
          <p:nvPr/>
        </p:nvSpPr>
        <p:spPr>
          <a:xfrm>
            <a:off x="9068586" y="1674795"/>
            <a:ext cx="2671705" cy="1071579"/>
          </a:xfrm>
          <a:prstGeom prst="downArrowCallout">
            <a:avLst>
              <a:gd name="adj1" fmla="val 25000"/>
              <a:gd name="adj2" fmla="val 25000"/>
              <a:gd name="adj3" fmla="val 15987"/>
              <a:gd name="adj4" fmla="val 7028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collecting existing datasets </a:t>
            </a:r>
          </a:p>
        </p:txBody>
      </p:sp>
      <p:sp>
        <p:nvSpPr>
          <p:cNvPr id="30" name="Down Arrow Callout 29">
            <a:extLst>
              <a:ext uri="{FF2B5EF4-FFF2-40B4-BE49-F238E27FC236}">
                <a16:creationId xmlns:a16="http://schemas.microsoft.com/office/drawing/2014/main" id="{04B950BE-CFB8-1A44-9D36-BDEFC7967E4E}"/>
              </a:ext>
            </a:extLst>
          </p:cNvPr>
          <p:cNvSpPr/>
          <p:nvPr/>
        </p:nvSpPr>
        <p:spPr>
          <a:xfrm>
            <a:off x="9068586" y="2816965"/>
            <a:ext cx="2671705" cy="1071579"/>
          </a:xfrm>
          <a:prstGeom prst="downArrowCallout">
            <a:avLst>
              <a:gd name="adj1" fmla="val 25000"/>
              <a:gd name="adj2" fmla="val 25000"/>
              <a:gd name="adj3" fmla="val 15987"/>
              <a:gd name="adj4" fmla="val 7028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dirty="0"/>
              <a:t>dividing crowdsourcing instructions into minimal tasks</a:t>
            </a:r>
          </a:p>
        </p:txBody>
      </p:sp>
      <p:sp>
        <p:nvSpPr>
          <p:cNvPr id="31" name="Down Arrow Callout 30">
            <a:extLst>
              <a:ext uri="{FF2B5EF4-FFF2-40B4-BE49-F238E27FC236}">
                <a16:creationId xmlns:a16="http://schemas.microsoft.com/office/drawing/2014/main" id="{94FDF24A-A255-1F47-A01D-A070AA875FE4}"/>
              </a:ext>
            </a:extLst>
          </p:cNvPr>
          <p:cNvSpPr/>
          <p:nvPr/>
        </p:nvSpPr>
        <p:spPr>
          <a:xfrm>
            <a:off x="9068584" y="3958041"/>
            <a:ext cx="2671705" cy="1071579"/>
          </a:xfrm>
          <a:prstGeom prst="downArrowCallout">
            <a:avLst>
              <a:gd name="adj1" fmla="val 25000"/>
              <a:gd name="adj2" fmla="val 25000"/>
              <a:gd name="adj3" fmla="val 16823"/>
              <a:gd name="adj4" fmla="val 65263"/>
            </a:avLst>
          </a:prstGeom>
          <a:solidFill>
            <a:schemeClr val="accent1">
              <a:alpha val="202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instructions schema</a:t>
            </a:r>
          </a:p>
        </p:txBody>
      </p:sp>
      <p:sp>
        <p:nvSpPr>
          <p:cNvPr id="32" name="Rectangle 31">
            <a:extLst>
              <a:ext uri="{FF2B5EF4-FFF2-40B4-BE49-F238E27FC236}">
                <a16:creationId xmlns:a16="http://schemas.microsoft.com/office/drawing/2014/main" id="{639E4544-6822-6044-BE9E-7FFF0207F3BD}"/>
              </a:ext>
            </a:extLst>
          </p:cNvPr>
          <p:cNvSpPr/>
          <p:nvPr/>
        </p:nvSpPr>
        <p:spPr>
          <a:xfrm>
            <a:off x="9068583" y="5109178"/>
            <a:ext cx="2671705" cy="780637"/>
          </a:xfrm>
          <a:prstGeom prst="rect">
            <a:avLst/>
          </a:prstGeom>
          <a:solidFill>
            <a:schemeClr val="accent1">
              <a:alpha val="202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mapping crowdsourcing instructions to the schema</a:t>
            </a:r>
          </a:p>
        </p:txBody>
      </p:sp>
      <p:sp>
        <p:nvSpPr>
          <p:cNvPr id="33" name="Rectangle 32">
            <a:extLst>
              <a:ext uri="{FF2B5EF4-FFF2-40B4-BE49-F238E27FC236}">
                <a16:creationId xmlns:a16="http://schemas.microsoft.com/office/drawing/2014/main" id="{EDA738E6-2921-6545-A093-3A2782FF6822}"/>
              </a:ext>
            </a:extLst>
          </p:cNvPr>
          <p:cNvSpPr/>
          <p:nvPr/>
        </p:nvSpPr>
        <p:spPr>
          <a:xfrm>
            <a:off x="6670602" y="4639547"/>
            <a:ext cx="1900086" cy="604974"/>
          </a:xfrm>
          <a:prstGeom prst="rect">
            <a:avLst/>
          </a:prstGeom>
        </p:spPr>
        <p:txBody>
          <a:bodyPr wrap="square">
            <a:spAutoFit/>
          </a:bodyPr>
          <a:lstStyle/>
          <a:p>
            <a:pPr marL="338647" algn="ctr">
              <a:lnSpc>
                <a:spcPct val="115000"/>
              </a:lnSpc>
              <a:spcBef>
                <a:spcPts val="0"/>
              </a:spcBef>
              <a:spcAft>
                <a:spcPts val="0"/>
              </a:spcAft>
              <a:buClr>
                <a:srgbClr val="434343"/>
              </a:buClr>
              <a:buSzPts val="1400"/>
            </a:pPr>
            <a:r>
              <a:rPr lang="en-US" dirty="0">
                <a:latin typeface="Lato"/>
                <a:ea typeface="Lato"/>
                <a:cs typeface="Lato"/>
                <a:sym typeface="Lato"/>
              </a:rPr>
              <a:t>MC-TACO </a:t>
            </a:r>
            <a:r>
              <a:rPr lang="en-US" sz="1200" dirty="0">
                <a:solidFill>
                  <a:schemeClr val="bg1">
                    <a:lumMod val="50000"/>
                  </a:schemeClr>
                </a:solidFill>
                <a:latin typeface="Lato"/>
                <a:ea typeface="Lato"/>
                <a:cs typeface="Lato"/>
                <a:sym typeface="Lato"/>
              </a:rPr>
              <a:t>[Zhou et al. 2019]</a:t>
            </a:r>
          </a:p>
        </p:txBody>
      </p:sp>
      <p:grpSp>
        <p:nvGrpSpPr>
          <p:cNvPr id="8" name="Group 7">
            <a:extLst>
              <a:ext uri="{FF2B5EF4-FFF2-40B4-BE49-F238E27FC236}">
                <a16:creationId xmlns:a16="http://schemas.microsoft.com/office/drawing/2014/main" id="{3CE52475-6DFB-B24C-A6AA-0C72AB1D683B}"/>
              </a:ext>
            </a:extLst>
          </p:cNvPr>
          <p:cNvGrpSpPr/>
          <p:nvPr/>
        </p:nvGrpSpPr>
        <p:grpSpPr>
          <a:xfrm>
            <a:off x="1845551" y="3523843"/>
            <a:ext cx="965655" cy="716620"/>
            <a:chOff x="1625632" y="3978984"/>
            <a:chExt cx="965655" cy="716620"/>
          </a:xfrm>
        </p:grpSpPr>
        <p:sp>
          <p:nvSpPr>
            <p:cNvPr id="22" name="Right Brace 21">
              <a:extLst>
                <a:ext uri="{FF2B5EF4-FFF2-40B4-BE49-F238E27FC236}">
                  <a16:creationId xmlns:a16="http://schemas.microsoft.com/office/drawing/2014/main" id="{6E0A7744-92C1-4544-9B7C-EA6E9BCA2C18}"/>
                </a:ext>
              </a:extLst>
            </p:cNvPr>
            <p:cNvSpPr/>
            <p:nvPr/>
          </p:nvSpPr>
          <p:spPr>
            <a:xfrm flipH="1">
              <a:off x="2395672" y="3978984"/>
              <a:ext cx="195615" cy="716620"/>
            </a:xfrm>
            <a:prstGeom prst="rightBrace">
              <a:avLst>
                <a:gd name="adj1" fmla="val 161180"/>
                <a:gd name="adj2" fmla="val 50000"/>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Google Shape;711;p72">
              <a:extLst>
                <a:ext uri="{FF2B5EF4-FFF2-40B4-BE49-F238E27FC236}">
                  <a16:creationId xmlns:a16="http://schemas.microsoft.com/office/drawing/2014/main" id="{8F23D4E7-26FA-0B4A-B6B4-28D35D332676}"/>
                </a:ext>
              </a:extLst>
            </p:cNvPr>
            <p:cNvSpPr txBox="1"/>
            <p:nvPr/>
          </p:nvSpPr>
          <p:spPr>
            <a:xfrm>
              <a:off x="1625632" y="4106482"/>
              <a:ext cx="935591"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task1</a:t>
              </a:r>
              <a:endParaRPr sz="1400" i="1" dirty="0">
                <a:solidFill>
                  <a:srgbClr val="980000"/>
                </a:solidFill>
                <a:latin typeface="Lato"/>
                <a:ea typeface="Lato"/>
                <a:cs typeface="Lato"/>
                <a:sym typeface="Lato"/>
              </a:endParaRPr>
            </a:p>
          </p:txBody>
        </p:sp>
      </p:grpSp>
      <p:grpSp>
        <p:nvGrpSpPr>
          <p:cNvPr id="11" name="Group 10">
            <a:extLst>
              <a:ext uri="{FF2B5EF4-FFF2-40B4-BE49-F238E27FC236}">
                <a16:creationId xmlns:a16="http://schemas.microsoft.com/office/drawing/2014/main" id="{758DA9D6-55BE-884A-8DDA-329FC3AA5280}"/>
              </a:ext>
            </a:extLst>
          </p:cNvPr>
          <p:cNvGrpSpPr/>
          <p:nvPr/>
        </p:nvGrpSpPr>
        <p:grpSpPr>
          <a:xfrm>
            <a:off x="1820188" y="4942034"/>
            <a:ext cx="965655" cy="716620"/>
            <a:chOff x="1588694" y="5397175"/>
            <a:chExt cx="965655" cy="716620"/>
          </a:xfrm>
        </p:grpSpPr>
        <p:sp>
          <p:nvSpPr>
            <p:cNvPr id="24" name="Right Brace 23">
              <a:extLst>
                <a:ext uri="{FF2B5EF4-FFF2-40B4-BE49-F238E27FC236}">
                  <a16:creationId xmlns:a16="http://schemas.microsoft.com/office/drawing/2014/main" id="{9CE61D2E-5C85-904C-A1B4-F8D6B9679F63}"/>
                </a:ext>
              </a:extLst>
            </p:cNvPr>
            <p:cNvSpPr/>
            <p:nvPr/>
          </p:nvSpPr>
          <p:spPr>
            <a:xfrm flipH="1">
              <a:off x="2358734" y="5397175"/>
              <a:ext cx="195615" cy="716620"/>
            </a:xfrm>
            <a:prstGeom prst="rightBrace">
              <a:avLst>
                <a:gd name="adj1" fmla="val 161180"/>
                <a:gd name="adj2" fmla="val 50000"/>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Google Shape;711;p72">
              <a:extLst>
                <a:ext uri="{FF2B5EF4-FFF2-40B4-BE49-F238E27FC236}">
                  <a16:creationId xmlns:a16="http://schemas.microsoft.com/office/drawing/2014/main" id="{CBDDB546-CED2-A844-A324-935A897A8EB3}"/>
                </a:ext>
              </a:extLst>
            </p:cNvPr>
            <p:cNvSpPr txBox="1"/>
            <p:nvPr/>
          </p:nvSpPr>
          <p:spPr>
            <a:xfrm>
              <a:off x="1588694" y="5524673"/>
              <a:ext cx="935591"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task3</a:t>
              </a:r>
              <a:endParaRPr sz="1400" i="1" dirty="0">
                <a:solidFill>
                  <a:srgbClr val="980000"/>
                </a:solidFill>
                <a:latin typeface="Lato"/>
                <a:ea typeface="Lato"/>
                <a:cs typeface="Lato"/>
                <a:sym typeface="Lato"/>
              </a:endParaRPr>
            </a:p>
          </p:txBody>
        </p:sp>
      </p:grpSp>
      <p:grpSp>
        <p:nvGrpSpPr>
          <p:cNvPr id="10" name="Group 9">
            <a:extLst>
              <a:ext uri="{FF2B5EF4-FFF2-40B4-BE49-F238E27FC236}">
                <a16:creationId xmlns:a16="http://schemas.microsoft.com/office/drawing/2014/main" id="{E8E107A3-4552-4542-8159-CB2A2C1A3B63}"/>
              </a:ext>
            </a:extLst>
          </p:cNvPr>
          <p:cNvGrpSpPr/>
          <p:nvPr/>
        </p:nvGrpSpPr>
        <p:grpSpPr>
          <a:xfrm>
            <a:off x="1843698" y="4287241"/>
            <a:ext cx="960593" cy="461624"/>
            <a:chOff x="1623779" y="4742382"/>
            <a:chExt cx="960593" cy="461624"/>
          </a:xfrm>
        </p:grpSpPr>
        <p:sp>
          <p:nvSpPr>
            <p:cNvPr id="26" name="Right Brace 25">
              <a:extLst>
                <a:ext uri="{FF2B5EF4-FFF2-40B4-BE49-F238E27FC236}">
                  <a16:creationId xmlns:a16="http://schemas.microsoft.com/office/drawing/2014/main" id="{AFC985D7-CA47-614C-815A-CC2DAC8780B8}"/>
                </a:ext>
              </a:extLst>
            </p:cNvPr>
            <p:cNvSpPr/>
            <p:nvPr/>
          </p:nvSpPr>
          <p:spPr>
            <a:xfrm flipH="1">
              <a:off x="2368617" y="4779029"/>
              <a:ext cx="215755" cy="409580"/>
            </a:xfrm>
            <a:prstGeom prst="rightBrace">
              <a:avLst>
                <a:gd name="adj1" fmla="val 161180"/>
                <a:gd name="adj2" fmla="val 50000"/>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Google Shape;711;p72">
              <a:extLst>
                <a:ext uri="{FF2B5EF4-FFF2-40B4-BE49-F238E27FC236}">
                  <a16:creationId xmlns:a16="http://schemas.microsoft.com/office/drawing/2014/main" id="{37EB9F0E-0F2D-2F44-B54A-32BF6907F2DD}"/>
                </a:ext>
              </a:extLst>
            </p:cNvPr>
            <p:cNvSpPr txBox="1"/>
            <p:nvPr/>
          </p:nvSpPr>
          <p:spPr>
            <a:xfrm>
              <a:off x="1623779" y="4742382"/>
              <a:ext cx="935591"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task2</a:t>
              </a:r>
              <a:endParaRPr sz="1400" i="1" dirty="0">
                <a:solidFill>
                  <a:srgbClr val="980000"/>
                </a:solidFill>
                <a:latin typeface="Lato"/>
                <a:ea typeface="Lato"/>
                <a:cs typeface="Lato"/>
                <a:sym typeface="Lato"/>
              </a:endParaRPr>
            </a:p>
          </p:txBody>
        </p:sp>
      </p:grpSp>
      <p:grpSp>
        <p:nvGrpSpPr>
          <p:cNvPr id="13" name="Group 12">
            <a:extLst>
              <a:ext uri="{FF2B5EF4-FFF2-40B4-BE49-F238E27FC236}">
                <a16:creationId xmlns:a16="http://schemas.microsoft.com/office/drawing/2014/main" id="{F7DE4AED-8617-E54B-BB58-4B92B09E7062}"/>
              </a:ext>
            </a:extLst>
          </p:cNvPr>
          <p:cNvGrpSpPr/>
          <p:nvPr/>
        </p:nvGrpSpPr>
        <p:grpSpPr>
          <a:xfrm>
            <a:off x="1808613" y="5735319"/>
            <a:ext cx="960593" cy="461624"/>
            <a:chOff x="1588694" y="6213610"/>
            <a:chExt cx="960593" cy="461624"/>
          </a:xfrm>
        </p:grpSpPr>
        <p:sp>
          <p:nvSpPr>
            <p:cNvPr id="35" name="Right Brace 34">
              <a:extLst>
                <a:ext uri="{FF2B5EF4-FFF2-40B4-BE49-F238E27FC236}">
                  <a16:creationId xmlns:a16="http://schemas.microsoft.com/office/drawing/2014/main" id="{FD29DE1B-7DE7-5F48-88BF-4CD1C1B71E4A}"/>
                </a:ext>
              </a:extLst>
            </p:cNvPr>
            <p:cNvSpPr/>
            <p:nvPr/>
          </p:nvSpPr>
          <p:spPr>
            <a:xfrm flipH="1">
              <a:off x="2333532" y="6250257"/>
              <a:ext cx="215755" cy="409580"/>
            </a:xfrm>
            <a:prstGeom prst="rightBrace">
              <a:avLst>
                <a:gd name="adj1" fmla="val 161180"/>
                <a:gd name="adj2" fmla="val 50000"/>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Google Shape;711;p72">
              <a:extLst>
                <a:ext uri="{FF2B5EF4-FFF2-40B4-BE49-F238E27FC236}">
                  <a16:creationId xmlns:a16="http://schemas.microsoft.com/office/drawing/2014/main" id="{4A720B1D-20BF-DD46-8356-B70A95D3A814}"/>
                </a:ext>
              </a:extLst>
            </p:cNvPr>
            <p:cNvSpPr txBox="1"/>
            <p:nvPr/>
          </p:nvSpPr>
          <p:spPr>
            <a:xfrm>
              <a:off x="1588694" y="6213610"/>
              <a:ext cx="935591"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task4</a:t>
              </a:r>
              <a:endParaRPr sz="1400" i="1" dirty="0">
                <a:solidFill>
                  <a:srgbClr val="980000"/>
                </a:solidFill>
                <a:latin typeface="Lato"/>
                <a:ea typeface="Lato"/>
                <a:cs typeface="Lato"/>
                <a:sym typeface="Lato"/>
              </a:endParaRPr>
            </a:p>
          </p:txBody>
        </p:sp>
      </p:grpSp>
    </p:spTree>
    <p:extLst>
      <p:ext uri="{BB962C8B-B14F-4D97-AF65-F5344CB8AC3E}">
        <p14:creationId xmlns:p14="http://schemas.microsoft.com/office/powerpoint/2010/main" val="331597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93B2-86EB-6549-954C-48E1BA26C5CE}"/>
              </a:ext>
            </a:extLst>
          </p:cNvPr>
          <p:cNvSpPr>
            <a:spLocks noGrp="1"/>
          </p:cNvSpPr>
          <p:nvPr>
            <p:ph type="title"/>
          </p:nvPr>
        </p:nvSpPr>
        <p:spPr/>
        <p:txBody>
          <a:bodyPr/>
          <a:lstStyle/>
          <a:p>
            <a:r>
              <a:rPr lang="en-US" dirty="0"/>
              <a:t>Natural-Instructions: Construction (3)</a:t>
            </a:r>
          </a:p>
        </p:txBody>
      </p:sp>
      <p:sp>
        <p:nvSpPr>
          <p:cNvPr id="91" name="Content Placeholder 90">
            <a:extLst>
              <a:ext uri="{FF2B5EF4-FFF2-40B4-BE49-F238E27FC236}">
                <a16:creationId xmlns:a16="http://schemas.microsoft.com/office/drawing/2014/main" id="{BD2CD252-D03C-FD44-9BC6-AEFDD28824F2}"/>
              </a:ext>
            </a:extLst>
          </p:cNvPr>
          <p:cNvSpPr>
            <a:spLocks noGrp="1"/>
          </p:cNvSpPr>
          <p:nvPr>
            <p:ph idx="1"/>
          </p:nvPr>
        </p:nvSpPr>
        <p:spPr/>
        <p:txBody>
          <a:bodyPr/>
          <a:lstStyle/>
          <a:p>
            <a:r>
              <a:rPr lang="en-US" sz="2400" dirty="0"/>
              <a:t>Crowdsourcing instructions are written in a variety of ways. </a:t>
            </a:r>
          </a:p>
          <a:p>
            <a:r>
              <a:rPr lang="en-US" sz="2400" dirty="0"/>
              <a:t>A unified schema for consistent representation across tasks.</a:t>
            </a:r>
          </a:p>
        </p:txBody>
      </p:sp>
      <p:sp>
        <p:nvSpPr>
          <p:cNvPr id="4" name="Slide Number Placeholder 3">
            <a:extLst>
              <a:ext uri="{FF2B5EF4-FFF2-40B4-BE49-F238E27FC236}">
                <a16:creationId xmlns:a16="http://schemas.microsoft.com/office/drawing/2014/main" id="{C8CBF774-98F1-BA4B-A2EF-A7B6E0D679F7}"/>
              </a:ext>
            </a:extLst>
          </p:cNvPr>
          <p:cNvSpPr>
            <a:spLocks noGrp="1"/>
          </p:cNvSpPr>
          <p:nvPr>
            <p:ph type="sldNum" sz="quarter" idx="10"/>
          </p:nvPr>
        </p:nvSpPr>
        <p:spPr/>
        <p:txBody>
          <a:bodyPr/>
          <a:lstStyle/>
          <a:p>
            <a:pPr>
              <a:defRPr/>
            </a:pPr>
            <a:fld id="{0121240C-47AF-2F4D-83B3-CC3EDF50F794}" type="slidenum">
              <a:rPr lang="en-US" smtClean="0"/>
              <a:pPr>
                <a:defRPr/>
              </a:pPr>
              <a:t>12</a:t>
            </a:fld>
            <a:endParaRPr lang="en-US" dirty="0"/>
          </a:p>
        </p:txBody>
      </p:sp>
      <p:sp>
        <p:nvSpPr>
          <p:cNvPr id="56" name="Google Shape;908;p85">
            <a:extLst>
              <a:ext uri="{FF2B5EF4-FFF2-40B4-BE49-F238E27FC236}">
                <a16:creationId xmlns:a16="http://schemas.microsoft.com/office/drawing/2014/main" id="{2B87173F-8F2D-244E-961E-A24C4B34722F}"/>
              </a:ext>
            </a:extLst>
          </p:cNvPr>
          <p:cNvSpPr/>
          <p:nvPr/>
        </p:nvSpPr>
        <p:spPr>
          <a:xfrm>
            <a:off x="1581665" y="3811280"/>
            <a:ext cx="6271418" cy="2441713"/>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i="1" dirty="0">
              <a:latin typeface="Calibri" panose="020F0502020204030204" pitchFamily="34" charset="0"/>
              <a:ea typeface="Lato"/>
              <a:cs typeface="Calibri" panose="020F0502020204030204" pitchFamily="34" charset="0"/>
              <a:sym typeface="Lato"/>
            </a:endParaRPr>
          </a:p>
        </p:txBody>
      </p:sp>
      <p:sp>
        <p:nvSpPr>
          <p:cNvPr id="57" name="Google Shape;909;p85">
            <a:extLst>
              <a:ext uri="{FF2B5EF4-FFF2-40B4-BE49-F238E27FC236}">
                <a16:creationId xmlns:a16="http://schemas.microsoft.com/office/drawing/2014/main" id="{BAB05A0B-47B3-E943-A81D-0BB56D809F4A}"/>
              </a:ext>
            </a:extLst>
          </p:cNvPr>
          <p:cNvSpPr/>
          <p:nvPr/>
        </p:nvSpPr>
        <p:spPr>
          <a:xfrm>
            <a:off x="1800363" y="4501265"/>
            <a:ext cx="2701149" cy="1531494"/>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b="1" dirty="0">
                <a:solidFill>
                  <a:srgbClr val="980000"/>
                </a:solidFill>
                <a:latin typeface="Calibri" panose="020F0502020204030204" pitchFamily="34" charset="0"/>
                <a:ea typeface="Lato"/>
                <a:cs typeface="Calibri" panose="020F0502020204030204" pitchFamily="34" charset="0"/>
                <a:sym typeface="Lato"/>
              </a:rPr>
              <a:t>Positive Examples</a:t>
            </a:r>
            <a:endParaRPr b="1" i="1" dirty="0">
              <a:latin typeface="Calibri" panose="020F0502020204030204" pitchFamily="34" charset="0"/>
              <a:ea typeface="Lato"/>
              <a:cs typeface="Calibri" panose="020F0502020204030204" pitchFamily="34" charset="0"/>
              <a:sym typeface="Lato"/>
            </a:endParaRPr>
          </a:p>
        </p:txBody>
      </p:sp>
      <p:sp>
        <p:nvSpPr>
          <p:cNvPr id="58" name="Google Shape;913;p85">
            <a:extLst>
              <a:ext uri="{FF2B5EF4-FFF2-40B4-BE49-F238E27FC236}">
                <a16:creationId xmlns:a16="http://schemas.microsoft.com/office/drawing/2014/main" id="{648BF6CE-9A19-9E42-9F15-A71B5937DDF0}"/>
              </a:ext>
            </a:extLst>
          </p:cNvPr>
          <p:cNvSpPr/>
          <p:nvPr/>
        </p:nvSpPr>
        <p:spPr>
          <a:xfrm>
            <a:off x="1753311" y="4036993"/>
            <a:ext cx="1054461" cy="320958"/>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b" anchorCtr="0">
            <a:no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Definition</a:t>
            </a:r>
            <a:endParaRPr sz="2800" dirty="0">
              <a:latin typeface="Calibri" panose="020F0502020204030204" pitchFamily="34" charset="0"/>
              <a:cs typeface="Calibri" panose="020F0502020204030204" pitchFamily="34" charset="0"/>
            </a:endParaRPr>
          </a:p>
        </p:txBody>
      </p:sp>
      <p:sp>
        <p:nvSpPr>
          <p:cNvPr id="59" name="Google Shape;914;p85">
            <a:extLst>
              <a:ext uri="{FF2B5EF4-FFF2-40B4-BE49-F238E27FC236}">
                <a16:creationId xmlns:a16="http://schemas.microsoft.com/office/drawing/2014/main" id="{8892B1B2-2C64-DC46-A16D-50AF0B0466D0}"/>
              </a:ext>
            </a:extLst>
          </p:cNvPr>
          <p:cNvSpPr/>
          <p:nvPr/>
        </p:nvSpPr>
        <p:spPr>
          <a:xfrm>
            <a:off x="2861839" y="4039465"/>
            <a:ext cx="1670881" cy="320958"/>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b" anchorCtr="0">
            <a:no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Things to Avoid</a:t>
            </a:r>
            <a:endParaRPr sz="2800" dirty="0">
              <a:latin typeface="Calibri" panose="020F0502020204030204" pitchFamily="34" charset="0"/>
              <a:cs typeface="Calibri" panose="020F0502020204030204" pitchFamily="34" charset="0"/>
            </a:endParaRPr>
          </a:p>
        </p:txBody>
      </p:sp>
      <p:sp>
        <p:nvSpPr>
          <p:cNvPr id="60" name="Google Shape;915;p85">
            <a:extLst>
              <a:ext uri="{FF2B5EF4-FFF2-40B4-BE49-F238E27FC236}">
                <a16:creationId xmlns:a16="http://schemas.microsoft.com/office/drawing/2014/main" id="{9397264D-9D71-DE43-A932-D4BC9BB05BD0}"/>
              </a:ext>
            </a:extLst>
          </p:cNvPr>
          <p:cNvSpPr/>
          <p:nvPr/>
        </p:nvSpPr>
        <p:spPr>
          <a:xfrm>
            <a:off x="4587809" y="4036993"/>
            <a:ext cx="2123277" cy="32077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b" anchorCtr="0">
            <a:no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Emphasize/Caution</a:t>
            </a:r>
            <a:endParaRPr sz="2800" dirty="0">
              <a:latin typeface="Calibri" panose="020F0502020204030204" pitchFamily="34" charset="0"/>
              <a:cs typeface="Calibri" panose="020F0502020204030204" pitchFamily="34" charset="0"/>
            </a:endParaRPr>
          </a:p>
        </p:txBody>
      </p:sp>
      <p:sp>
        <p:nvSpPr>
          <p:cNvPr id="61" name="Google Shape;916;p85">
            <a:extLst>
              <a:ext uri="{FF2B5EF4-FFF2-40B4-BE49-F238E27FC236}">
                <a16:creationId xmlns:a16="http://schemas.microsoft.com/office/drawing/2014/main" id="{D1918A03-3D94-7541-85AB-21A44E732029}"/>
              </a:ext>
            </a:extLst>
          </p:cNvPr>
          <p:cNvSpPr/>
          <p:nvPr/>
        </p:nvSpPr>
        <p:spPr>
          <a:xfrm>
            <a:off x="2198810" y="4901411"/>
            <a:ext cx="1881395" cy="866282"/>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endParaRPr sz="2800" dirty="0">
              <a:latin typeface="Calibri" panose="020F0502020204030204" pitchFamily="34" charset="0"/>
              <a:cs typeface="Calibri" panose="020F0502020204030204" pitchFamily="34" charset="0"/>
            </a:endParaRPr>
          </a:p>
        </p:txBody>
      </p:sp>
      <p:sp>
        <p:nvSpPr>
          <p:cNvPr id="63" name="Google Shape;918;p85">
            <a:extLst>
              <a:ext uri="{FF2B5EF4-FFF2-40B4-BE49-F238E27FC236}">
                <a16:creationId xmlns:a16="http://schemas.microsoft.com/office/drawing/2014/main" id="{22023546-1570-0542-B797-CFFC97A3F751}"/>
              </a:ext>
            </a:extLst>
          </p:cNvPr>
          <p:cNvSpPr/>
          <p:nvPr/>
        </p:nvSpPr>
        <p:spPr>
          <a:xfrm>
            <a:off x="2342781" y="5054220"/>
            <a:ext cx="757716" cy="24297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400" i="1" dirty="0">
                <a:latin typeface="Calibri" panose="020F0502020204030204" pitchFamily="34" charset="0"/>
                <a:ea typeface="Lato"/>
                <a:cs typeface="Calibri" panose="020F0502020204030204" pitchFamily="34" charset="0"/>
                <a:sym typeface="Lato"/>
              </a:rPr>
              <a:t>Input</a:t>
            </a:r>
            <a:endParaRPr sz="2400" dirty="0">
              <a:latin typeface="Calibri" panose="020F0502020204030204" pitchFamily="34" charset="0"/>
              <a:cs typeface="Calibri" panose="020F0502020204030204" pitchFamily="34" charset="0"/>
            </a:endParaRPr>
          </a:p>
        </p:txBody>
      </p:sp>
      <p:sp>
        <p:nvSpPr>
          <p:cNvPr id="64" name="Google Shape;919;p85">
            <a:extLst>
              <a:ext uri="{FF2B5EF4-FFF2-40B4-BE49-F238E27FC236}">
                <a16:creationId xmlns:a16="http://schemas.microsoft.com/office/drawing/2014/main" id="{C0493C1A-2164-D040-9A4D-34A28BDD94E6}"/>
              </a:ext>
            </a:extLst>
          </p:cNvPr>
          <p:cNvSpPr/>
          <p:nvPr/>
        </p:nvSpPr>
        <p:spPr>
          <a:xfrm>
            <a:off x="3202952" y="5054220"/>
            <a:ext cx="757716" cy="24297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400" i="1" dirty="0">
                <a:latin typeface="Calibri" panose="020F0502020204030204" pitchFamily="34" charset="0"/>
                <a:ea typeface="Lato"/>
                <a:cs typeface="Calibri" panose="020F0502020204030204" pitchFamily="34" charset="0"/>
                <a:sym typeface="Lato"/>
              </a:rPr>
              <a:t>Output</a:t>
            </a:r>
            <a:endParaRPr sz="2400" dirty="0">
              <a:latin typeface="Calibri" panose="020F0502020204030204" pitchFamily="34" charset="0"/>
              <a:cs typeface="Calibri" panose="020F0502020204030204" pitchFamily="34" charset="0"/>
            </a:endParaRPr>
          </a:p>
        </p:txBody>
      </p:sp>
      <p:sp>
        <p:nvSpPr>
          <p:cNvPr id="65" name="Google Shape;920;p85">
            <a:extLst>
              <a:ext uri="{FF2B5EF4-FFF2-40B4-BE49-F238E27FC236}">
                <a16:creationId xmlns:a16="http://schemas.microsoft.com/office/drawing/2014/main" id="{E815FE10-D637-724C-BFB9-4EA7B6A49A79}"/>
              </a:ext>
            </a:extLst>
          </p:cNvPr>
          <p:cNvSpPr/>
          <p:nvPr/>
        </p:nvSpPr>
        <p:spPr>
          <a:xfrm>
            <a:off x="2774858" y="5394243"/>
            <a:ext cx="757716" cy="24297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400" i="1" dirty="0">
                <a:latin typeface="Calibri" panose="020F0502020204030204" pitchFamily="34" charset="0"/>
                <a:ea typeface="Lato"/>
                <a:cs typeface="Calibri" panose="020F0502020204030204" pitchFamily="34" charset="0"/>
                <a:sym typeface="Lato"/>
              </a:rPr>
              <a:t>Reason</a:t>
            </a:r>
            <a:endParaRPr sz="2400" dirty="0">
              <a:latin typeface="Calibri" panose="020F0502020204030204" pitchFamily="34" charset="0"/>
              <a:cs typeface="Calibri" panose="020F0502020204030204" pitchFamily="34" charset="0"/>
            </a:endParaRPr>
          </a:p>
        </p:txBody>
      </p:sp>
      <p:sp>
        <p:nvSpPr>
          <p:cNvPr id="71" name="Google Shape;926;p85">
            <a:extLst>
              <a:ext uri="{FF2B5EF4-FFF2-40B4-BE49-F238E27FC236}">
                <a16:creationId xmlns:a16="http://schemas.microsoft.com/office/drawing/2014/main" id="{BDE9EB91-8645-7246-9AA0-556D6241B333}"/>
              </a:ext>
            </a:extLst>
          </p:cNvPr>
          <p:cNvSpPr/>
          <p:nvPr/>
        </p:nvSpPr>
        <p:spPr>
          <a:xfrm>
            <a:off x="6768883" y="4036993"/>
            <a:ext cx="901796" cy="32095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b" anchorCtr="0">
            <a:no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Prompt</a:t>
            </a:r>
            <a:endParaRPr sz="2800" dirty="0">
              <a:latin typeface="Calibri" panose="020F0502020204030204" pitchFamily="34" charset="0"/>
              <a:cs typeface="Calibri" panose="020F0502020204030204" pitchFamily="34" charset="0"/>
            </a:endParaRPr>
          </a:p>
        </p:txBody>
      </p:sp>
      <p:sp>
        <p:nvSpPr>
          <p:cNvPr id="85" name="Google Shape;909;p85">
            <a:extLst>
              <a:ext uri="{FF2B5EF4-FFF2-40B4-BE49-F238E27FC236}">
                <a16:creationId xmlns:a16="http://schemas.microsoft.com/office/drawing/2014/main" id="{77256334-4D26-5A44-A3B9-7AD87A579E00}"/>
              </a:ext>
            </a:extLst>
          </p:cNvPr>
          <p:cNvSpPr/>
          <p:nvPr/>
        </p:nvSpPr>
        <p:spPr>
          <a:xfrm>
            <a:off x="4893858" y="4497387"/>
            <a:ext cx="2719086" cy="1531494"/>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b="1" dirty="0">
                <a:solidFill>
                  <a:srgbClr val="980000"/>
                </a:solidFill>
                <a:latin typeface="Calibri" panose="020F0502020204030204" pitchFamily="34" charset="0"/>
                <a:ea typeface="Lato"/>
                <a:cs typeface="Calibri" panose="020F0502020204030204" pitchFamily="34" charset="0"/>
                <a:sym typeface="Lato"/>
              </a:rPr>
              <a:t>Negative Examples</a:t>
            </a:r>
            <a:endParaRPr b="1" i="1" dirty="0">
              <a:latin typeface="Calibri" panose="020F0502020204030204" pitchFamily="34" charset="0"/>
              <a:ea typeface="Lato"/>
              <a:cs typeface="Calibri" panose="020F0502020204030204" pitchFamily="34" charset="0"/>
              <a:sym typeface="Lato"/>
            </a:endParaRPr>
          </a:p>
        </p:txBody>
      </p:sp>
      <p:sp>
        <p:nvSpPr>
          <p:cNvPr id="86" name="Google Shape;916;p85">
            <a:extLst>
              <a:ext uri="{FF2B5EF4-FFF2-40B4-BE49-F238E27FC236}">
                <a16:creationId xmlns:a16="http://schemas.microsoft.com/office/drawing/2014/main" id="{D10EF0E7-F3F3-BA46-A46E-8E5178B5EC53}"/>
              </a:ext>
            </a:extLst>
          </p:cNvPr>
          <p:cNvSpPr/>
          <p:nvPr/>
        </p:nvSpPr>
        <p:spPr>
          <a:xfrm>
            <a:off x="5357528" y="4939669"/>
            <a:ext cx="1881395" cy="828024"/>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b" anchorCtr="0">
            <a:noAutofit/>
          </a:bodyPr>
          <a:lstStyle/>
          <a:p>
            <a:pPr algn="ctr">
              <a:spcBef>
                <a:spcPts val="0"/>
              </a:spcBef>
              <a:spcAft>
                <a:spcPts val="0"/>
              </a:spcAft>
            </a:pPr>
            <a:br>
              <a:rPr lang="en" sz="2800" i="1" dirty="0">
                <a:latin typeface="Calibri" panose="020F0502020204030204" pitchFamily="34" charset="0"/>
                <a:cs typeface="Calibri" panose="020F0502020204030204" pitchFamily="34" charset="0"/>
                <a:sym typeface="Lato"/>
              </a:rPr>
            </a:br>
            <a:endParaRPr lang="en" sz="2800" i="1" dirty="0">
              <a:latin typeface="Calibri" panose="020F0502020204030204" pitchFamily="34" charset="0"/>
              <a:cs typeface="Calibri" panose="020F0502020204030204" pitchFamily="34" charset="0"/>
              <a:sym typeface="Lato"/>
            </a:endParaRPr>
          </a:p>
        </p:txBody>
      </p:sp>
      <p:sp>
        <p:nvSpPr>
          <p:cNvPr id="87" name="Google Shape;918;p85">
            <a:extLst>
              <a:ext uri="{FF2B5EF4-FFF2-40B4-BE49-F238E27FC236}">
                <a16:creationId xmlns:a16="http://schemas.microsoft.com/office/drawing/2014/main" id="{4BAC33A9-F1BA-7642-B0B4-8CF5C169EF95}"/>
              </a:ext>
            </a:extLst>
          </p:cNvPr>
          <p:cNvSpPr/>
          <p:nvPr/>
        </p:nvSpPr>
        <p:spPr>
          <a:xfrm>
            <a:off x="5501500" y="5059306"/>
            <a:ext cx="757716" cy="24297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400" i="1" dirty="0">
                <a:latin typeface="Calibri" panose="020F0502020204030204" pitchFamily="34" charset="0"/>
                <a:ea typeface="Lato"/>
                <a:cs typeface="Calibri" panose="020F0502020204030204" pitchFamily="34" charset="0"/>
                <a:sym typeface="Lato"/>
              </a:rPr>
              <a:t>Input</a:t>
            </a:r>
            <a:endParaRPr sz="2400" dirty="0">
              <a:latin typeface="Calibri" panose="020F0502020204030204" pitchFamily="34" charset="0"/>
              <a:cs typeface="Calibri" panose="020F0502020204030204" pitchFamily="34" charset="0"/>
            </a:endParaRPr>
          </a:p>
        </p:txBody>
      </p:sp>
      <p:sp>
        <p:nvSpPr>
          <p:cNvPr id="88" name="Google Shape;919;p85">
            <a:extLst>
              <a:ext uri="{FF2B5EF4-FFF2-40B4-BE49-F238E27FC236}">
                <a16:creationId xmlns:a16="http://schemas.microsoft.com/office/drawing/2014/main" id="{C0C5AF69-F7B5-B046-93D4-8E0C4A0A7A39}"/>
              </a:ext>
            </a:extLst>
          </p:cNvPr>
          <p:cNvSpPr/>
          <p:nvPr/>
        </p:nvSpPr>
        <p:spPr>
          <a:xfrm>
            <a:off x="6361670" y="5059306"/>
            <a:ext cx="757716" cy="24297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400" i="1" dirty="0">
                <a:latin typeface="Calibri" panose="020F0502020204030204" pitchFamily="34" charset="0"/>
                <a:ea typeface="Lato"/>
                <a:cs typeface="Calibri" panose="020F0502020204030204" pitchFamily="34" charset="0"/>
                <a:sym typeface="Lato"/>
              </a:rPr>
              <a:t>Output</a:t>
            </a:r>
            <a:endParaRPr sz="2400" dirty="0">
              <a:latin typeface="Calibri" panose="020F0502020204030204" pitchFamily="34" charset="0"/>
              <a:cs typeface="Calibri" panose="020F0502020204030204" pitchFamily="34" charset="0"/>
            </a:endParaRPr>
          </a:p>
        </p:txBody>
      </p:sp>
      <p:sp>
        <p:nvSpPr>
          <p:cNvPr id="89" name="Google Shape;920;p85">
            <a:extLst>
              <a:ext uri="{FF2B5EF4-FFF2-40B4-BE49-F238E27FC236}">
                <a16:creationId xmlns:a16="http://schemas.microsoft.com/office/drawing/2014/main" id="{A65F3AC3-205D-1B48-BB0A-88E019C90538}"/>
              </a:ext>
            </a:extLst>
          </p:cNvPr>
          <p:cNvSpPr/>
          <p:nvPr/>
        </p:nvSpPr>
        <p:spPr>
          <a:xfrm>
            <a:off x="5478530" y="5380264"/>
            <a:ext cx="714745" cy="24297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400" i="1" dirty="0">
                <a:latin typeface="Calibri" panose="020F0502020204030204" pitchFamily="34" charset="0"/>
                <a:ea typeface="Lato"/>
                <a:cs typeface="Calibri" panose="020F0502020204030204" pitchFamily="34" charset="0"/>
                <a:sym typeface="Lato"/>
              </a:rPr>
              <a:t>Reason</a:t>
            </a:r>
            <a:endParaRPr sz="2400" dirty="0">
              <a:latin typeface="Calibri" panose="020F0502020204030204" pitchFamily="34" charset="0"/>
              <a:cs typeface="Calibri" panose="020F0502020204030204" pitchFamily="34" charset="0"/>
            </a:endParaRPr>
          </a:p>
        </p:txBody>
      </p:sp>
      <p:sp>
        <p:nvSpPr>
          <p:cNvPr id="90" name="Google Shape;924;p85">
            <a:extLst>
              <a:ext uri="{FF2B5EF4-FFF2-40B4-BE49-F238E27FC236}">
                <a16:creationId xmlns:a16="http://schemas.microsoft.com/office/drawing/2014/main" id="{7C124A96-1869-A74D-8637-FBB1690F51ED}"/>
              </a:ext>
            </a:extLst>
          </p:cNvPr>
          <p:cNvSpPr/>
          <p:nvPr/>
        </p:nvSpPr>
        <p:spPr>
          <a:xfrm>
            <a:off x="6237334" y="5380780"/>
            <a:ext cx="957528" cy="24297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400" i="1" dirty="0">
                <a:latin typeface="Calibri" panose="020F0502020204030204" pitchFamily="34" charset="0"/>
                <a:ea typeface="Lato"/>
                <a:cs typeface="Calibri" panose="020F0502020204030204" pitchFamily="34" charset="0"/>
                <a:sym typeface="Lato"/>
              </a:rPr>
              <a:t>Suggestion</a:t>
            </a:r>
            <a:endParaRPr sz="24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6B3F5C31-B8B7-F443-9C6A-D8C4CBD70999}"/>
              </a:ext>
            </a:extLst>
          </p:cNvPr>
          <p:cNvSpPr/>
          <p:nvPr/>
        </p:nvSpPr>
        <p:spPr>
          <a:xfrm>
            <a:off x="3028433" y="3255993"/>
            <a:ext cx="3593563" cy="483992"/>
          </a:xfrm>
          <a:prstGeom prst="rect">
            <a:avLst/>
          </a:prstGeom>
        </p:spPr>
        <p:txBody>
          <a:bodyPr wrap="none">
            <a:spAutoFit/>
          </a:bodyPr>
          <a:lstStyle/>
          <a:p>
            <a:pPr>
              <a:spcBef>
                <a:spcPts val="0"/>
              </a:spcBef>
              <a:spcAft>
                <a:spcPts val="0"/>
              </a:spcAft>
            </a:pPr>
            <a:r>
              <a:rPr lang="en-US" sz="2800" b="1" dirty="0">
                <a:solidFill>
                  <a:srgbClr val="980000"/>
                </a:solidFill>
                <a:latin typeface="Calibri" panose="020F0502020204030204" pitchFamily="34" charset="0"/>
                <a:ea typeface="Lato"/>
                <a:cs typeface="Calibri" panose="020F0502020204030204" pitchFamily="34" charset="0"/>
                <a:sym typeface="Lato"/>
              </a:rPr>
              <a:t>instructions schema</a:t>
            </a:r>
            <a:r>
              <a:rPr lang="en-US" sz="2800" b="1" dirty="0">
                <a:latin typeface="Calibri" panose="020F0502020204030204" pitchFamily="34" charset="0"/>
                <a:ea typeface="Lato"/>
                <a:cs typeface="Calibri" panose="020F0502020204030204" pitchFamily="34" charset="0"/>
                <a:sym typeface="Lato"/>
              </a:rPr>
              <a:t> </a:t>
            </a:r>
          </a:p>
        </p:txBody>
      </p:sp>
      <p:sp>
        <p:nvSpPr>
          <p:cNvPr id="92" name="Down Arrow Callout 91">
            <a:extLst>
              <a:ext uri="{FF2B5EF4-FFF2-40B4-BE49-F238E27FC236}">
                <a16:creationId xmlns:a16="http://schemas.microsoft.com/office/drawing/2014/main" id="{CC3C92B6-3D90-BC4B-9C99-9420D454AFB7}"/>
              </a:ext>
            </a:extLst>
          </p:cNvPr>
          <p:cNvSpPr/>
          <p:nvPr/>
        </p:nvSpPr>
        <p:spPr>
          <a:xfrm>
            <a:off x="9068586" y="1674795"/>
            <a:ext cx="2671705" cy="1071579"/>
          </a:xfrm>
          <a:prstGeom prst="downArrowCallout">
            <a:avLst>
              <a:gd name="adj1" fmla="val 25000"/>
              <a:gd name="adj2" fmla="val 25000"/>
              <a:gd name="adj3" fmla="val 15987"/>
              <a:gd name="adj4" fmla="val 7028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collecting existing datasets </a:t>
            </a:r>
          </a:p>
        </p:txBody>
      </p:sp>
      <p:sp>
        <p:nvSpPr>
          <p:cNvPr id="93" name="Down Arrow Callout 92">
            <a:extLst>
              <a:ext uri="{FF2B5EF4-FFF2-40B4-BE49-F238E27FC236}">
                <a16:creationId xmlns:a16="http://schemas.microsoft.com/office/drawing/2014/main" id="{85D2BD4D-BC0D-7E4A-8DA3-61E19489C911}"/>
              </a:ext>
            </a:extLst>
          </p:cNvPr>
          <p:cNvSpPr/>
          <p:nvPr/>
        </p:nvSpPr>
        <p:spPr>
          <a:xfrm>
            <a:off x="9068586" y="2816965"/>
            <a:ext cx="2671705" cy="1071579"/>
          </a:xfrm>
          <a:prstGeom prst="downArrowCallout">
            <a:avLst>
              <a:gd name="adj1" fmla="val 25000"/>
              <a:gd name="adj2" fmla="val 25000"/>
              <a:gd name="adj3" fmla="val 15987"/>
              <a:gd name="adj4" fmla="val 7028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dirty="0"/>
              <a:t>dividing crowdsourcing instructions into minimal tasks</a:t>
            </a:r>
          </a:p>
        </p:txBody>
      </p:sp>
      <p:sp>
        <p:nvSpPr>
          <p:cNvPr id="94" name="Down Arrow Callout 93">
            <a:extLst>
              <a:ext uri="{FF2B5EF4-FFF2-40B4-BE49-F238E27FC236}">
                <a16:creationId xmlns:a16="http://schemas.microsoft.com/office/drawing/2014/main" id="{D440E0FF-2F65-3148-BA71-C0DCFCEB2543}"/>
              </a:ext>
            </a:extLst>
          </p:cNvPr>
          <p:cNvSpPr/>
          <p:nvPr/>
        </p:nvSpPr>
        <p:spPr>
          <a:xfrm>
            <a:off x="9068584" y="3958041"/>
            <a:ext cx="2671705" cy="1071579"/>
          </a:xfrm>
          <a:prstGeom prst="downArrowCallout">
            <a:avLst>
              <a:gd name="adj1" fmla="val 25000"/>
              <a:gd name="adj2" fmla="val 25000"/>
              <a:gd name="adj3" fmla="val 16823"/>
              <a:gd name="adj4" fmla="val 6526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instructions schema</a:t>
            </a:r>
          </a:p>
        </p:txBody>
      </p:sp>
      <p:sp>
        <p:nvSpPr>
          <p:cNvPr id="95" name="Rectangle 94">
            <a:extLst>
              <a:ext uri="{FF2B5EF4-FFF2-40B4-BE49-F238E27FC236}">
                <a16:creationId xmlns:a16="http://schemas.microsoft.com/office/drawing/2014/main" id="{CE57FCA2-73E9-4F46-A026-CBAD34B9636E}"/>
              </a:ext>
            </a:extLst>
          </p:cNvPr>
          <p:cNvSpPr/>
          <p:nvPr/>
        </p:nvSpPr>
        <p:spPr>
          <a:xfrm>
            <a:off x="9068583" y="5109178"/>
            <a:ext cx="2671705" cy="780637"/>
          </a:xfrm>
          <a:prstGeom prst="rect">
            <a:avLst/>
          </a:prstGeom>
          <a:solidFill>
            <a:schemeClr val="accent1">
              <a:alpha val="202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mapping crowdsourcing instructions to the schema</a:t>
            </a:r>
          </a:p>
        </p:txBody>
      </p:sp>
      <p:sp>
        <p:nvSpPr>
          <p:cNvPr id="29" name="Google Shape;913;p85">
            <a:extLst>
              <a:ext uri="{FF2B5EF4-FFF2-40B4-BE49-F238E27FC236}">
                <a16:creationId xmlns:a16="http://schemas.microsoft.com/office/drawing/2014/main" id="{9157DEE4-8035-4940-83E8-1706A1A2522B}"/>
              </a:ext>
            </a:extLst>
          </p:cNvPr>
          <p:cNvSpPr/>
          <p:nvPr/>
        </p:nvSpPr>
        <p:spPr>
          <a:xfrm>
            <a:off x="1753311" y="4039465"/>
            <a:ext cx="1054461" cy="320958"/>
          </a:xfrm>
          <a:prstGeom prst="roundRect">
            <a:avLst>
              <a:gd name="adj"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b" anchorCtr="0">
            <a:no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Definition</a:t>
            </a:r>
            <a:endParaRPr sz="2800" dirty="0">
              <a:latin typeface="Calibri" panose="020F0502020204030204" pitchFamily="34" charset="0"/>
              <a:cs typeface="Calibri" panose="020F0502020204030204" pitchFamily="34" charset="0"/>
            </a:endParaRPr>
          </a:p>
        </p:txBody>
      </p:sp>
      <p:sp>
        <p:nvSpPr>
          <p:cNvPr id="30" name="Google Shape;926;p85">
            <a:extLst>
              <a:ext uri="{FF2B5EF4-FFF2-40B4-BE49-F238E27FC236}">
                <a16:creationId xmlns:a16="http://schemas.microsoft.com/office/drawing/2014/main" id="{826426FE-ABFB-8B4F-8963-DCA6431E8310}"/>
              </a:ext>
            </a:extLst>
          </p:cNvPr>
          <p:cNvSpPr/>
          <p:nvPr/>
        </p:nvSpPr>
        <p:spPr>
          <a:xfrm>
            <a:off x="6780318" y="4038317"/>
            <a:ext cx="901796" cy="320957"/>
          </a:xfrm>
          <a:prstGeom prst="roundRect">
            <a:avLst>
              <a:gd name="adj"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b" anchorCtr="0">
            <a:no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Prompt</a:t>
            </a:r>
            <a:endParaRPr sz="2800" dirty="0">
              <a:latin typeface="Calibri" panose="020F0502020204030204" pitchFamily="34" charset="0"/>
              <a:cs typeface="Calibri" panose="020F0502020204030204" pitchFamily="34" charset="0"/>
            </a:endParaRPr>
          </a:p>
        </p:txBody>
      </p:sp>
      <p:sp>
        <p:nvSpPr>
          <p:cNvPr id="31" name="Google Shape;909;p85">
            <a:extLst>
              <a:ext uri="{FF2B5EF4-FFF2-40B4-BE49-F238E27FC236}">
                <a16:creationId xmlns:a16="http://schemas.microsoft.com/office/drawing/2014/main" id="{93CCA62D-E78D-074C-B400-B1866EF4B27B}"/>
              </a:ext>
            </a:extLst>
          </p:cNvPr>
          <p:cNvSpPr/>
          <p:nvPr/>
        </p:nvSpPr>
        <p:spPr>
          <a:xfrm>
            <a:off x="1804072" y="4493830"/>
            <a:ext cx="2701149" cy="1531494"/>
          </a:xfrm>
          <a:prstGeom prst="rect">
            <a:avLst/>
          </a:prstGeom>
          <a:noFill/>
          <a:ln w="38100" cap="flat" cmpd="sng">
            <a:solidFill>
              <a:srgbClr val="1A4595"/>
            </a:solidFill>
            <a:prstDash val="solid"/>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endParaRPr b="1" i="1" dirty="0">
              <a:latin typeface="Calibri" panose="020F0502020204030204" pitchFamily="34" charset="0"/>
              <a:ea typeface="Lato"/>
              <a:cs typeface="Calibri" panose="020F0502020204030204" pitchFamily="34" charset="0"/>
              <a:sym typeface="Lato"/>
            </a:endParaRPr>
          </a:p>
        </p:txBody>
      </p:sp>
      <p:sp>
        <p:nvSpPr>
          <p:cNvPr id="32" name="Google Shape;909;p85">
            <a:extLst>
              <a:ext uri="{FF2B5EF4-FFF2-40B4-BE49-F238E27FC236}">
                <a16:creationId xmlns:a16="http://schemas.microsoft.com/office/drawing/2014/main" id="{3D8C8638-2ADA-A446-AA79-31F20C93FCDE}"/>
              </a:ext>
            </a:extLst>
          </p:cNvPr>
          <p:cNvSpPr/>
          <p:nvPr/>
        </p:nvSpPr>
        <p:spPr>
          <a:xfrm>
            <a:off x="4902826" y="4508600"/>
            <a:ext cx="2701149" cy="1531494"/>
          </a:xfrm>
          <a:prstGeom prst="rect">
            <a:avLst/>
          </a:prstGeom>
          <a:noFill/>
          <a:ln w="38100" cap="flat" cmpd="sng">
            <a:solidFill>
              <a:srgbClr val="1A4595"/>
            </a:solidFill>
            <a:prstDash val="solid"/>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endParaRPr b="1" i="1" dirty="0">
              <a:latin typeface="Calibri" panose="020F0502020204030204" pitchFamily="34" charset="0"/>
              <a:ea typeface="Lato"/>
              <a:cs typeface="Calibri" panose="020F0502020204030204" pitchFamily="34" charset="0"/>
              <a:sym typeface="Lato"/>
            </a:endParaRPr>
          </a:p>
        </p:txBody>
      </p:sp>
      <p:sp>
        <p:nvSpPr>
          <p:cNvPr id="33" name="Google Shape;914;p85">
            <a:extLst>
              <a:ext uri="{FF2B5EF4-FFF2-40B4-BE49-F238E27FC236}">
                <a16:creationId xmlns:a16="http://schemas.microsoft.com/office/drawing/2014/main" id="{0062EF0F-637A-8545-A364-ABA5A90C15A8}"/>
              </a:ext>
            </a:extLst>
          </p:cNvPr>
          <p:cNvSpPr/>
          <p:nvPr/>
        </p:nvSpPr>
        <p:spPr>
          <a:xfrm>
            <a:off x="2862516" y="4033315"/>
            <a:ext cx="1670881" cy="320958"/>
          </a:xfrm>
          <a:prstGeom prst="roundRect">
            <a:avLst>
              <a:gd name="adj"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b" anchorCtr="0">
            <a:no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Things to Avoid</a:t>
            </a:r>
            <a:endParaRPr sz="2800" dirty="0">
              <a:latin typeface="Calibri" panose="020F0502020204030204" pitchFamily="34" charset="0"/>
              <a:cs typeface="Calibri" panose="020F0502020204030204" pitchFamily="34" charset="0"/>
            </a:endParaRPr>
          </a:p>
        </p:txBody>
      </p:sp>
      <p:sp>
        <p:nvSpPr>
          <p:cNvPr id="35" name="Google Shape;915;p85">
            <a:extLst>
              <a:ext uri="{FF2B5EF4-FFF2-40B4-BE49-F238E27FC236}">
                <a16:creationId xmlns:a16="http://schemas.microsoft.com/office/drawing/2014/main" id="{A70A4C17-219C-7A42-8CD1-6B147F303758}"/>
              </a:ext>
            </a:extLst>
          </p:cNvPr>
          <p:cNvSpPr/>
          <p:nvPr/>
        </p:nvSpPr>
        <p:spPr>
          <a:xfrm>
            <a:off x="4590311" y="4040285"/>
            <a:ext cx="2123277" cy="320777"/>
          </a:xfrm>
          <a:prstGeom prst="roundRect">
            <a:avLst>
              <a:gd name="adj"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b" anchorCtr="0">
            <a:no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Emphasize/Caution</a:t>
            </a:r>
            <a:endParaRPr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9509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xEl>
                                              <p:pRg st="0" end="0"/>
                                            </p:txEl>
                                          </p:spTgt>
                                        </p:tgtEl>
                                        <p:attrNameLst>
                                          <p:attrName>style.visibility</p:attrName>
                                        </p:attrNameLst>
                                      </p:cBhvr>
                                      <p:to>
                                        <p:strVal val="visible"/>
                                      </p:to>
                                    </p:set>
                                    <p:animEffect transition="in" filter="fade">
                                      <p:cBhvr>
                                        <p:cTn id="7" dur="500"/>
                                        <p:tgtEl>
                                          <p:spTgt spid="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xEl>
                                              <p:pRg st="1" end="1"/>
                                            </p:txEl>
                                          </p:spTgt>
                                        </p:tgtEl>
                                        <p:attrNameLst>
                                          <p:attrName>style.visibility</p:attrName>
                                        </p:attrNameLst>
                                      </p:cBhvr>
                                      <p:to>
                                        <p:strVal val="visible"/>
                                      </p:to>
                                    </p:set>
                                    <p:animEffect transition="in" filter="fade">
                                      <p:cBhvr>
                                        <p:cTn id="12" dur="500"/>
                                        <p:tgtEl>
                                          <p:spTgt spid="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1" nodeType="clickEffect">
                                  <p:stCondLst>
                                    <p:cond delay="0"/>
                                  </p:stCondLst>
                                  <p:childTnLst>
                                    <p:animEffect transition="out" filter="wipe(down)">
                                      <p:cBhvr>
                                        <p:cTn id="21" dur="500"/>
                                        <p:tgtEl>
                                          <p:spTgt spid="29"/>
                                        </p:tgtEl>
                                      </p:cBhvr>
                                    </p:animEffect>
                                    <p:set>
                                      <p:cBhvr>
                                        <p:cTn id="22" dur="1" fill="hold">
                                          <p:stCondLst>
                                            <p:cond delay="499"/>
                                          </p:stCondLst>
                                        </p:cTn>
                                        <p:tgtEl>
                                          <p:spTgt spid="2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1" nodeType="clickEffect">
                                  <p:stCondLst>
                                    <p:cond delay="0"/>
                                  </p:stCondLst>
                                  <p:childTnLst>
                                    <p:animEffect transition="out" filter="wipe(down)">
                                      <p:cBhvr>
                                        <p:cTn id="31" dur="500"/>
                                        <p:tgtEl>
                                          <p:spTgt spid="33"/>
                                        </p:tgtEl>
                                      </p:cBhvr>
                                    </p:animEffect>
                                    <p:set>
                                      <p:cBhvr>
                                        <p:cTn id="32" dur="1" fill="hold">
                                          <p:stCondLst>
                                            <p:cond delay="499"/>
                                          </p:stCondLst>
                                        </p:cTn>
                                        <p:tgtEl>
                                          <p:spTgt spid="3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4" fill="hold" grpId="1" nodeType="clickEffect">
                                  <p:stCondLst>
                                    <p:cond delay="0"/>
                                  </p:stCondLst>
                                  <p:childTnLst>
                                    <p:animEffect transition="out" filter="wipe(down)">
                                      <p:cBhvr>
                                        <p:cTn id="41" dur="500"/>
                                        <p:tgtEl>
                                          <p:spTgt spid="35"/>
                                        </p:tgtEl>
                                      </p:cBhvr>
                                    </p:animEffect>
                                    <p:set>
                                      <p:cBhvr>
                                        <p:cTn id="42" dur="1" fill="hold">
                                          <p:stCondLst>
                                            <p:cond delay="499"/>
                                          </p:stCondLst>
                                        </p:cTn>
                                        <p:tgtEl>
                                          <p:spTgt spid="3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4" fill="hold" grpId="1" nodeType="clickEffect">
                                  <p:stCondLst>
                                    <p:cond delay="0"/>
                                  </p:stCondLst>
                                  <p:childTnLst>
                                    <p:animEffect transition="out" filter="wipe(down)">
                                      <p:cBhvr>
                                        <p:cTn id="51" dur="500"/>
                                        <p:tgtEl>
                                          <p:spTgt spid="31"/>
                                        </p:tgtEl>
                                      </p:cBhvr>
                                    </p:animEffect>
                                    <p:set>
                                      <p:cBhvr>
                                        <p:cTn id="52" dur="1" fill="hold">
                                          <p:stCondLst>
                                            <p:cond delay="499"/>
                                          </p:stCondLst>
                                        </p:cTn>
                                        <p:tgtEl>
                                          <p:spTgt spid="3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32"/>
                                        </p:tgtEl>
                                      </p:cBhvr>
                                    </p:animEffect>
                                    <p:set>
                                      <p:cBhvr>
                                        <p:cTn id="62" dur="1" fill="hold">
                                          <p:stCondLst>
                                            <p:cond delay="499"/>
                                          </p:stCondLst>
                                        </p:cTn>
                                        <p:tgtEl>
                                          <p:spTgt spid="3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4" fill="hold" grpId="1" nodeType="clickEffect">
                                  <p:stCondLst>
                                    <p:cond delay="0"/>
                                  </p:stCondLst>
                                  <p:childTnLst>
                                    <p:animEffect transition="out" filter="wipe(down)">
                                      <p:cBhvr>
                                        <p:cTn id="71" dur="500"/>
                                        <p:tgtEl>
                                          <p:spTgt spid="30"/>
                                        </p:tgtEl>
                                      </p:cBhvr>
                                    </p:animEffect>
                                    <p:set>
                                      <p:cBhvr>
                                        <p:cTn id="72"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5" grpId="0" animBg="1"/>
      <p:bldP spid="3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93B2-86EB-6549-954C-48E1BA26C5CE}"/>
              </a:ext>
            </a:extLst>
          </p:cNvPr>
          <p:cNvSpPr>
            <a:spLocks noGrp="1"/>
          </p:cNvSpPr>
          <p:nvPr>
            <p:ph type="title"/>
          </p:nvPr>
        </p:nvSpPr>
        <p:spPr/>
        <p:txBody>
          <a:bodyPr/>
          <a:lstStyle/>
          <a:p>
            <a:r>
              <a:rPr lang="en-US" dirty="0"/>
              <a:t>Natural-Instructions: Construction (4)</a:t>
            </a:r>
          </a:p>
        </p:txBody>
      </p:sp>
      <p:sp>
        <p:nvSpPr>
          <p:cNvPr id="3" name="Content Placeholder 2">
            <a:extLst>
              <a:ext uri="{FF2B5EF4-FFF2-40B4-BE49-F238E27FC236}">
                <a16:creationId xmlns:a16="http://schemas.microsoft.com/office/drawing/2014/main" id="{75D2F5FD-36EA-DD40-A19C-BCD96ED3B41F}"/>
              </a:ext>
            </a:extLst>
          </p:cNvPr>
          <p:cNvSpPr>
            <a:spLocks noGrp="1"/>
          </p:cNvSpPr>
          <p:nvPr>
            <p:ph idx="1"/>
          </p:nvPr>
        </p:nvSpPr>
        <p:spPr>
          <a:xfrm>
            <a:off x="827314" y="1825625"/>
            <a:ext cx="8230383" cy="4351338"/>
          </a:xfrm>
        </p:spPr>
        <p:txBody>
          <a:bodyPr/>
          <a:lstStyle/>
          <a:p>
            <a:r>
              <a:rPr lang="en-US" dirty="0"/>
              <a:t>This process was done by an expert annotator and verified by another. </a:t>
            </a:r>
          </a:p>
          <a:p>
            <a:endParaRPr lang="en-US" dirty="0"/>
          </a:p>
          <a:p>
            <a:r>
              <a:rPr lang="en-US" dirty="0"/>
              <a:t>Mapping crowdsourcing instructions to our schema:</a:t>
            </a:r>
          </a:p>
          <a:p>
            <a:pPr lvl="1"/>
            <a:r>
              <a:rPr lang="en-US" dirty="0"/>
              <a:t>Retained the original phrasing. </a:t>
            </a:r>
          </a:p>
          <a:p>
            <a:pPr lvl="1"/>
            <a:r>
              <a:rPr lang="en-US" dirty="0"/>
              <a:t>Redacted verbose/repetitive content. </a:t>
            </a:r>
          </a:p>
          <a:p>
            <a:pPr lvl="1"/>
            <a:r>
              <a:rPr lang="en-US" dirty="0"/>
              <a:t>Created negative examples wherever they were absent.</a:t>
            </a:r>
            <a:br>
              <a:rPr lang="en-US" dirty="0"/>
            </a:br>
            <a:endParaRPr lang="en-US" dirty="0"/>
          </a:p>
          <a:p>
            <a:r>
              <a:rPr lang="en-US" dirty="0"/>
              <a:t>Took ~10 hours for each task.</a:t>
            </a:r>
          </a:p>
        </p:txBody>
      </p:sp>
      <p:sp>
        <p:nvSpPr>
          <p:cNvPr id="4" name="Slide Number Placeholder 3">
            <a:extLst>
              <a:ext uri="{FF2B5EF4-FFF2-40B4-BE49-F238E27FC236}">
                <a16:creationId xmlns:a16="http://schemas.microsoft.com/office/drawing/2014/main" id="{C8CBF774-98F1-BA4B-A2EF-A7B6E0D679F7}"/>
              </a:ext>
            </a:extLst>
          </p:cNvPr>
          <p:cNvSpPr>
            <a:spLocks noGrp="1"/>
          </p:cNvSpPr>
          <p:nvPr>
            <p:ph type="sldNum" sz="quarter" idx="10"/>
          </p:nvPr>
        </p:nvSpPr>
        <p:spPr/>
        <p:txBody>
          <a:bodyPr/>
          <a:lstStyle/>
          <a:p>
            <a:pPr>
              <a:defRPr/>
            </a:pPr>
            <a:fld id="{0121240C-47AF-2F4D-83B3-CC3EDF50F794}" type="slidenum">
              <a:rPr lang="en-US" smtClean="0"/>
              <a:pPr>
                <a:defRPr/>
              </a:pPr>
              <a:t>13</a:t>
            </a:fld>
            <a:endParaRPr lang="en-US" dirty="0"/>
          </a:p>
        </p:txBody>
      </p:sp>
      <p:sp>
        <p:nvSpPr>
          <p:cNvPr id="29" name="Down Arrow Callout 28">
            <a:extLst>
              <a:ext uri="{FF2B5EF4-FFF2-40B4-BE49-F238E27FC236}">
                <a16:creationId xmlns:a16="http://schemas.microsoft.com/office/drawing/2014/main" id="{19411FA6-93F9-6340-A2CA-5227A99D9ABD}"/>
              </a:ext>
            </a:extLst>
          </p:cNvPr>
          <p:cNvSpPr/>
          <p:nvPr/>
        </p:nvSpPr>
        <p:spPr>
          <a:xfrm>
            <a:off x="9068586" y="1674795"/>
            <a:ext cx="2671705" cy="1071579"/>
          </a:xfrm>
          <a:prstGeom prst="downArrowCallout">
            <a:avLst>
              <a:gd name="adj1" fmla="val 25000"/>
              <a:gd name="adj2" fmla="val 25000"/>
              <a:gd name="adj3" fmla="val 15987"/>
              <a:gd name="adj4" fmla="val 7028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collecting existing datasets </a:t>
            </a:r>
          </a:p>
        </p:txBody>
      </p:sp>
      <p:sp>
        <p:nvSpPr>
          <p:cNvPr id="30" name="Down Arrow Callout 29">
            <a:extLst>
              <a:ext uri="{FF2B5EF4-FFF2-40B4-BE49-F238E27FC236}">
                <a16:creationId xmlns:a16="http://schemas.microsoft.com/office/drawing/2014/main" id="{1BE7BB46-3FBE-6146-AACB-95021CDFC02A}"/>
              </a:ext>
            </a:extLst>
          </p:cNvPr>
          <p:cNvSpPr/>
          <p:nvPr/>
        </p:nvSpPr>
        <p:spPr>
          <a:xfrm>
            <a:off x="9068586" y="2816965"/>
            <a:ext cx="2671705" cy="1071579"/>
          </a:xfrm>
          <a:prstGeom prst="downArrowCallout">
            <a:avLst>
              <a:gd name="adj1" fmla="val 25000"/>
              <a:gd name="adj2" fmla="val 25000"/>
              <a:gd name="adj3" fmla="val 15987"/>
              <a:gd name="adj4" fmla="val 7028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dirty="0"/>
              <a:t>dividing crowdsourcing instructions into minimal tasks</a:t>
            </a:r>
          </a:p>
        </p:txBody>
      </p:sp>
      <p:sp>
        <p:nvSpPr>
          <p:cNvPr id="31" name="Down Arrow Callout 30">
            <a:extLst>
              <a:ext uri="{FF2B5EF4-FFF2-40B4-BE49-F238E27FC236}">
                <a16:creationId xmlns:a16="http://schemas.microsoft.com/office/drawing/2014/main" id="{FAEA2357-16C9-DA4D-9111-5E34096FF7EA}"/>
              </a:ext>
            </a:extLst>
          </p:cNvPr>
          <p:cNvSpPr/>
          <p:nvPr/>
        </p:nvSpPr>
        <p:spPr>
          <a:xfrm>
            <a:off x="9068584" y="3958041"/>
            <a:ext cx="2671705" cy="1071579"/>
          </a:xfrm>
          <a:prstGeom prst="downArrowCallout">
            <a:avLst>
              <a:gd name="adj1" fmla="val 25000"/>
              <a:gd name="adj2" fmla="val 25000"/>
              <a:gd name="adj3" fmla="val 16823"/>
              <a:gd name="adj4" fmla="val 6526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instructions schema</a:t>
            </a:r>
          </a:p>
        </p:txBody>
      </p:sp>
      <p:sp>
        <p:nvSpPr>
          <p:cNvPr id="32" name="Rectangle 31">
            <a:extLst>
              <a:ext uri="{FF2B5EF4-FFF2-40B4-BE49-F238E27FC236}">
                <a16:creationId xmlns:a16="http://schemas.microsoft.com/office/drawing/2014/main" id="{628C8D9B-3054-AF40-9519-19CA328CC7E3}"/>
              </a:ext>
            </a:extLst>
          </p:cNvPr>
          <p:cNvSpPr/>
          <p:nvPr/>
        </p:nvSpPr>
        <p:spPr>
          <a:xfrm>
            <a:off x="9068583" y="5109178"/>
            <a:ext cx="2671705" cy="7806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mapping crowdsourcing instructions to the schema</a:t>
            </a:r>
          </a:p>
        </p:txBody>
      </p:sp>
    </p:spTree>
    <p:extLst>
      <p:ext uri="{BB962C8B-B14F-4D97-AF65-F5344CB8AC3E}">
        <p14:creationId xmlns:p14="http://schemas.microsoft.com/office/powerpoint/2010/main" val="90873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6599E-846E-C341-9E9D-97AB742474D6}"/>
              </a:ext>
            </a:extLst>
          </p:cNvPr>
          <p:cNvSpPr>
            <a:spLocks noGrp="1"/>
          </p:cNvSpPr>
          <p:nvPr>
            <p:ph type="title"/>
          </p:nvPr>
        </p:nvSpPr>
        <p:spPr/>
        <p:txBody>
          <a:bodyPr/>
          <a:lstStyle/>
          <a:p>
            <a:r>
              <a:rPr lang="en-US" dirty="0"/>
              <a:t>Natural Instructions: Statistics </a:t>
            </a:r>
          </a:p>
        </p:txBody>
      </p:sp>
      <p:sp>
        <p:nvSpPr>
          <p:cNvPr id="3" name="Content Placeholder 2">
            <a:extLst>
              <a:ext uri="{FF2B5EF4-FFF2-40B4-BE49-F238E27FC236}">
                <a16:creationId xmlns:a16="http://schemas.microsoft.com/office/drawing/2014/main" id="{A953F893-7BE2-6146-BD61-D2100F0A37F7}"/>
              </a:ext>
            </a:extLst>
          </p:cNvPr>
          <p:cNvSpPr>
            <a:spLocks noGrp="1"/>
          </p:cNvSpPr>
          <p:nvPr>
            <p:ph idx="1"/>
          </p:nvPr>
        </p:nvSpPr>
        <p:spPr/>
        <p:txBody>
          <a:bodyPr/>
          <a:lstStyle/>
          <a:p>
            <a:r>
              <a:rPr lang="en-US" dirty="0"/>
              <a:t>61 tasks</a:t>
            </a:r>
          </a:p>
          <a:p>
            <a:endParaRPr lang="en-US" dirty="0"/>
          </a:p>
        </p:txBody>
      </p:sp>
      <p:sp>
        <p:nvSpPr>
          <p:cNvPr id="4" name="Slide Number Placeholder 3">
            <a:extLst>
              <a:ext uri="{FF2B5EF4-FFF2-40B4-BE49-F238E27FC236}">
                <a16:creationId xmlns:a16="http://schemas.microsoft.com/office/drawing/2014/main" id="{49068B90-5BEE-E64E-8704-6DF722C5E29F}"/>
              </a:ext>
            </a:extLst>
          </p:cNvPr>
          <p:cNvSpPr>
            <a:spLocks noGrp="1"/>
          </p:cNvSpPr>
          <p:nvPr>
            <p:ph type="sldNum" sz="quarter" idx="10"/>
          </p:nvPr>
        </p:nvSpPr>
        <p:spPr/>
        <p:txBody>
          <a:bodyPr/>
          <a:lstStyle/>
          <a:p>
            <a:pPr>
              <a:defRPr/>
            </a:pPr>
            <a:fld id="{0121240C-47AF-2F4D-83B3-CC3EDF50F794}" type="slidenum">
              <a:rPr lang="en-US" smtClean="0"/>
              <a:pPr>
                <a:defRPr/>
              </a:pPr>
              <a:t>14</a:t>
            </a:fld>
            <a:endParaRPr lang="en-US" dirty="0"/>
          </a:p>
        </p:txBody>
      </p:sp>
      <p:graphicFrame>
        <p:nvGraphicFramePr>
          <p:cNvPr id="7" name="Chart 6">
            <a:extLst>
              <a:ext uri="{FF2B5EF4-FFF2-40B4-BE49-F238E27FC236}">
                <a16:creationId xmlns:a16="http://schemas.microsoft.com/office/drawing/2014/main" id="{727F1ACD-E2FF-284B-BF72-7E924796A0F7}"/>
              </a:ext>
            </a:extLst>
          </p:cNvPr>
          <p:cNvGraphicFramePr>
            <a:graphicFrameLocks/>
          </p:cNvGraphicFramePr>
          <p:nvPr>
            <p:extLst>
              <p:ext uri="{D42A27DB-BD31-4B8C-83A1-F6EECF244321}">
                <p14:modId xmlns:p14="http://schemas.microsoft.com/office/powerpoint/2010/main" val="4063233637"/>
              </p:ext>
            </p:extLst>
          </p:nvPr>
        </p:nvGraphicFramePr>
        <p:xfrm>
          <a:off x="2797625" y="2598977"/>
          <a:ext cx="6331710" cy="34784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26408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Natural-Instructions: Example </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15</a:t>
            </a:fld>
            <a:endParaRPr lang="en-US" dirty="0"/>
          </a:p>
        </p:txBody>
      </p:sp>
      <p:sp>
        <p:nvSpPr>
          <p:cNvPr id="83" name="Alternate Process 82">
            <a:extLst>
              <a:ext uri="{FF2B5EF4-FFF2-40B4-BE49-F238E27FC236}">
                <a16:creationId xmlns:a16="http://schemas.microsoft.com/office/drawing/2014/main" id="{CA96BC56-A22F-3E47-A3B6-D5F35EE8030D}"/>
              </a:ext>
            </a:extLst>
          </p:cNvPr>
          <p:cNvSpPr/>
          <p:nvPr/>
        </p:nvSpPr>
        <p:spPr>
          <a:xfrm>
            <a:off x="3915167" y="1592764"/>
            <a:ext cx="6464835" cy="51077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i="1" dirty="0">
                <a:solidFill>
                  <a:schemeClr val="tx1"/>
                </a:solidFill>
              </a:rPr>
              <a:t>input instance </a:t>
            </a:r>
            <a:r>
              <a:rPr lang="en-US" sz="1600" i="1" dirty="0">
                <a:solidFill>
                  <a:schemeClr val="tx1"/>
                </a:solidFill>
              </a:rPr>
              <a:t>(paragraph, story, etc.)</a:t>
            </a:r>
          </a:p>
        </p:txBody>
      </p:sp>
      <p:cxnSp>
        <p:nvCxnSpPr>
          <p:cNvPr id="116" name="Elbow Connector 115">
            <a:extLst>
              <a:ext uri="{FF2B5EF4-FFF2-40B4-BE49-F238E27FC236}">
                <a16:creationId xmlns:a16="http://schemas.microsoft.com/office/drawing/2014/main" id="{FDA40792-95CC-764B-B54E-7E03B50DDC84}"/>
              </a:ext>
            </a:extLst>
          </p:cNvPr>
          <p:cNvCxnSpPr>
            <a:cxnSpLocks/>
          </p:cNvCxnSpPr>
          <p:nvPr/>
        </p:nvCxnSpPr>
        <p:spPr>
          <a:xfrm>
            <a:off x="7304192" y="3798089"/>
            <a:ext cx="1221049" cy="524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D69DDFC2-8BAF-4F42-AECF-DDC6F59EA368}"/>
              </a:ext>
            </a:extLst>
          </p:cNvPr>
          <p:cNvCxnSpPr>
            <a:cxnSpLocks/>
          </p:cNvCxnSpPr>
          <p:nvPr/>
        </p:nvCxnSpPr>
        <p:spPr>
          <a:xfrm>
            <a:off x="7245560" y="2172443"/>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127" name="Picture 126">
            <a:extLst>
              <a:ext uri="{FF2B5EF4-FFF2-40B4-BE49-F238E27FC236}">
                <a16:creationId xmlns:a16="http://schemas.microsoft.com/office/drawing/2014/main" id="{ABBDFA55-7B2B-3D45-BDC7-C2F4915525CF}"/>
              </a:ext>
            </a:extLst>
          </p:cNvPr>
          <p:cNvPicPr>
            <a:picLocks noChangeAspect="1"/>
          </p:cNvPicPr>
          <p:nvPr/>
        </p:nvPicPr>
        <p:blipFill>
          <a:blip r:embed="rId3"/>
          <a:stretch>
            <a:fillRect/>
          </a:stretch>
        </p:blipFill>
        <p:spPr>
          <a:xfrm>
            <a:off x="6675295" y="3275585"/>
            <a:ext cx="1314699" cy="1019608"/>
          </a:xfrm>
          <a:prstGeom prst="rect">
            <a:avLst/>
          </a:prstGeom>
        </p:spPr>
      </p:pic>
      <p:cxnSp>
        <p:nvCxnSpPr>
          <p:cNvPr id="64" name="Elbow Connector 63">
            <a:extLst>
              <a:ext uri="{FF2B5EF4-FFF2-40B4-BE49-F238E27FC236}">
                <a16:creationId xmlns:a16="http://schemas.microsoft.com/office/drawing/2014/main" id="{00702DB0-0D50-8D41-9D81-509215F246DF}"/>
              </a:ext>
            </a:extLst>
          </p:cNvPr>
          <p:cNvCxnSpPr>
            <a:cxnSpLocks/>
            <a:stCxn id="20" idx="3"/>
            <a:endCxn id="127" idx="1"/>
          </p:cNvCxnSpPr>
          <p:nvPr/>
        </p:nvCxnSpPr>
        <p:spPr>
          <a:xfrm flipV="1">
            <a:off x="5817316" y="3785389"/>
            <a:ext cx="857979" cy="365"/>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nvGrpSpPr>
          <p:cNvPr id="19" name="Group 18">
            <a:extLst>
              <a:ext uri="{FF2B5EF4-FFF2-40B4-BE49-F238E27FC236}">
                <a16:creationId xmlns:a16="http://schemas.microsoft.com/office/drawing/2014/main" id="{71BF8D37-977B-F542-AD22-00845F025671}"/>
              </a:ext>
            </a:extLst>
          </p:cNvPr>
          <p:cNvGrpSpPr/>
          <p:nvPr/>
        </p:nvGrpSpPr>
        <p:grpSpPr>
          <a:xfrm>
            <a:off x="1332402" y="2840810"/>
            <a:ext cx="4484914" cy="1889887"/>
            <a:chOff x="664028" y="1825625"/>
            <a:chExt cx="4484914" cy="1889887"/>
          </a:xfrm>
        </p:grpSpPr>
        <p:sp>
          <p:nvSpPr>
            <p:cNvPr id="20" name="Google Shape;908;p85">
              <a:extLst>
                <a:ext uri="{FF2B5EF4-FFF2-40B4-BE49-F238E27FC236}">
                  <a16:creationId xmlns:a16="http://schemas.microsoft.com/office/drawing/2014/main" id="{6826585C-EDC5-A342-BE11-42B1633227E8}"/>
                </a:ext>
              </a:extLst>
            </p:cNvPr>
            <p:cNvSpPr/>
            <p:nvPr/>
          </p:nvSpPr>
          <p:spPr>
            <a:xfrm>
              <a:off x="664028" y="1825625"/>
              <a:ext cx="4484914" cy="1889887"/>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21" name="Google Shape;909;p85">
              <a:extLst>
                <a:ext uri="{FF2B5EF4-FFF2-40B4-BE49-F238E27FC236}">
                  <a16:creationId xmlns:a16="http://schemas.microsoft.com/office/drawing/2014/main" id="{5928D385-2112-FA4C-9853-50B78D34F618}"/>
                </a:ext>
              </a:extLst>
            </p:cNvPr>
            <p:cNvSpPr/>
            <p:nvPr/>
          </p:nvSpPr>
          <p:spPr>
            <a:xfrm>
              <a:off x="819888" y="2377336"/>
              <a:ext cx="1925023" cy="1217334"/>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Positive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22" name="Google Shape;913;p85">
              <a:extLst>
                <a:ext uri="{FF2B5EF4-FFF2-40B4-BE49-F238E27FC236}">
                  <a16:creationId xmlns:a16="http://schemas.microsoft.com/office/drawing/2014/main" id="{3CC15441-F1E0-2A4B-B759-B2A62CE66FDD}"/>
                </a:ext>
              </a:extLst>
            </p:cNvPr>
            <p:cNvSpPr/>
            <p:nvPr/>
          </p:nvSpPr>
          <p:spPr>
            <a:xfrm>
              <a:off x="802831" y="1981413"/>
              <a:ext cx="751481"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Definition</a:t>
              </a:r>
              <a:endParaRPr dirty="0"/>
            </a:p>
          </p:txBody>
        </p:sp>
        <p:sp>
          <p:nvSpPr>
            <p:cNvPr id="23" name="Google Shape;914;p85">
              <a:extLst>
                <a:ext uri="{FF2B5EF4-FFF2-40B4-BE49-F238E27FC236}">
                  <a16:creationId xmlns:a16="http://schemas.microsoft.com/office/drawing/2014/main" id="{8D6529C5-9F2C-9948-9B9A-D78B11795128}"/>
                </a:ext>
              </a:extLst>
            </p:cNvPr>
            <p:cNvSpPr/>
            <p:nvPr/>
          </p:nvSpPr>
          <p:spPr>
            <a:xfrm>
              <a:off x="1587830" y="1983521"/>
              <a:ext cx="1190784"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Things to Avoid</a:t>
              </a:r>
              <a:endParaRPr dirty="0"/>
            </a:p>
          </p:txBody>
        </p:sp>
        <p:sp>
          <p:nvSpPr>
            <p:cNvPr id="24" name="Google Shape;915;p85">
              <a:extLst>
                <a:ext uri="{FF2B5EF4-FFF2-40B4-BE49-F238E27FC236}">
                  <a16:creationId xmlns:a16="http://schemas.microsoft.com/office/drawing/2014/main" id="{C6DAF794-24BA-3949-8C59-60293C1A4797}"/>
                </a:ext>
              </a:extLst>
            </p:cNvPr>
            <p:cNvSpPr/>
            <p:nvPr/>
          </p:nvSpPr>
          <p:spPr>
            <a:xfrm>
              <a:off x="2821098" y="1981413"/>
              <a:ext cx="1490042"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Emphasize/Caution</a:t>
              </a:r>
              <a:endParaRPr dirty="0"/>
            </a:p>
          </p:txBody>
        </p:sp>
        <p:sp>
          <p:nvSpPr>
            <p:cNvPr id="25" name="Google Shape;916;p85">
              <a:extLst>
                <a:ext uri="{FF2B5EF4-FFF2-40B4-BE49-F238E27FC236}">
                  <a16:creationId xmlns:a16="http://schemas.microsoft.com/office/drawing/2014/main" id="{777398D1-3C75-CE46-A4A8-B2E3E3E71BD2}"/>
                </a:ext>
              </a:extLst>
            </p:cNvPr>
            <p:cNvSpPr/>
            <p:nvPr/>
          </p:nvSpPr>
          <p:spPr>
            <a:xfrm>
              <a:off x="1129404" y="2754505"/>
              <a:ext cx="1340810" cy="6875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endParaRPr dirty="0"/>
            </a:p>
          </p:txBody>
        </p:sp>
        <p:sp>
          <p:nvSpPr>
            <p:cNvPr id="26" name="Google Shape;918;p85">
              <a:extLst>
                <a:ext uri="{FF2B5EF4-FFF2-40B4-BE49-F238E27FC236}">
                  <a16:creationId xmlns:a16="http://schemas.microsoft.com/office/drawing/2014/main" id="{5FB8BAA1-B029-DF40-8843-97EABBBBAD62}"/>
                </a:ext>
              </a:extLst>
            </p:cNvPr>
            <p:cNvSpPr/>
            <p:nvPr/>
          </p:nvSpPr>
          <p:spPr>
            <a:xfrm>
              <a:off x="1232008" y="283676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Input</a:t>
              </a:r>
              <a:endParaRPr sz="1600" dirty="0"/>
            </a:p>
          </p:txBody>
        </p:sp>
        <p:sp>
          <p:nvSpPr>
            <p:cNvPr id="27" name="Google Shape;919;p85">
              <a:extLst>
                <a:ext uri="{FF2B5EF4-FFF2-40B4-BE49-F238E27FC236}">
                  <a16:creationId xmlns:a16="http://schemas.microsoft.com/office/drawing/2014/main" id="{5E04233D-6E87-0A49-88BF-3273D76D8D04}"/>
                </a:ext>
              </a:extLst>
            </p:cNvPr>
            <p:cNvSpPr/>
            <p:nvPr/>
          </p:nvSpPr>
          <p:spPr>
            <a:xfrm>
              <a:off x="1845024" y="283676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28" name="Google Shape;920;p85">
              <a:extLst>
                <a:ext uri="{FF2B5EF4-FFF2-40B4-BE49-F238E27FC236}">
                  <a16:creationId xmlns:a16="http://schemas.microsoft.com/office/drawing/2014/main" id="{64D6860B-628D-D14D-B0DF-38BDB334C664}"/>
                </a:ext>
              </a:extLst>
            </p:cNvPr>
            <p:cNvSpPr/>
            <p:nvPr/>
          </p:nvSpPr>
          <p:spPr>
            <a:xfrm>
              <a:off x="1539935" y="312672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29" name="Google Shape;926;p85">
              <a:extLst>
                <a:ext uri="{FF2B5EF4-FFF2-40B4-BE49-F238E27FC236}">
                  <a16:creationId xmlns:a16="http://schemas.microsoft.com/office/drawing/2014/main" id="{B4B47541-A71E-8E4E-907A-FA1173A3F45A}"/>
                </a:ext>
              </a:extLst>
            </p:cNvPr>
            <p:cNvSpPr/>
            <p:nvPr/>
          </p:nvSpPr>
          <p:spPr>
            <a:xfrm>
              <a:off x="4337644" y="1981413"/>
              <a:ext cx="642681"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Prompt</a:t>
              </a:r>
              <a:endParaRPr dirty="0"/>
            </a:p>
          </p:txBody>
        </p:sp>
        <p:sp>
          <p:nvSpPr>
            <p:cNvPr id="30" name="Google Shape;909;p85">
              <a:extLst>
                <a:ext uri="{FF2B5EF4-FFF2-40B4-BE49-F238E27FC236}">
                  <a16:creationId xmlns:a16="http://schemas.microsoft.com/office/drawing/2014/main" id="{761B7181-C84C-C543-8FA1-C33093FCA1A8}"/>
                </a:ext>
              </a:extLst>
            </p:cNvPr>
            <p:cNvSpPr/>
            <p:nvPr/>
          </p:nvSpPr>
          <p:spPr>
            <a:xfrm>
              <a:off x="3024523" y="2374029"/>
              <a:ext cx="1937806" cy="1217334"/>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Negative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31" name="Google Shape;916;p85">
              <a:extLst>
                <a:ext uri="{FF2B5EF4-FFF2-40B4-BE49-F238E27FC236}">
                  <a16:creationId xmlns:a16="http://schemas.microsoft.com/office/drawing/2014/main" id="{4043F772-F96F-2748-851A-101D3A671D8D}"/>
                </a:ext>
              </a:extLst>
            </p:cNvPr>
            <p:cNvSpPr/>
            <p:nvPr/>
          </p:nvSpPr>
          <p:spPr>
            <a:xfrm>
              <a:off x="3354965" y="2751198"/>
              <a:ext cx="1390553" cy="6875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endParaRPr dirty="0"/>
            </a:p>
          </p:txBody>
        </p:sp>
        <p:sp>
          <p:nvSpPr>
            <p:cNvPr id="32" name="Google Shape;918;p85">
              <a:extLst>
                <a:ext uri="{FF2B5EF4-FFF2-40B4-BE49-F238E27FC236}">
                  <a16:creationId xmlns:a16="http://schemas.microsoft.com/office/drawing/2014/main" id="{840720AA-4C34-1545-8C06-5D062562D6C6}"/>
                </a:ext>
              </a:extLst>
            </p:cNvPr>
            <p:cNvSpPr/>
            <p:nvPr/>
          </p:nvSpPr>
          <p:spPr>
            <a:xfrm>
              <a:off x="3457570" y="28334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33" name="Google Shape;919;p85">
              <a:extLst>
                <a:ext uri="{FF2B5EF4-FFF2-40B4-BE49-F238E27FC236}">
                  <a16:creationId xmlns:a16="http://schemas.microsoft.com/office/drawing/2014/main" id="{05854311-9761-4D4F-A15B-BD7F75738580}"/>
                </a:ext>
              </a:extLst>
            </p:cNvPr>
            <p:cNvSpPr/>
            <p:nvPr/>
          </p:nvSpPr>
          <p:spPr>
            <a:xfrm>
              <a:off x="4070586" y="28334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34" name="Google Shape;920;p85">
              <a:extLst>
                <a:ext uri="{FF2B5EF4-FFF2-40B4-BE49-F238E27FC236}">
                  <a16:creationId xmlns:a16="http://schemas.microsoft.com/office/drawing/2014/main" id="{ABAB58C8-E4D3-054B-82D1-9DE138653864}"/>
                </a:ext>
              </a:extLst>
            </p:cNvPr>
            <p:cNvSpPr/>
            <p:nvPr/>
          </p:nvSpPr>
          <p:spPr>
            <a:xfrm>
              <a:off x="3441200" y="3107162"/>
              <a:ext cx="509376"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Reason</a:t>
              </a:r>
              <a:endParaRPr sz="1600" dirty="0"/>
            </a:p>
          </p:txBody>
        </p:sp>
        <p:sp>
          <p:nvSpPr>
            <p:cNvPr id="35" name="Google Shape;924;p85">
              <a:extLst>
                <a:ext uri="{FF2B5EF4-FFF2-40B4-BE49-F238E27FC236}">
                  <a16:creationId xmlns:a16="http://schemas.microsoft.com/office/drawing/2014/main" id="{20A105C7-8943-E744-B550-609D45A0E6EA}"/>
                </a:ext>
              </a:extLst>
            </p:cNvPr>
            <p:cNvSpPr/>
            <p:nvPr/>
          </p:nvSpPr>
          <p:spPr>
            <a:xfrm>
              <a:off x="3981976" y="3107601"/>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Suggestion</a:t>
              </a:r>
              <a:endParaRPr sz="1600" dirty="0"/>
            </a:p>
          </p:txBody>
        </p:sp>
      </p:grpSp>
      <p:sp>
        <p:nvSpPr>
          <p:cNvPr id="38" name="Rectangle 37">
            <a:extLst>
              <a:ext uri="{FF2B5EF4-FFF2-40B4-BE49-F238E27FC236}">
                <a16:creationId xmlns:a16="http://schemas.microsoft.com/office/drawing/2014/main" id="{F25BE0F1-BF68-D247-84D8-6A4594CF95EF}"/>
              </a:ext>
            </a:extLst>
          </p:cNvPr>
          <p:cNvSpPr/>
          <p:nvPr/>
        </p:nvSpPr>
        <p:spPr>
          <a:xfrm>
            <a:off x="7989994" y="3573668"/>
            <a:ext cx="3103190" cy="707886"/>
          </a:xfrm>
          <a:prstGeom prst="rect">
            <a:avLst/>
          </a:prstGeom>
        </p:spPr>
        <p:txBody>
          <a:bodyPr wrap="square">
            <a:spAutoFit/>
          </a:bodyPr>
          <a:lstStyle/>
          <a:p>
            <a:pPr algn="ctr"/>
            <a:r>
              <a:rPr lang="en-US" sz="2000" i="1" dirty="0"/>
              <a:t>an output</a:t>
            </a:r>
            <a:br>
              <a:rPr lang="en-US" sz="2000" i="1" dirty="0"/>
            </a:br>
            <a:r>
              <a:rPr lang="en-US" sz="2000" i="1" dirty="0"/>
              <a:t>   </a:t>
            </a:r>
            <a:r>
              <a:rPr lang="en-US" sz="1600" i="1" dirty="0"/>
              <a:t>(question, answer, label, etc.)</a:t>
            </a:r>
            <a:endParaRPr lang="en-US" sz="2000" i="1" dirty="0"/>
          </a:p>
        </p:txBody>
      </p:sp>
    </p:spTree>
    <p:extLst>
      <p:ext uri="{BB962C8B-B14F-4D97-AF65-F5344CB8AC3E}">
        <p14:creationId xmlns:p14="http://schemas.microsoft.com/office/powerpoint/2010/main" val="391269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Natural-Instructions: Example </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16</a:t>
            </a:fld>
            <a:endParaRPr lang="en-US" dirty="0"/>
          </a:p>
        </p:txBody>
      </p:sp>
      <p:cxnSp>
        <p:nvCxnSpPr>
          <p:cNvPr id="116" name="Elbow Connector 115">
            <a:extLst>
              <a:ext uri="{FF2B5EF4-FFF2-40B4-BE49-F238E27FC236}">
                <a16:creationId xmlns:a16="http://schemas.microsoft.com/office/drawing/2014/main" id="{FDA40792-95CC-764B-B54E-7E03B50DDC84}"/>
              </a:ext>
            </a:extLst>
          </p:cNvPr>
          <p:cNvCxnSpPr>
            <a:cxnSpLocks/>
          </p:cNvCxnSpPr>
          <p:nvPr/>
        </p:nvCxnSpPr>
        <p:spPr>
          <a:xfrm>
            <a:off x="7304192" y="3646218"/>
            <a:ext cx="1221049" cy="159128"/>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121" name="Google Shape;711;p72">
            <a:extLst>
              <a:ext uri="{FF2B5EF4-FFF2-40B4-BE49-F238E27FC236}">
                <a16:creationId xmlns:a16="http://schemas.microsoft.com/office/drawing/2014/main" id="{7702D299-EF49-B643-B7D7-E2789756A912}"/>
              </a:ext>
            </a:extLst>
          </p:cNvPr>
          <p:cNvSpPr txBox="1"/>
          <p:nvPr/>
        </p:nvSpPr>
        <p:spPr>
          <a:xfrm>
            <a:off x="196769" y="2017104"/>
            <a:ext cx="3583376" cy="492402"/>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600" i="1" dirty="0">
                <a:solidFill>
                  <a:srgbClr val="980000"/>
                </a:solidFill>
                <a:latin typeface="Lato"/>
                <a:ea typeface="Lato"/>
                <a:cs typeface="Lato"/>
                <a:sym typeface="Lato"/>
              </a:rPr>
              <a:t>Generating “duration” questions task</a:t>
            </a:r>
            <a:endParaRPr sz="1600" i="1" dirty="0">
              <a:solidFill>
                <a:srgbClr val="980000"/>
              </a:solidFill>
              <a:latin typeface="Lato"/>
              <a:ea typeface="Lato"/>
              <a:cs typeface="Lato"/>
              <a:sym typeface="Lato"/>
            </a:endParaRPr>
          </a:p>
        </p:txBody>
      </p:sp>
      <p:cxnSp>
        <p:nvCxnSpPr>
          <p:cNvPr id="123" name="Straight Arrow Connector 122">
            <a:extLst>
              <a:ext uri="{FF2B5EF4-FFF2-40B4-BE49-F238E27FC236}">
                <a16:creationId xmlns:a16="http://schemas.microsoft.com/office/drawing/2014/main" id="{D69DDFC2-8BAF-4F42-AECF-DDC6F59EA368}"/>
              </a:ext>
            </a:extLst>
          </p:cNvPr>
          <p:cNvCxnSpPr>
            <a:cxnSpLocks/>
          </p:cNvCxnSpPr>
          <p:nvPr/>
        </p:nvCxnSpPr>
        <p:spPr>
          <a:xfrm>
            <a:off x="7245560" y="2172443"/>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127" name="Picture 126">
            <a:extLst>
              <a:ext uri="{FF2B5EF4-FFF2-40B4-BE49-F238E27FC236}">
                <a16:creationId xmlns:a16="http://schemas.microsoft.com/office/drawing/2014/main" id="{ABBDFA55-7B2B-3D45-BDC7-C2F4915525CF}"/>
              </a:ext>
            </a:extLst>
          </p:cNvPr>
          <p:cNvPicPr>
            <a:picLocks noChangeAspect="1"/>
          </p:cNvPicPr>
          <p:nvPr/>
        </p:nvPicPr>
        <p:blipFill>
          <a:blip r:embed="rId3"/>
          <a:stretch>
            <a:fillRect/>
          </a:stretch>
        </p:blipFill>
        <p:spPr>
          <a:xfrm>
            <a:off x="6675295" y="3275585"/>
            <a:ext cx="1314699" cy="1019608"/>
          </a:xfrm>
          <a:prstGeom prst="rect">
            <a:avLst/>
          </a:prstGeom>
        </p:spPr>
      </p:pic>
      <p:sp>
        <p:nvSpPr>
          <p:cNvPr id="40" name="Google Shape;908;p85">
            <a:extLst>
              <a:ext uri="{FF2B5EF4-FFF2-40B4-BE49-F238E27FC236}">
                <a16:creationId xmlns:a16="http://schemas.microsoft.com/office/drawing/2014/main" id="{B9CD2231-494F-1E42-92CD-B4CDA574B48C}"/>
              </a:ext>
            </a:extLst>
          </p:cNvPr>
          <p:cNvSpPr/>
          <p:nvPr/>
        </p:nvSpPr>
        <p:spPr>
          <a:xfrm>
            <a:off x="424765" y="2383405"/>
            <a:ext cx="5671233" cy="4183612"/>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42" name="Google Shape;913;p85">
            <a:extLst>
              <a:ext uri="{FF2B5EF4-FFF2-40B4-BE49-F238E27FC236}">
                <a16:creationId xmlns:a16="http://schemas.microsoft.com/office/drawing/2014/main" id="{2F05DF3F-68D4-EA4B-8412-3C0858FE43CE}"/>
              </a:ext>
            </a:extLst>
          </p:cNvPr>
          <p:cNvSpPr/>
          <p:nvPr/>
        </p:nvSpPr>
        <p:spPr>
          <a:xfrm>
            <a:off x="563568" y="2539193"/>
            <a:ext cx="5380031" cy="957962"/>
          </a:xfrm>
          <a:prstGeom prst="roundRect">
            <a:avLst>
              <a:gd name="adj" fmla="val 6578"/>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91440" bIns="0" anchor="ctr" anchorCtr="0">
            <a:noAutofit/>
          </a:bodyPr>
          <a:lstStyle/>
          <a:p>
            <a:pPr>
              <a:spcBef>
                <a:spcPts val="0"/>
              </a:spcBef>
              <a:spcAft>
                <a:spcPts val="0"/>
              </a:spcAft>
            </a:pPr>
            <a:r>
              <a:rPr lang="en" sz="1333" b="1" i="1" dirty="0">
                <a:latin typeface="Lato"/>
                <a:ea typeface="Lato"/>
                <a:cs typeface="Lato"/>
                <a:sym typeface="Lato"/>
              </a:rPr>
              <a:t>Definition: </a:t>
            </a:r>
            <a:r>
              <a:rPr lang="en-US" sz="1333" i="1" dirty="0">
                <a:latin typeface="Lato"/>
                <a:ea typeface="Lato"/>
                <a:cs typeface="Lato"/>
                <a:sym typeface="Lato"/>
              </a:rPr>
              <a:t>In this task, we ask you to write a question that involves “event duration", based on a given sentence. Here, event duration is defined as the understanding of how long events typically last. For example, “brushing teeth”, usually takes few minutes. </a:t>
            </a:r>
            <a:endParaRPr dirty="0"/>
          </a:p>
        </p:txBody>
      </p:sp>
      <p:sp>
        <p:nvSpPr>
          <p:cNvPr id="7" name="Rectangle 6">
            <a:extLst>
              <a:ext uri="{FF2B5EF4-FFF2-40B4-BE49-F238E27FC236}">
                <a16:creationId xmlns:a16="http://schemas.microsoft.com/office/drawing/2014/main" id="{DF890F7A-A0C3-2A49-A4FF-5BDC6B52EF7A}"/>
              </a:ext>
            </a:extLst>
          </p:cNvPr>
          <p:cNvSpPr/>
          <p:nvPr/>
        </p:nvSpPr>
        <p:spPr>
          <a:xfrm>
            <a:off x="3046797" y="6197684"/>
            <a:ext cx="343364" cy="369332"/>
          </a:xfrm>
          <a:prstGeom prst="rect">
            <a:avLst/>
          </a:prstGeom>
        </p:spPr>
        <p:txBody>
          <a:bodyPr wrap="none">
            <a:spAutoFit/>
          </a:bodyPr>
          <a:lstStyle/>
          <a:p>
            <a:r>
              <a:rPr lang="en-US" i="1" dirty="0">
                <a:latin typeface="Lato"/>
                <a:ea typeface="Lato"/>
                <a:cs typeface="Lato"/>
                <a:sym typeface="Lato"/>
              </a:rPr>
              <a:t>…</a:t>
            </a:r>
            <a:endParaRPr lang="en-US" dirty="0"/>
          </a:p>
        </p:txBody>
      </p:sp>
      <p:sp>
        <p:nvSpPr>
          <p:cNvPr id="18" name="Alternate Process 17">
            <a:extLst>
              <a:ext uri="{FF2B5EF4-FFF2-40B4-BE49-F238E27FC236}">
                <a16:creationId xmlns:a16="http://schemas.microsoft.com/office/drawing/2014/main" id="{8C133A4B-4FA8-5F4C-B98C-E441601B8E19}"/>
              </a:ext>
            </a:extLst>
          </p:cNvPr>
          <p:cNvSpPr/>
          <p:nvPr/>
        </p:nvSpPr>
        <p:spPr>
          <a:xfrm>
            <a:off x="3915167" y="1592764"/>
            <a:ext cx="6464835" cy="51077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i="1" dirty="0">
                <a:solidFill>
                  <a:schemeClr val="tx1"/>
                </a:solidFill>
              </a:rPr>
              <a:t>input instance </a:t>
            </a:r>
            <a:r>
              <a:rPr lang="en-US" sz="1600" i="1" dirty="0">
                <a:solidFill>
                  <a:schemeClr val="tx1"/>
                </a:solidFill>
              </a:rPr>
              <a:t>(paragraph, story, etc.)</a:t>
            </a:r>
          </a:p>
        </p:txBody>
      </p:sp>
      <p:sp>
        <p:nvSpPr>
          <p:cNvPr id="19" name="Rectangle 18">
            <a:extLst>
              <a:ext uri="{FF2B5EF4-FFF2-40B4-BE49-F238E27FC236}">
                <a16:creationId xmlns:a16="http://schemas.microsoft.com/office/drawing/2014/main" id="{58407148-F519-B14E-8E38-94F32717267A}"/>
              </a:ext>
            </a:extLst>
          </p:cNvPr>
          <p:cNvSpPr/>
          <p:nvPr/>
        </p:nvSpPr>
        <p:spPr>
          <a:xfrm>
            <a:off x="7989994" y="3573668"/>
            <a:ext cx="3103190" cy="707886"/>
          </a:xfrm>
          <a:prstGeom prst="rect">
            <a:avLst/>
          </a:prstGeom>
        </p:spPr>
        <p:txBody>
          <a:bodyPr wrap="square">
            <a:spAutoFit/>
          </a:bodyPr>
          <a:lstStyle/>
          <a:p>
            <a:pPr algn="ctr"/>
            <a:r>
              <a:rPr lang="en-US" sz="2000" i="1" dirty="0"/>
              <a:t>an output</a:t>
            </a:r>
            <a:br>
              <a:rPr lang="en-US" sz="2000" i="1" dirty="0"/>
            </a:br>
            <a:r>
              <a:rPr lang="en-US" sz="2000" i="1" dirty="0"/>
              <a:t>   </a:t>
            </a:r>
            <a:r>
              <a:rPr lang="en-US" sz="1600" i="1" dirty="0"/>
              <a:t>(question, answer, label, etc.)</a:t>
            </a:r>
            <a:endParaRPr lang="en-US" sz="2000" i="1" dirty="0"/>
          </a:p>
        </p:txBody>
      </p:sp>
      <p:sp>
        <p:nvSpPr>
          <p:cNvPr id="17" name="Google Shape;914;p85">
            <a:extLst>
              <a:ext uri="{FF2B5EF4-FFF2-40B4-BE49-F238E27FC236}">
                <a16:creationId xmlns:a16="http://schemas.microsoft.com/office/drawing/2014/main" id="{7C7D77CF-3895-4649-AAC7-1FAB0F30B142}"/>
              </a:ext>
            </a:extLst>
          </p:cNvPr>
          <p:cNvSpPr/>
          <p:nvPr/>
        </p:nvSpPr>
        <p:spPr>
          <a:xfrm>
            <a:off x="563568" y="4482040"/>
            <a:ext cx="5380032" cy="47918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0" bIns="0" anchor="ctr" anchorCtr="0">
            <a:noAutofit/>
          </a:bodyPr>
          <a:lstStyle/>
          <a:p>
            <a:pPr>
              <a:spcBef>
                <a:spcPts val="0"/>
              </a:spcBef>
              <a:spcAft>
                <a:spcPts val="0"/>
              </a:spcAft>
            </a:pPr>
            <a:r>
              <a:rPr lang="en" sz="1333" b="1" i="1" dirty="0">
                <a:latin typeface="Lato"/>
                <a:ea typeface="Lato"/>
                <a:cs typeface="Lato"/>
                <a:sym typeface="Lato"/>
              </a:rPr>
              <a:t>Emphasize/Caution: </a:t>
            </a:r>
            <a:r>
              <a:rPr lang="en-US" sz="1333" i="1" dirty="0">
                <a:latin typeface="Lato"/>
                <a:ea typeface="Lato"/>
                <a:cs typeface="Lato"/>
                <a:sym typeface="Lato"/>
              </a:rPr>
              <a:t>The written questions are not required to have a single correct answer. </a:t>
            </a:r>
            <a:endParaRPr dirty="0"/>
          </a:p>
        </p:txBody>
      </p:sp>
      <p:sp>
        <p:nvSpPr>
          <p:cNvPr id="20" name="Google Shape;915;p85">
            <a:extLst>
              <a:ext uri="{FF2B5EF4-FFF2-40B4-BE49-F238E27FC236}">
                <a16:creationId xmlns:a16="http://schemas.microsoft.com/office/drawing/2014/main" id="{CD61BEAC-E299-4543-BEB6-690E33AC4324}"/>
              </a:ext>
            </a:extLst>
          </p:cNvPr>
          <p:cNvSpPr/>
          <p:nvPr/>
        </p:nvSpPr>
        <p:spPr>
          <a:xfrm>
            <a:off x="563567" y="3600749"/>
            <a:ext cx="5394593" cy="754583"/>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0" bIns="0" anchor="ctr" anchorCtr="0">
            <a:noAutofit/>
          </a:bodyPr>
          <a:lstStyle/>
          <a:p>
            <a:pPr>
              <a:spcBef>
                <a:spcPts val="0"/>
              </a:spcBef>
              <a:spcAft>
                <a:spcPts val="0"/>
              </a:spcAft>
            </a:pPr>
            <a:r>
              <a:rPr lang="en" sz="1333" b="1" i="1" dirty="0">
                <a:latin typeface="Lato"/>
                <a:ea typeface="Lato"/>
                <a:cs typeface="Lato"/>
                <a:sym typeface="Lato"/>
              </a:rPr>
              <a:t>Things to Avoid:</a:t>
            </a:r>
            <a:r>
              <a:rPr lang="en" sz="1333" i="1" dirty="0">
                <a:latin typeface="Lato"/>
                <a:ea typeface="Lato"/>
                <a:cs typeface="Lato"/>
                <a:sym typeface="Lato"/>
              </a:rPr>
              <a:t> </a:t>
            </a:r>
            <a:r>
              <a:rPr lang="en-US" sz="1333" i="1" dirty="0">
                <a:latin typeface="Lato"/>
                <a:ea typeface="Lato"/>
                <a:cs typeface="Lato"/>
                <a:sym typeface="Lato"/>
              </a:rPr>
              <a:t>Don't create questions which have explicit mentions of answers in text. Instead, it has to be implied from what is given. In other words, we want you to use "instinct" or "common sense".</a:t>
            </a:r>
            <a:endParaRPr dirty="0"/>
          </a:p>
        </p:txBody>
      </p:sp>
      <p:sp>
        <p:nvSpPr>
          <p:cNvPr id="23" name="Google Shape;916;p85">
            <a:extLst>
              <a:ext uri="{FF2B5EF4-FFF2-40B4-BE49-F238E27FC236}">
                <a16:creationId xmlns:a16="http://schemas.microsoft.com/office/drawing/2014/main" id="{5D9D90C2-20A3-164E-BA54-532E9CDF4E53}"/>
              </a:ext>
            </a:extLst>
          </p:cNvPr>
          <p:cNvSpPr/>
          <p:nvPr/>
        </p:nvSpPr>
        <p:spPr>
          <a:xfrm>
            <a:off x="563568" y="5037287"/>
            <a:ext cx="5394592" cy="1297292"/>
          </a:xfrm>
          <a:prstGeom prst="roundRect">
            <a:avLst>
              <a:gd name="adj" fmla="val 8375"/>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0" bIns="121900" anchor="t" anchorCtr="0">
            <a:noAutofit/>
          </a:bodyPr>
          <a:lstStyle/>
          <a:p>
            <a:pPr algn="ctr">
              <a:spcBef>
                <a:spcPts val="0"/>
              </a:spcBef>
              <a:spcAft>
                <a:spcPts val="0"/>
              </a:spcAft>
            </a:pPr>
            <a:r>
              <a:rPr lang="en" sz="1333" i="1" dirty="0">
                <a:latin typeface="Lato"/>
                <a:ea typeface="Lato"/>
                <a:cs typeface="Lato"/>
                <a:sym typeface="Lato"/>
              </a:rPr>
              <a:t>Positive example 1</a:t>
            </a:r>
          </a:p>
          <a:p>
            <a:pPr>
              <a:spcBef>
                <a:spcPts val="0"/>
              </a:spcBef>
              <a:spcAft>
                <a:spcPts val="0"/>
              </a:spcAft>
            </a:pPr>
            <a:r>
              <a:rPr lang="en" sz="1333" b="1" i="1" dirty="0">
                <a:latin typeface="Lato"/>
                <a:sym typeface="Lato"/>
              </a:rPr>
              <a:t>Input: </a:t>
            </a:r>
            <a:r>
              <a:rPr lang="en-US" sz="1333" i="1" dirty="0">
                <a:latin typeface="Lato"/>
                <a:sym typeface="Lato"/>
              </a:rPr>
              <a:t>Sentence: Jack played basketball after school, after which he was very tired. </a:t>
            </a:r>
          </a:p>
          <a:p>
            <a:pPr>
              <a:spcBef>
                <a:spcPts val="0"/>
              </a:spcBef>
              <a:spcAft>
                <a:spcPts val="0"/>
              </a:spcAft>
            </a:pPr>
            <a:r>
              <a:rPr lang="en-US" sz="1333" b="1" i="1" dirty="0">
                <a:latin typeface="Lato"/>
                <a:sym typeface="Lato"/>
              </a:rPr>
              <a:t>Output:</a:t>
            </a:r>
            <a:r>
              <a:rPr lang="en-US" sz="1333" i="1" dirty="0">
                <a:latin typeface="Lato"/>
                <a:sym typeface="Lato"/>
              </a:rPr>
              <a:t> How long did Jack play basketball?</a:t>
            </a:r>
          </a:p>
          <a:p>
            <a:pPr>
              <a:spcBef>
                <a:spcPts val="0"/>
              </a:spcBef>
              <a:spcAft>
                <a:spcPts val="0"/>
              </a:spcAft>
            </a:pPr>
            <a:r>
              <a:rPr lang="en-US" sz="1333" b="1" i="1" dirty="0">
                <a:latin typeface="Lato"/>
                <a:sym typeface="Lato"/>
              </a:rPr>
              <a:t>Reason:</a:t>
            </a:r>
            <a:r>
              <a:rPr lang="en-US" sz="1333" i="1" dirty="0">
                <a:latin typeface="Lato"/>
                <a:sym typeface="Lato"/>
              </a:rPr>
              <a:t> The question asks about the duration of an event; therefore it's a temporal event duration question.</a:t>
            </a:r>
            <a:endParaRPr dirty="0"/>
          </a:p>
        </p:txBody>
      </p:sp>
      <p:cxnSp>
        <p:nvCxnSpPr>
          <p:cNvPr id="5" name="Straight Arrow Connector 4">
            <a:extLst>
              <a:ext uri="{FF2B5EF4-FFF2-40B4-BE49-F238E27FC236}">
                <a16:creationId xmlns:a16="http://schemas.microsoft.com/office/drawing/2014/main" id="{6C9625FD-927C-8F4C-A7FF-B087D936AB97}"/>
              </a:ext>
            </a:extLst>
          </p:cNvPr>
          <p:cNvCxnSpPr>
            <a:cxnSpLocks/>
          </p:cNvCxnSpPr>
          <p:nvPr/>
        </p:nvCxnSpPr>
        <p:spPr>
          <a:xfrm>
            <a:off x="6095998" y="3808760"/>
            <a:ext cx="521129" cy="0"/>
          </a:xfrm>
          <a:prstGeom prst="straightConnector1">
            <a:avLst/>
          </a:prstGeom>
          <a:ln w="381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575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Natural-Instructions: Example </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17</a:t>
            </a:fld>
            <a:endParaRPr lang="en-US" dirty="0"/>
          </a:p>
        </p:txBody>
      </p:sp>
      <p:sp>
        <p:nvSpPr>
          <p:cNvPr id="83" name="Alternate Process 82">
            <a:extLst>
              <a:ext uri="{FF2B5EF4-FFF2-40B4-BE49-F238E27FC236}">
                <a16:creationId xmlns:a16="http://schemas.microsoft.com/office/drawing/2014/main" id="{CA96BC56-A22F-3E47-A3B6-D5F35EE8030D}"/>
              </a:ext>
            </a:extLst>
          </p:cNvPr>
          <p:cNvSpPr/>
          <p:nvPr/>
        </p:nvSpPr>
        <p:spPr>
          <a:xfrm>
            <a:off x="3915167" y="1592764"/>
            <a:ext cx="6464835" cy="51077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r>
              <a:rPr lang="en-US" b="1" i="1" dirty="0">
                <a:solidFill>
                  <a:schemeClr val="tx1"/>
                </a:solidFill>
              </a:rPr>
              <a:t>Input: </a:t>
            </a:r>
            <a:r>
              <a:rPr lang="en-US" i="1" dirty="0">
                <a:solidFill>
                  <a:schemeClr val="tx1"/>
                </a:solidFill>
              </a:rPr>
              <a:t>She chose to make a salad for lunch tomorrow and Sunday. </a:t>
            </a:r>
          </a:p>
        </p:txBody>
      </p:sp>
      <p:cxnSp>
        <p:nvCxnSpPr>
          <p:cNvPr id="116" name="Elbow Connector 115">
            <a:extLst>
              <a:ext uri="{FF2B5EF4-FFF2-40B4-BE49-F238E27FC236}">
                <a16:creationId xmlns:a16="http://schemas.microsoft.com/office/drawing/2014/main" id="{FDA40792-95CC-764B-B54E-7E03B50DDC84}"/>
              </a:ext>
            </a:extLst>
          </p:cNvPr>
          <p:cNvCxnSpPr>
            <a:cxnSpLocks/>
            <a:endCxn id="120" idx="1"/>
          </p:cNvCxnSpPr>
          <p:nvPr/>
        </p:nvCxnSpPr>
        <p:spPr>
          <a:xfrm>
            <a:off x="7304192" y="3646218"/>
            <a:ext cx="1221049" cy="159128"/>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120" name="Rectangle 119">
            <a:extLst>
              <a:ext uri="{FF2B5EF4-FFF2-40B4-BE49-F238E27FC236}">
                <a16:creationId xmlns:a16="http://schemas.microsoft.com/office/drawing/2014/main" id="{C9F79060-CACD-2D4A-A78E-DD88718F8385}"/>
              </a:ext>
            </a:extLst>
          </p:cNvPr>
          <p:cNvSpPr/>
          <p:nvPr/>
        </p:nvSpPr>
        <p:spPr>
          <a:xfrm>
            <a:off x="8525241" y="3451403"/>
            <a:ext cx="3103190" cy="707886"/>
          </a:xfrm>
          <a:prstGeom prst="rect">
            <a:avLst/>
          </a:prstGeom>
        </p:spPr>
        <p:txBody>
          <a:bodyPr wrap="square">
            <a:spAutoFit/>
          </a:bodyPr>
          <a:lstStyle/>
          <a:p>
            <a:pPr algn="ctr"/>
            <a:r>
              <a:rPr lang="en-US" sz="2000" i="1" dirty="0"/>
              <a:t>“how long did it take for her to make a salad?</a:t>
            </a:r>
          </a:p>
        </p:txBody>
      </p:sp>
      <p:sp>
        <p:nvSpPr>
          <p:cNvPr id="121" name="Google Shape;711;p72">
            <a:extLst>
              <a:ext uri="{FF2B5EF4-FFF2-40B4-BE49-F238E27FC236}">
                <a16:creationId xmlns:a16="http://schemas.microsoft.com/office/drawing/2014/main" id="{7702D299-EF49-B643-B7D7-E2789756A912}"/>
              </a:ext>
            </a:extLst>
          </p:cNvPr>
          <p:cNvSpPr txBox="1"/>
          <p:nvPr/>
        </p:nvSpPr>
        <p:spPr>
          <a:xfrm>
            <a:off x="196769" y="2017104"/>
            <a:ext cx="3583376" cy="492402"/>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600" i="1" dirty="0">
                <a:solidFill>
                  <a:srgbClr val="980000"/>
                </a:solidFill>
                <a:latin typeface="Lato"/>
                <a:ea typeface="Lato"/>
                <a:cs typeface="Lato"/>
                <a:sym typeface="Lato"/>
              </a:rPr>
              <a:t>Generating “duration” questions task</a:t>
            </a:r>
            <a:endParaRPr sz="1600" i="1" dirty="0">
              <a:solidFill>
                <a:srgbClr val="980000"/>
              </a:solidFill>
              <a:latin typeface="Lato"/>
              <a:ea typeface="Lato"/>
              <a:cs typeface="Lato"/>
              <a:sym typeface="Lato"/>
            </a:endParaRPr>
          </a:p>
        </p:txBody>
      </p:sp>
      <p:cxnSp>
        <p:nvCxnSpPr>
          <p:cNvPr id="123" name="Straight Arrow Connector 122">
            <a:extLst>
              <a:ext uri="{FF2B5EF4-FFF2-40B4-BE49-F238E27FC236}">
                <a16:creationId xmlns:a16="http://schemas.microsoft.com/office/drawing/2014/main" id="{D69DDFC2-8BAF-4F42-AECF-DDC6F59EA368}"/>
              </a:ext>
            </a:extLst>
          </p:cNvPr>
          <p:cNvCxnSpPr>
            <a:cxnSpLocks/>
          </p:cNvCxnSpPr>
          <p:nvPr/>
        </p:nvCxnSpPr>
        <p:spPr>
          <a:xfrm>
            <a:off x="7245560" y="2172443"/>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127" name="Picture 126">
            <a:extLst>
              <a:ext uri="{FF2B5EF4-FFF2-40B4-BE49-F238E27FC236}">
                <a16:creationId xmlns:a16="http://schemas.microsoft.com/office/drawing/2014/main" id="{ABBDFA55-7B2B-3D45-BDC7-C2F4915525CF}"/>
              </a:ext>
            </a:extLst>
          </p:cNvPr>
          <p:cNvPicPr>
            <a:picLocks noChangeAspect="1"/>
          </p:cNvPicPr>
          <p:nvPr/>
        </p:nvPicPr>
        <p:blipFill>
          <a:blip r:embed="rId3"/>
          <a:stretch>
            <a:fillRect/>
          </a:stretch>
        </p:blipFill>
        <p:spPr>
          <a:xfrm>
            <a:off x="6675295" y="3275585"/>
            <a:ext cx="1314699" cy="1019608"/>
          </a:xfrm>
          <a:prstGeom prst="rect">
            <a:avLst/>
          </a:prstGeom>
        </p:spPr>
      </p:pic>
      <p:sp>
        <p:nvSpPr>
          <p:cNvPr id="40" name="Google Shape;908;p85">
            <a:extLst>
              <a:ext uri="{FF2B5EF4-FFF2-40B4-BE49-F238E27FC236}">
                <a16:creationId xmlns:a16="http://schemas.microsoft.com/office/drawing/2014/main" id="{B9CD2231-494F-1E42-92CD-B4CDA574B48C}"/>
              </a:ext>
            </a:extLst>
          </p:cNvPr>
          <p:cNvSpPr/>
          <p:nvPr/>
        </p:nvSpPr>
        <p:spPr>
          <a:xfrm>
            <a:off x="424765" y="2383405"/>
            <a:ext cx="5671233" cy="4183612"/>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42" name="Google Shape;913;p85">
            <a:extLst>
              <a:ext uri="{FF2B5EF4-FFF2-40B4-BE49-F238E27FC236}">
                <a16:creationId xmlns:a16="http://schemas.microsoft.com/office/drawing/2014/main" id="{2F05DF3F-68D4-EA4B-8412-3C0858FE43CE}"/>
              </a:ext>
            </a:extLst>
          </p:cNvPr>
          <p:cNvSpPr/>
          <p:nvPr/>
        </p:nvSpPr>
        <p:spPr>
          <a:xfrm>
            <a:off x="563568" y="2539193"/>
            <a:ext cx="5380031" cy="957962"/>
          </a:xfrm>
          <a:prstGeom prst="roundRect">
            <a:avLst>
              <a:gd name="adj" fmla="val 6578"/>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91440" bIns="0" anchor="ctr" anchorCtr="0">
            <a:noAutofit/>
          </a:bodyPr>
          <a:lstStyle/>
          <a:p>
            <a:pPr>
              <a:spcBef>
                <a:spcPts val="0"/>
              </a:spcBef>
              <a:spcAft>
                <a:spcPts val="0"/>
              </a:spcAft>
            </a:pPr>
            <a:r>
              <a:rPr lang="en" sz="1333" b="1" i="1" dirty="0">
                <a:latin typeface="Lato"/>
                <a:ea typeface="Lato"/>
                <a:cs typeface="Lato"/>
                <a:sym typeface="Lato"/>
              </a:rPr>
              <a:t>Definition: </a:t>
            </a:r>
            <a:r>
              <a:rPr lang="en-US" sz="1333" i="1" dirty="0">
                <a:latin typeface="Lato"/>
                <a:ea typeface="Lato"/>
                <a:cs typeface="Lato"/>
                <a:sym typeface="Lato"/>
              </a:rPr>
              <a:t>In this task, we ask you to write a question that involves “event duration", based on a given sentence. Here, event duration is defined as the understanding of how long events typically last. For example, “brushing teeth”, usually takes few minutes. </a:t>
            </a:r>
            <a:endParaRPr dirty="0"/>
          </a:p>
        </p:txBody>
      </p:sp>
      <p:sp>
        <p:nvSpPr>
          <p:cNvPr id="43" name="Google Shape;914;p85">
            <a:extLst>
              <a:ext uri="{FF2B5EF4-FFF2-40B4-BE49-F238E27FC236}">
                <a16:creationId xmlns:a16="http://schemas.microsoft.com/office/drawing/2014/main" id="{AF4EF30C-FD5F-A04A-BEE0-E24005932DC9}"/>
              </a:ext>
            </a:extLst>
          </p:cNvPr>
          <p:cNvSpPr/>
          <p:nvPr/>
        </p:nvSpPr>
        <p:spPr>
          <a:xfrm>
            <a:off x="563568" y="4482040"/>
            <a:ext cx="5380032" cy="47918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0" bIns="0" anchor="ctr" anchorCtr="0">
            <a:noAutofit/>
          </a:bodyPr>
          <a:lstStyle/>
          <a:p>
            <a:pPr>
              <a:spcBef>
                <a:spcPts val="0"/>
              </a:spcBef>
              <a:spcAft>
                <a:spcPts val="0"/>
              </a:spcAft>
            </a:pPr>
            <a:r>
              <a:rPr lang="en" sz="1333" b="1" i="1" dirty="0">
                <a:latin typeface="Lato"/>
                <a:ea typeface="Lato"/>
                <a:cs typeface="Lato"/>
                <a:sym typeface="Lato"/>
              </a:rPr>
              <a:t>Emphasize/Caution: </a:t>
            </a:r>
            <a:r>
              <a:rPr lang="en-US" sz="1333" i="1" dirty="0">
                <a:latin typeface="Lato"/>
                <a:ea typeface="Lato"/>
                <a:cs typeface="Lato"/>
                <a:sym typeface="Lato"/>
              </a:rPr>
              <a:t>The written questions are not required to have a single correct answer. </a:t>
            </a:r>
            <a:endParaRPr dirty="0"/>
          </a:p>
        </p:txBody>
      </p:sp>
      <p:sp>
        <p:nvSpPr>
          <p:cNvPr id="44" name="Google Shape;915;p85">
            <a:extLst>
              <a:ext uri="{FF2B5EF4-FFF2-40B4-BE49-F238E27FC236}">
                <a16:creationId xmlns:a16="http://schemas.microsoft.com/office/drawing/2014/main" id="{2B4084A9-7728-1744-95C0-6E6140E92181}"/>
              </a:ext>
            </a:extLst>
          </p:cNvPr>
          <p:cNvSpPr/>
          <p:nvPr/>
        </p:nvSpPr>
        <p:spPr>
          <a:xfrm>
            <a:off x="563567" y="3600749"/>
            <a:ext cx="5394593" cy="754583"/>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0" bIns="0" anchor="ctr" anchorCtr="0">
            <a:noAutofit/>
          </a:bodyPr>
          <a:lstStyle/>
          <a:p>
            <a:pPr>
              <a:spcBef>
                <a:spcPts val="0"/>
              </a:spcBef>
              <a:spcAft>
                <a:spcPts val="0"/>
              </a:spcAft>
            </a:pPr>
            <a:r>
              <a:rPr lang="en" sz="1333" b="1" i="1" dirty="0">
                <a:latin typeface="Lato"/>
                <a:ea typeface="Lato"/>
                <a:cs typeface="Lato"/>
                <a:sym typeface="Lato"/>
              </a:rPr>
              <a:t>Things to Avoid:</a:t>
            </a:r>
            <a:r>
              <a:rPr lang="en" sz="1333" i="1" dirty="0">
                <a:latin typeface="Lato"/>
                <a:ea typeface="Lato"/>
                <a:cs typeface="Lato"/>
                <a:sym typeface="Lato"/>
              </a:rPr>
              <a:t> </a:t>
            </a:r>
            <a:r>
              <a:rPr lang="en-US" sz="1333" i="1" dirty="0">
                <a:latin typeface="Lato"/>
                <a:ea typeface="Lato"/>
                <a:cs typeface="Lato"/>
                <a:sym typeface="Lato"/>
              </a:rPr>
              <a:t>Don't create questions which have explicit mentions of answers in text. Instead, it has to be implied from what is given. In other words, we want you to use "instinct" or "common sense".</a:t>
            </a:r>
            <a:endParaRPr dirty="0"/>
          </a:p>
        </p:txBody>
      </p:sp>
      <p:sp>
        <p:nvSpPr>
          <p:cNvPr id="59" name="Google Shape;916;p85">
            <a:extLst>
              <a:ext uri="{FF2B5EF4-FFF2-40B4-BE49-F238E27FC236}">
                <a16:creationId xmlns:a16="http://schemas.microsoft.com/office/drawing/2014/main" id="{10C25EF6-62AB-9B43-97F0-2E97E34B9CDD}"/>
              </a:ext>
            </a:extLst>
          </p:cNvPr>
          <p:cNvSpPr/>
          <p:nvPr/>
        </p:nvSpPr>
        <p:spPr>
          <a:xfrm>
            <a:off x="563568" y="5037287"/>
            <a:ext cx="5394592" cy="1297292"/>
          </a:xfrm>
          <a:prstGeom prst="roundRect">
            <a:avLst>
              <a:gd name="adj" fmla="val 8375"/>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0" bIns="121900" anchor="t" anchorCtr="0">
            <a:noAutofit/>
          </a:bodyPr>
          <a:lstStyle/>
          <a:p>
            <a:pPr algn="ctr">
              <a:spcBef>
                <a:spcPts val="0"/>
              </a:spcBef>
              <a:spcAft>
                <a:spcPts val="0"/>
              </a:spcAft>
            </a:pPr>
            <a:r>
              <a:rPr lang="en" sz="1333" i="1" dirty="0">
                <a:latin typeface="Lato"/>
                <a:ea typeface="Lato"/>
                <a:cs typeface="Lato"/>
                <a:sym typeface="Lato"/>
              </a:rPr>
              <a:t>Positive example 1</a:t>
            </a:r>
          </a:p>
          <a:p>
            <a:pPr>
              <a:spcBef>
                <a:spcPts val="0"/>
              </a:spcBef>
              <a:spcAft>
                <a:spcPts val="0"/>
              </a:spcAft>
            </a:pPr>
            <a:r>
              <a:rPr lang="en" sz="1333" b="1" i="1" dirty="0">
                <a:latin typeface="Lato"/>
                <a:sym typeface="Lato"/>
              </a:rPr>
              <a:t>Input: </a:t>
            </a:r>
            <a:r>
              <a:rPr lang="en-US" sz="1333" i="1" dirty="0">
                <a:latin typeface="Lato"/>
                <a:sym typeface="Lato"/>
              </a:rPr>
              <a:t>Sentence: Jack played basketball after school, after which he was very tired. </a:t>
            </a:r>
          </a:p>
          <a:p>
            <a:pPr>
              <a:spcBef>
                <a:spcPts val="0"/>
              </a:spcBef>
              <a:spcAft>
                <a:spcPts val="0"/>
              </a:spcAft>
            </a:pPr>
            <a:r>
              <a:rPr lang="en-US" sz="1333" b="1" i="1" dirty="0">
                <a:latin typeface="Lato"/>
                <a:sym typeface="Lato"/>
              </a:rPr>
              <a:t>Output:</a:t>
            </a:r>
            <a:r>
              <a:rPr lang="en-US" sz="1333" i="1" dirty="0">
                <a:latin typeface="Lato"/>
                <a:sym typeface="Lato"/>
              </a:rPr>
              <a:t> How long did Jack play basketball?</a:t>
            </a:r>
          </a:p>
          <a:p>
            <a:pPr>
              <a:spcBef>
                <a:spcPts val="0"/>
              </a:spcBef>
              <a:spcAft>
                <a:spcPts val="0"/>
              </a:spcAft>
            </a:pPr>
            <a:r>
              <a:rPr lang="en-US" sz="1333" b="1" i="1" dirty="0">
                <a:latin typeface="Lato"/>
                <a:sym typeface="Lato"/>
              </a:rPr>
              <a:t>Reason:</a:t>
            </a:r>
            <a:r>
              <a:rPr lang="en-US" sz="1333" i="1" dirty="0">
                <a:latin typeface="Lato"/>
                <a:sym typeface="Lato"/>
              </a:rPr>
              <a:t> The question asks about the duration of an event; therefore it's a temporal event duration question.</a:t>
            </a:r>
            <a:endParaRPr dirty="0"/>
          </a:p>
        </p:txBody>
      </p:sp>
      <p:sp>
        <p:nvSpPr>
          <p:cNvPr id="7" name="Rectangle 6">
            <a:extLst>
              <a:ext uri="{FF2B5EF4-FFF2-40B4-BE49-F238E27FC236}">
                <a16:creationId xmlns:a16="http://schemas.microsoft.com/office/drawing/2014/main" id="{DF890F7A-A0C3-2A49-A4FF-5BDC6B52EF7A}"/>
              </a:ext>
            </a:extLst>
          </p:cNvPr>
          <p:cNvSpPr/>
          <p:nvPr/>
        </p:nvSpPr>
        <p:spPr>
          <a:xfrm>
            <a:off x="3046797" y="6197684"/>
            <a:ext cx="343364" cy="369332"/>
          </a:xfrm>
          <a:prstGeom prst="rect">
            <a:avLst/>
          </a:prstGeom>
        </p:spPr>
        <p:txBody>
          <a:bodyPr wrap="none">
            <a:spAutoFit/>
          </a:bodyPr>
          <a:lstStyle/>
          <a:p>
            <a:r>
              <a:rPr lang="en-US" i="1" dirty="0">
                <a:latin typeface="Lato"/>
                <a:ea typeface="Lato"/>
                <a:cs typeface="Lato"/>
                <a:sym typeface="Lato"/>
              </a:rPr>
              <a:t>…</a:t>
            </a:r>
            <a:endParaRPr lang="en-US" dirty="0"/>
          </a:p>
        </p:txBody>
      </p:sp>
      <p:sp>
        <p:nvSpPr>
          <p:cNvPr id="17" name="Rectangle 16">
            <a:extLst>
              <a:ext uri="{FF2B5EF4-FFF2-40B4-BE49-F238E27FC236}">
                <a16:creationId xmlns:a16="http://schemas.microsoft.com/office/drawing/2014/main" id="{6F9F6D5F-90E3-6B42-B3CB-DB9620EE5A82}"/>
              </a:ext>
            </a:extLst>
          </p:cNvPr>
          <p:cNvSpPr/>
          <p:nvPr/>
        </p:nvSpPr>
        <p:spPr>
          <a:xfrm>
            <a:off x="6234801" y="5621396"/>
            <a:ext cx="5883342" cy="369332"/>
          </a:xfrm>
          <a:prstGeom prst="rect">
            <a:avLst/>
          </a:prstGeom>
        </p:spPr>
        <p:txBody>
          <a:bodyPr wrap="none">
            <a:spAutoFit/>
          </a:bodyPr>
          <a:lstStyle/>
          <a:p>
            <a:r>
              <a:rPr lang="en-US" dirty="0">
                <a:solidFill>
                  <a:srgbClr val="1700FF"/>
                </a:solidFill>
                <a:latin typeface="Consolas" panose="020B0609020204030204" pitchFamily="49" charset="0"/>
                <a:cs typeface="Consolas" panose="020B0609020204030204" pitchFamily="49" charset="0"/>
              </a:rPr>
              <a:t>https://</a:t>
            </a:r>
            <a:r>
              <a:rPr lang="en-US" dirty="0" err="1">
                <a:solidFill>
                  <a:srgbClr val="1700FF"/>
                </a:solidFill>
                <a:latin typeface="Consolas" panose="020B0609020204030204" pitchFamily="49" charset="0"/>
                <a:cs typeface="Consolas" panose="020B0609020204030204" pitchFamily="49" charset="0"/>
              </a:rPr>
              <a:t>instructions.apps.allenai.org</a:t>
            </a:r>
            <a:r>
              <a:rPr lang="en-US" dirty="0">
                <a:solidFill>
                  <a:srgbClr val="1700FF"/>
                </a:solidFill>
                <a:latin typeface="Consolas" panose="020B0609020204030204" pitchFamily="49" charset="0"/>
                <a:cs typeface="Consolas" panose="020B0609020204030204" pitchFamily="49" charset="0"/>
              </a:rPr>
              <a:t>/explore</a:t>
            </a:r>
          </a:p>
        </p:txBody>
      </p:sp>
      <p:cxnSp>
        <p:nvCxnSpPr>
          <p:cNvPr id="19" name="Straight Arrow Connector 18">
            <a:extLst>
              <a:ext uri="{FF2B5EF4-FFF2-40B4-BE49-F238E27FC236}">
                <a16:creationId xmlns:a16="http://schemas.microsoft.com/office/drawing/2014/main" id="{D4B6DB19-DD07-D74D-86E0-AA2DDFDBE60C}"/>
              </a:ext>
            </a:extLst>
          </p:cNvPr>
          <p:cNvCxnSpPr>
            <a:cxnSpLocks/>
          </p:cNvCxnSpPr>
          <p:nvPr/>
        </p:nvCxnSpPr>
        <p:spPr>
          <a:xfrm>
            <a:off x="6095998" y="3808760"/>
            <a:ext cx="521129" cy="0"/>
          </a:xfrm>
          <a:prstGeom prst="straightConnector1">
            <a:avLst/>
          </a:prstGeom>
          <a:ln w="381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13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Encoding Instructions</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18</a:t>
            </a:fld>
            <a:endParaRPr lang="en-US" dirty="0"/>
          </a:p>
        </p:txBody>
      </p:sp>
      <p:cxnSp>
        <p:nvCxnSpPr>
          <p:cNvPr id="123" name="Straight Arrow Connector 122">
            <a:extLst>
              <a:ext uri="{FF2B5EF4-FFF2-40B4-BE49-F238E27FC236}">
                <a16:creationId xmlns:a16="http://schemas.microsoft.com/office/drawing/2014/main" id="{D69DDFC2-8BAF-4F42-AECF-DDC6F59EA368}"/>
              </a:ext>
            </a:extLst>
          </p:cNvPr>
          <p:cNvCxnSpPr>
            <a:cxnSpLocks/>
          </p:cNvCxnSpPr>
          <p:nvPr/>
        </p:nvCxnSpPr>
        <p:spPr>
          <a:xfrm>
            <a:off x="7245560" y="2172443"/>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C2AD43B-6ED9-4C4D-A95F-C5AE0AEB3A9E}"/>
              </a:ext>
            </a:extLst>
          </p:cNvPr>
          <p:cNvSpPr/>
          <p:nvPr/>
        </p:nvSpPr>
        <p:spPr>
          <a:xfrm>
            <a:off x="8709007" y="4757404"/>
            <a:ext cx="2924198" cy="1015663"/>
          </a:xfrm>
          <a:prstGeom prst="rect">
            <a:avLst/>
          </a:prstGeom>
        </p:spPr>
        <p:txBody>
          <a:bodyPr wrap="none">
            <a:spAutoFit/>
          </a:bodyPr>
          <a:lstStyle/>
          <a:p>
            <a:r>
              <a:rPr lang="en-US" sz="2000" dirty="0"/>
              <a:t>text to text architectures: </a:t>
            </a:r>
          </a:p>
          <a:p>
            <a:pPr marL="285750" indent="-285750">
              <a:buFontTx/>
              <a:buChar char="-"/>
            </a:pPr>
            <a:r>
              <a:rPr lang="en-US" sz="2000" dirty="0"/>
              <a:t>BART </a:t>
            </a:r>
            <a:r>
              <a:rPr lang="en-US" sz="1600" dirty="0">
                <a:solidFill>
                  <a:schemeClr val="bg1">
                    <a:lumMod val="50000"/>
                  </a:schemeClr>
                </a:solidFill>
                <a:latin typeface="Lato"/>
                <a:ea typeface="Lato"/>
                <a:cs typeface="Lato"/>
                <a:sym typeface="Lato"/>
              </a:rPr>
              <a:t>[Lewis et al. 2019]</a:t>
            </a:r>
            <a:endParaRPr lang="en-US" sz="1600" dirty="0"/>
          </a:p>
          <a:p>
            <a:pPr marL="285750" indent="-285750">
              <a:buFontTx/>
              <a:buChar char="-"/>
            </a:pPr>
            <a:r>
              <a:rPr lang="en-US" sz="2000" dirty="0"/>
              <a:t>GPT3 </a:t>
            </a:r>
            <a:r>
              <a:rPr lang="en-US" sz="1600" dirty="0">
                <a:solidFill>
                  <a:schemeClr val="bg1">
                    <a:lumMod val="50000"/>
                  </a:schemeClr>
                </a:solidFill>
                <a:latin typeface="Lato"/>
                <a:ea typeface="Lato"/>
                <a:cs typeface="Lato"/>
                <a:sym typeface="Lato"/>
              </a:rPr>
              <a:t>[Brown et al. 2020]</a:t>
            </a:r>
            <a:endParaRPr lang="en-US" sz="2000" dirty="0">
              <a:solidFill>
                <a:schemeClr val="bg1">
                  <a:lumMod val="50000"/>
                </a:schemeClr>
              </a:solidFill>
              <a:latin typeface="Lato"/>
              <a:ea typeface="Lato"/>
              <a:cs typeface="Lato"/>
              <a:sym typeface="Lato"/>
            </a:endParaRPr>
          </a:p>
        </p:txBody>
      </p:sp>
      <p:sp>
        <p:nvSpPr>
          <p:cNvPr id="18" name="Alternate Process 17">
            <a:extLst>
              <a:ext uri="{FF2B5EF4-FFF2-40B4-BE49-F238E27FC236}">
                <a16:creationId xmlns:a16="http://schemas.microsoft.com/office/drawing/2014/main" id="{98542263-A8D0-CD4A-B8AB-013BDA1B3451}"/>
              </a:ext>
            </a:extLst>
          </p:cNvPr>
          <p:cNvSpPr/>
          <p:nvPr/>
        </p:nvSpPr>
        <p:spPr>
          <a:xfrm>
            <a:off x="3915167" y="1592764"/>
            <a:ext cx="6464835" cy="51077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i="1" dirty="0">
                <a:solidFill>
                  <a:schemeClr val="tx1"/>
                </a:solidFill>
              </a:rPr>
              <a:t>input instance </a:t>
            </a:r>
            <a:r>
              <a:rPr lang="en-US" sz="1600" i="1" dirty="0">
                <a:solidFill>
                  <a:schemeClr val="tx1"/>
                </a:solidFill>
              </a:rPr>
              <a:t>(paragraph, story, etc.)</a:t>
            </a:r>
          </a:p>
        </p:txBody>
      </p:sp>
      <p:sp>
        <p:nvSpPr>
          <p:cNvPr id="20" name="Rectangle 19">
            <a:extLst>
              <a:ext uri="{FF2B5EF4-FFF2-40B4-BE49-F238E27FC236}">
                <a16:creationId xmlns:a16="http://schemas.microsoft.com/office/drawing/2014/main" id="{AA68FE1A-0999-454F-B569-574008ABFC2F}"/>
              </a:ext>
            </a:extLst>
          </p:cNvPr>
          <p:cNvSpPr/>
          <p:nvPr/>
        </p:nvSpPr>
        <p:spPr>
          <a:xfrm>
            <a:off x="7989994" y="3564241"/>
            <a:ext cx="3103190" cy="646331"/>
          </a:xfrm>
          <a:prstGeom prst="rect">
            <a:avLst/>
          </a:prstGeom>
        </p:spPr>
        <p:txBody>
          <a:bodyPr wrap="square">
            <a:spAutoFit/>
          </a:bodyPr>
          <a:lstStyle/>
          <a:p>
            <a:pPr algn="ctr"/>
            <a:r>
              <a:rPr lang="en-US" sz="2000" i="1" dirty="0"/>
              <a:t>some output</a:t>
            </a:r>
            <a:br>
              <a:rPr lang="en-US" sz="2000" i="1" dirty="0"/>
            </a:br>
            <a:r>
              <a:rPr lang="en-US" sz="1600" i="1" dirty="0"/>
              <a:t>(question, answer, label, etc.)</a:t>
            </a:r>
            <a:endParaRPr lang="en-US" sz="2000" i="1" dirty="0"/>
          </a:p>
        </p:txBody>
      </p:sp>
      <p:cxnSp>
        <p:nvCxnSpPr>
          <p:cNvPr id="21" name="Straight Arrow Connector 20">
            <a:extLst>
              <a:ext uri="{FF2B5EF4-FFF2-40B4-BE49-F238E27FC236}">
                <a16:creationId xmlns:a16="http://schemas.microsoft.com/office/drawing/2014/main" id="{BFBB0676-2268-EC49-A644-AFA9E09DBEB2}"/>
              </a:ext>
            </a:extLst>
          </p:cNvPr>
          <p:cNvCxnSpPr>
            <a:cxnSpLocks/>
          </p:cNvCxnSpPr>
          <p:nvPr/>
        </p:nvCxnSpPr>
        <p:spPr>
          <a:xfrm>
            <a:off x="7245560" y="2172443"/>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0BD92C1D-6D01-0646-8D85-42D000602094}"/>
              </a:ext>
            </a:extLst>
          </p:cNvPr>
          <p:cNvPicPr>
            <a:picLocks noChangeAspect="1"/>
          </p:cNvPicPr>
          <p:nvPr/>
        </p:nvPicPr>
        <p:blipFill>
          <a:blip r:embed="rId3"/>
          <a:stretch>
            <a:fillRect/>
          </a:stretch>
        </p:blipFill>
        <p:spPr>
          <a:xfrm>
            <a:off x="6665696" y="3276008"/>
            <a:ext cx="1314699" cy="1019608"/>
          </a:xfrm>
          <a:prstGeom prst="rect">
            <a:avLst/>
          </a:prstGeom>
        </p:spPr>
      </p:pic>
      <p:grpSp>
        <p:nvGrpSpPr>
          <p:cNvPr id="40" name="Group 39">
            <a:extLst>
              <a:ext uri="{FF2B5EF4-FFF2-40B4-BE49-F238E27FC236}">
                <a16:creationId xmlns:a16="http://schemas.microsoft.com/office/drawing/2014/main" id="{0EDA31E4-FFE3-7342-AFF4-EF96B8B00C54}"/>
              </a:ext>
            </a:extLst>
          </p:cNvPr>
          <p:cNvGrpSpPr/>
          <p:nvPr/>
        </p:nvGrpSpPr>
        <p:grpSpPr>
          <a:xfrm>
            <a:off x="1332402" y="2840810"/>
            <a:ext cx="4484914" cy="1889887"/>
            <a:chOff x="664028" y="1825625"/>
            <a:chExt cx="4484914" cy="1889887"/>
          </a:xfrm>
        </p:grpSpPr>
        <p:sp>
          <p:nvSpPr>
            <p:cNvPr id="42" name="Google Shape;908;p85">
              <a:extLst>
                <a:ext uri="{FF2B5EF4-FFF2-40B4-BE49-F238E27FC236}">
                  <a16:creationId xmlns:a16="http://schemas.microsoft.com/office/drawing/2014/main" id="{8DCDD009-1261-A148-8BC3-BD0D630E7B60}"/>
                </a:ext>
              </a:extLst>
            </p:cNvPr>
            <p:cNvSpPr/>
            <p:nvPr/>
          </p:nvSpPr>
          <p:spPr>
            <a:xfrm>
              <a:off x="664028" y="1825625"/>
              <a:ext cx="4484914" cy="1889887"/>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43" name="Google Shape;909;p85">
              <a:extLst>
                <a:ext uri="{FF2B5EF4-FFF2-40B4-BE49-F238E27FC236}">
                  <a16:creationId xmlns:a16="http://schemas.microsoft.com/office/drawing/2014/main" id="{4D959CBC-D299-C14F-9E28-777227D4ACF2}"/>
                </a:ext>
              </a:extLst>
            </p:cNvPr>
            <p:cNvSpPr/>
            <p:nvPr/>
          </p:nvSpPr>
          <p:spPr>
            <a:xfrm>
              <a:off x="819888" y="2377336"/>
              <a:ext cx="1925023" cy="1217334"/>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Positive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44" name="Google Shape;913;p85">
              <a:extLst>
                <a:ext uri="{FF2B5EF4-FFF2-40B4-BE49-F238E27FC236}">
                  <a16:creationId xmlns:a16="http://schemas.microsoft.com/office/drawing/2014/main" id="{1D213D2C-34DB-7F4D-B0EB-5EE63C4D5FA1}"/>
                </a:ext>
              </a:extLst>
            </p:cNvPr>
            <p:cNvSpPr/>
            <p:nvPr/>
          </p:nvSpPr>
          <p:spPr>
            <a:xfrm>
              <a:off x="802831" y="1981413"/>
              <a:ext cx="751481"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Definition</a:t>
              </a:r>
              <a:endParaRPr dirty="0"/>
            </a:p>
          </p:txBody>
        </p:sp>
        <p:sp>
          <p:nvSpPr>
            <p:cNvPr id="45" name="Google Shape;914;p85">
              <a:extLst>
                <a:ext uri="{FF2B5EF4-FFF2-40B4-BE49-F238E27FC236}">
                  <a16:creationId xmlns:a16="http://schemas.microsoft.com/office/drawing/2014/main" id="{BCBE69E7-A8E5-134D-AFFA-663F880AD6CA}"/>
                </a:ext>
              </a:extLst>
            </p:cNvPr>
            <p:cNvSpPr/>
            <p:nvPr/>
          </p:nvSpPr>
          <p:spPr>
            <a:xfrm>
              <a:off x="1587830" y="1983521"/>
              <a:ext cx="1190784"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Things to Avoid</a:t>
              </a:r>
              <a:endParaRPr dirty="0"/>
            </a:p>
          </p:txBody>
        </p:sp>
        <p:sp>
          <p:nvSpPr>
            <p:cNvPr id="46" name="Google Shape;915;p85">
              <a:extLst>
                <a:ext uri="{FF2B5EF4-FFF2-40B4-BE49-F238E27FC236}">
                  <a16:creationId xmlns:a16="http://schemas.microsoft.com/office/drawing/2014/main" id="{2EB5C86A-D190-7D4A-A936-7E3C2FF636CC}"/>
                </a:ext>
              </a:extLst>
            </p:cNvPr>
            <p:cNvSpPr/>
            <p:nvPr/>
          </p:nvSpPr>
          <p:spPr>
            <a:xfrm>
              <a:off x="2821098" y="1981413"/>
              <a:ext cx="1490042"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Emphasize/Caution</a:t>
              </a:r>
              <a:endParaRPr dirty="0"/>
            </a:p>
          </p:txBody>
        </p:sp>
        <p:sp>
          <p:nvSpPr>
            <p:cNvPr id="47" name="Google Shape;916;p85">
              <a:extLst>
                <a:ext uri="{FF2B5EF4-FFF2-40B4-BE49-F238E27FC236}">
                  <a16:creationId xmlns:a16="http://schemas.microsoft.com/office/drawing/2014/main" id="{CB2EC2EB-4635-DC4E-945B-AE35027ABE91}"/>
                </a:ext>
              </a:extLst>
            </p:cNvPr>
            <p:cNvSpPr/>
            <p:nvPr/>
          </p:nvSpPr>
          <p:spPr>
            <a:xfrm>
              <a:off x="1129404" y="2754505"/>
              <a:ext cx="1340810" cy="6875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endParaRPr dirty="0"/>
            </a:p>
          </p:txBody>
        </p:sp>
        <p:sp>
          <p:nvSpPr>
            <p:cNvPr id="48" name="Google Shape;918;p85">
              <a:extLst>
                <a:ext uri="{FF2B5EF4-FFF2-40B4-BE49-F238E27FC236}">
                  <a16:creationId xmlns:a16="http://schemas.microsoft.com/office/drawing/2014/main" id="{E86A0523-6FD2-0B41-8887-F2F52449890D}"/>
                </a:ext>
              </a:extLst>
            </p:cNvPr>
            <p:cNvSpPr/>
            <p:nvPr/>
          </p:nvSpPr>
          <p:spPr>
            <a:xfrm>
              <a:off x="1232008" y="283676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Input</a:t>
              </a:r>
              <a:endParaRPr sz="1600" dirty="0"/>
            </a:p>
          </p:txBody>
        </p:sp>
        <p:sp>
          <p:nvSpPr>
            <p:cNvPr id="49" name="Google Shape;919;p85">
              <a:extLst>
                <a:ext uri="{FF2B5EF4-FFF2-40B4-BE49-F238E27FC236}">
                  <a16:creationId xmlns:a16="http://schemas.microsoft.com/office/drawing/2014/main" id="{FD4D3B8E-9237-1045-A6B0-3381D9CC9DCA}"/>
                </a:ext>
              </a:extLst>
            </p:cNvPr>
            <p:cNvSpPr/>
            <p:nvPr/>
          </p:nvSpPr>
          <p:spPr>
            <a:xfrm>
              <a:off x="1845024" y="283676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50" name="Google Shape;920;p85">
              <a:extLst>
                <a:ext uri="{FF2B5EF4-FFF2-40B4-BE49-F238E27FC236}">
                  <a16:creationId xmlns:a16="http://schemas.microsoft.com/office/drawing/2014/main" id="{CF80E0B7-AF89-394F-B68D-3AA5B6B22477}"/>
                </a:ext>
              </a:extLst>
            </p:cNvPr>
            <p:cNvSpPr/>
            <p:nvPr/>
          </p:nvSpPr>
          <p:spPr>
            <a:xfrm>
              <a:off x="1539935" y="312672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51" name="Google Shape;926;p85">
              <a:extLst>
                <a:ext uri="{FF2B5EF4-FFF2-40B4-BE49-F238E27FC236}">
                  <a16:creationId xmlns:a16="http://schemas.microsoft.com/office/drawing/2014/main" id="{011BB143-BA15-1645-A356-E9982C962DB6}"/>
                </a:ext>
              </a:extLst>
            </p:cNvPr>
            <p:cNvSpPr/>
            <p:nvPr/>
          </p:nvSpPr>
          <p:spPr>
            <a:xfrm>
              <a:off x="4337644" y="1981413"/>
              <a:ext cx="642681"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Prompt</a:t>
              </a:r>
              <a:endParaRPr dirty="0"/>
            </a:p>
          </p:txBody>
        </p:sp>
        <p:sp>
          <p:nvSpPr>
            <p:cNvPr id="52" name="Google Shape;909;p85">
              <a:extLst>
                <a:ext uri="{FF2B5EF4-FFF2-40B4-BE49-F238E27FC236}">
                  <a16:creationId xmlns:a16="http://schemas.microsoft.com/office/drawing/2014/main" id="{01144DF7-9277-B84F-839F-150A5D337F1A}"/>
                </a:ext>
              </a:extLst>
            </p:cNvPr>
            <p:cNvSpPr/>
            <p:nvPr/>
          </p:nvSpPr>
          <p:spPr>
            <a:xfrm>
              <a:off x="3024523" y="2374029"/>
              <a:ext cx="1937806" cy="1217334"/>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Negative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53" name="Google Shape;916;p85">
              <a:extLst>
                <a:ext uri="{FF2B5EF4-FFF2-40B4-BE49-F238E27FC236}">
                  <a16:creationId xmlns:a16="http://schemas.microsoft.com/office/drawing/2014/main" id="{C12273FA-5CEB-4645-B151-364FFE6C5F59}"/>
                </a:ext>
              </a:extLst>
            </p:cNvPr>
            <p:cNvSpPr/>
            <p:nvPr/>
          </p:nvSpPr>
          <p:spPr>
            <a:xfrm>
              <a:off x="3354966" y="2751198"/>
              <a:ext cx="1404556" cy="6875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endParaRPr dirty="0"/>
            </a:p>
          </p:txBody>
        </p:sp>
        <p:sp>
          <p:nvSpPr>
            <p:cNvPr id="54" name="Google Shape;918;p85">
              <a:extLst>
                <a:ext uri="{FF2B5EF4-FFF2-40B4-BE49-F238E27FC236}">
                  <a16:creationId xmlns:a16="http://schemas.microsoft.com/office/drawing/2014/main" id="{E0C4B8F8-AA33-E842-B4FC-440E3AE5D6F8}"/>
                </a:ext>
              </a:extLst>
            </p:cNvPr>
            <p:cNvSpPr/>
            <p:nvPr/>
          </p:nvSpPr>
          <p:spPr>
            <a:xfrm>
              <a:off x="3457570" y="28334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55" name="Google Shape;919;p85">
              <a:extLst>
                <a:ext uri="{FF2B5EF4-FFF2-40B4-BE49-F238E27FC236}">
                  <a16:creationId xmlns:a16="http://schemas.microsoft.com/office/drawing/2014/main" id="{9370C587-107E-4A46-833A-073071DB8112}"/>
                </a:ext>
              </a:extLst>
            </p:cNvPr>
            <p:cNvSpPr/>
            <p:nvPr/>
          </p:nvSpPr>
          <p:spPr>
            <a:xfrm>
              <a:off x="4070586" y="28334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56" name="Google Shape;920;p85">
              <a:extLst>
                <a:ext uri="{FF2B5EF4-FFF2-40B4-BE49-F238E27FC236}">
                  <a16:creationId xmlns:a16="http://schemas.microsoft.com/office/drawing/2014/main" id="{D18CAA64-C0F6-EF4F-8652-E959046BEDE0}"/>
                </a:ext>
              </a:extLst>
            </p:cNvPr>
            <p:cNvSpPr/>
            <p:nvPr/>
          </p:nvSpPr>
          <p:spPr>
            <a:xfrm>
              <a:off x="3441200" y="3107162"/>
              <a:ext cx="509376"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Reason</a:t>
              </a:r>
              <a:endParaRPr sz="1600" dirty="0"/>
            </a:p>
          </p:txBody>
        </p:sp>
        <p:sp>
          <p:nvSpPr>
            <p:cNvPr id="57" name="Google Shape;924;p85">
              <a:extLst>
                <a:ext uri="{FF2B5EF4-FFF2-40B4-BE49-F238E27FC236}">
                  <a16:creationId xmlns:a16="http://schemas.microsoft.com/office/drawing/2014/main" id="{1BEF2761-63B2-9E47-A95A-C5046EA35C6C}"/>
                </a:ext>
              </a:extLst>
            </p:cNvPr>
            <p:cNvSpPr/>
            <p:nvPr/>
          </p:nvSpPr>
          <p:spPr>
            <a:xfrm>
              <a:off x="3981976" y="3107601"/>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Suggestion</a:t>
              </a:r>
              <a:endParaRPr sz="1600" dirty="0"/>
            </a:p>
          </p:txBody>
        </p:sp>
      </p:grpSp>
      <p:cxnSp>
        <p:nvCxnSpPr>
          <p:cNvPr id="59" name="Straight Arrow Connector 58">
            <a:extLst>
              <a:ext uri="{FF2B5EF4-FFF2-40B4-BE49-F238E27FC236}">
                <a16:creationId xmlns:a16="http://schemas.microsoft.com/office/drawing/2014/main" id="{948F80DF-C310-2A4A-AD4E-90AC38E6AEFA}"/>
              </a:ext>
            </a:extLst>
          </p:cNvPr>
          <p:cNvCxnSpPr>
            <a:cxnSpLocks/>
            <a:stCxn id="42" idx="3"/>
            <a:endCxn id="22" idx="1"/>
          </p:cNvCxnSpPr>
          <p:nvPr/>
        </p:nvCxnSpPr>
        <p:spPr>
          <a:xfrm>
            <a:off x="5817316" y="3785754"/>
            <a:ext cx="848380" cy="58"/>
          </a:xfrm>
          <a:prstGeom prst="straightConnector1">
            <a:avLst/>
          </a:prstGeom>
          <a:ln w="381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97AE485-8CD9-2145-9902-B946444FF1E5}"/>
              </a:ext>
            </a:extLst>
          </p:cNvPr>
          <p:cNvCxnSpPr>
            <a:cxnSpLocks/>
          </p:cNvCxnSpPr>
          <p:nvPr/>
        </p:nvCxnSpPr>
        <p:spPr>
          <a:xfrm>
            <a:off x="7980395" y="3766383"/>
            <a:ext cx="493045" cy="0"/>
          </a:xfrm>
          <a:prstGeom prst="straightConnector1">
            <a:avLst/>
          </a:prstGeom>
          <a:ln w="381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872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Encoding Instructions</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19</a:t>
            </a:fld>
            <a:endParaRPr lang="en-US" dirty="0"/>
          </a:p>
        </p:txBody>
      </p:sp>
      <p:sp>
        <p:nvSpPr>
          <p:cNvPr id="3" name="Rectangle 2">
            <a:extLst>
              <a:ext uri="{FF2B5EF4-FFF2-40B4-BE49-F238E27FC236}">
                <a16:creationId xmlns:a16="http://schemas.microsoft.com/office/drawing/2014/main" id="{3C2AD43B-6ED9-4C4D-A95F-C5AE0AEB3A9E}"/>
              </a:ext>
            </a:extLst>
          </p:cNvPr>
          <p:cNvSpPr/>
          <p:nvPr/>
        </p:nvSpPr>
        <p:spPr>
          <a:xfrm>
            <a:off x="8709007" y="4757404"/>
            <a:ext cx="2924198" cy="1015663"/>
          </a:xfrm>
          <a:prstGeom prst="rect">
            <a:avLst/>
          </a:prstGeom>
        </p:spPr>
        <p:txBody>
          <a:bodyPr wrap="none">
            <a:spAutoFit/>
          </a:bodyPr>
          <a:lstStyle/>
          <a:p>
            <a:r>
              <a:rPr lang="en-US" sz="2000" dirty="0"/>
              <a:t>text to text architectures: </a:t>
            </a:r>
          </a:p>
          <a:p>
            <a:pPr marL="285750" indent="-285750">
              <a:buFontTx/>
              <a:buChar char="-"/>
            </a:pPr>
            <a:r>
              <a:rPr lang="en-US" sz="2000" dirty="0"/>
              <a:t>BART </a:t>
            </a:r>
            <a:r>
              <a:rPr lang="en-US" sz="1600" dirty="0">
                <a:solidFill>
                  <a:schemeClr val="bg1">
                    <a:lumMod val="50000"/>
                  </a:schemeClr>
                </a:solidFill>
                <a:latin typeface="Lato"/>
                <a:ea typeface="Lato"/>
                <a:cs typeface="Lato"/>
                <a:sym typeface="Lato"/>
              </a:rPr>
              <a:t>[Lewis et al. 2019]</a:t>
            </a:r>
            <a:endParaRPr lang="en-US" sz="1600" dirty="0"/>
          </a:p>
          <a:p>
            <a:pPr marL="285750" indent="-285750">
              <a:buFontTx/>
              <a:buChar char="-"/>
            </a:pPr>
            <a:r>
              <a:rPr lang="en-US" sz="2000" dirty="0"/>
              <a:t>GPT3 </a:t>
            </a:r>
            <a:r>
              <a:rPr lang="en-US" sz="1600" dirty="0">
                <a:solidFill>
                  <a:schemeClr val="bg1">
                    <a:lumMod val="50000"/>
                  </a:schemeClr>
                </a:solidFill>
                <a:latin typeface="Lato"/>
                <a:ea typeface="Lato"/>
                <a:cs typeface="Lato"/>
                <a:sym typeface="Lato"/>
              </a:rPr>
              <a:t>[Brown et al. 2020]</a:t>
            </a:r>
            <a:endParaRPr lang="en-US" sz="2000" dirty="0">
              <a:solidFill>
                <a:schemeClr val="bg1">
                  <a:lumMod val="50000"/>
                </a:schemeClr>
              </a:solidFill>
              <a:latin typeface="Lato"/>
              <a:ea typeface="Lato"/>
              <a:cs typeface="Lato"/>
              <a:sym typeface="Lato"/>
            </a:endParaRPr>
          </a:p>
        </p:txBody>
      </p:sp>
      <p:sp>
        <p:nvSpPr>
          <p:cNvPr id="18" name="Alternate Process 17">
            <a:extLst>
              <a:ext uri="{FF2B5EF4-FFF2-40B4-BE49-F238E27FC236}">
                <a16:creationId xmlns:a16="http://schemas.microsoft.com/office/drawing/2014/main" id="{98542263-A8D0-CD4A-B8AB-013BDA1B3451}"/>
              </a:ext>
            </a:extLst>
          </p:cNvPr>
          <p:cNvSpPr/>
          <p:nvPr/>
        </p:nvSpPr>
        <p:spPr>
          <a:xfrm>
            <a:off x="3915167" y="1592764"/>
            <a:ext cx="6464835" cy="51077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i="1" dirty="0">
                <a:solidFill>
                  <a:schemeClr val="tx1"/>
                </a:solidFill>
              </a:rPr>
              <a:t>input instance </a:t>
            </a:r>
            <a:r>
              <a:rPr lang="en-US" sz="1600" i="1" dirty="0">
                <a:solidFill>
                  <a:schemeClr val="tx1"/>
                </a:solidFill>
              </a:rPr>
              <a:t>(paragraph, story, etc.)</a:t>
            </a:r>
          </a:p>
        </p:txBody>
      </p:sp>
      <p:sp>
        <p:nvSpPr>
          <p:cNvPr id="20" name="Rectangle 19">
            <a:extLst>
              <a:ext uri="{FF2B5EF4-FFF2-40B4-BE49-F238E27FC236}">
                <a16:creationId xmlns:a16="http://schemas.microsoft.com/office/drawing/2014/main" id="{AA68FE1A-0999-454F-B569-574008ABFC2F}"/>
              </a:ext>
            </a:extLst>
          </p:cNvPr>
          <p:cNvSpPr/>
          <p:nvPr/>
        </p:nvSpPr>
        <p:spPr>
          <a:xfrm>
            <a:off x="7989994" y="3573668"/>
            <a:ext cx="3103190" cy="646331"/>
          </a:xfrm>
          <a:prstGeom prst="rect">
            <a:avLst/>
          </a:prstGeom>
        </p:spPr>
        <p:txBody>
          <a:bodyPr wrap="square">
            <a:spAutoFit/>
          </a:bodyPr>
          <a:lstStyle/>
          <a:p>
            <a:pPr algn="ctr"/>
            <a:r>
              <a:rPr lang="en-US" sz="2000" i="1" dirty="0"/>
              <a:t>some output</a:t>
            </a:r>
            <a:br>
              <a:rPr lang="en-US" sz="2000" i="1" dirty="0"/>
            </a:br>
            <a:r>
              <a:rPr lang="en-US" sz="1600" i="1" dirty="0"/>
              <a:t>(question, answer, label, etc.)</a:t>
            </a:r>
            <a:endParaRPr lang="en-US" sz="2000" i="1" dirty="0"/>
          </a:p>
        </p:txBody>
      </p:sp>
      <p:cxnSp>
        <p:nvCxnSpPr>
          <p:cNvPr id="49" name="Elbow Connector 48">
            <a:extLst>
              <a:ext uri="{FF2B5EF4-FFF2-40B4-BE49-F238E27FC236}">
                <a16:creationId xmlns:a16="http://schemas.microsoft.com/office/drawing/2014/main" id="{2899DBE0-7547-3947-A150-12C20B3D28D8}"/>
              </a:ext>
            </a:extLst>
          </p:cNvPr>
          <p:cNvCxnSpPr>
            <a:cxnSpLocks/>
            <a:stCxn id="51" idx="3"/>
          </p:cNvCxnSpPr>
          <p:nvPr/>
        </p:nvCxnSpPr>
        <p:spPr>
          <a:xfrm flipV="1">
            <a:off x="7924699" y="3789070"/>
            <a:ext cx="574902" cy="1393743"/>
          </a:xfrm>
          <a:prstGeom prst="bentConnector3">
            <a:avLst>
              <a:gd name="adj1" fmla="val 39396"/>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pic>
        <p:nvPicPr>
          <p:cNvPr id="51" name="Picture 50">
            <a:extLst>
              <a:ext uri="{FF2B5EF4-FFF2-40B4-BE49-F238E27FC236}">
                <a16:creationId xmlns:a16="http://schemas.microsoft.com/office/drawing/2014/main" id="{9FD206DE-1B74-774B-8B70-B0BC169F925F}"/>
              </a:ext>
            </a:extLst>
          </p:cNvPr>
          <p:cNvPicPr>
            <a:picLocks noChangeAspect="1"/>
          </p:cNvPicPr>
          <p:nvPr/>
        </p:nvPicPr>
        <p:blipFill>
          <a:blip r:embed="rId3"/>
          <a:stretch>
            <a:fillRect/>
          </a:stretch>
        </p:blipFill>
        <p:spPr>
          <a:xfrm>
            <a:off x="6610000" y="4673009"/>
            <a:ext cx="1314699" cy="1019608"/>
          </a:xfrm>
          <a:prstGeom prst="rect">
            <a:avLst/>
          </a:prstGeom>
        </p:spPr>
      </p:pic>
      <p:sp>
        <p:nvSpPr>
          <p:cNvPr id="52" name="Rectangle 51">
            <a:extLst>
              <a:ext uri="{FF2B5EF4-FFF2-40B4-BE49-F238E27FC236}">
                <a16:creationId xmlns:a16="http://schemas.microsoft.com/office/drawing/2014/main" id="{33409C1D-5CE5-6146-B681-EEE3D59A641D}"/>
              </a:ext>
            </a:extLst>
          </p:cNvPr>
          <p:cNvSpPr/>
          <p:nvPr/>
        </p:nvSpPr>
        <p:spPr>
          <a:xfrm>
            <a:off x="6610010" y="3497367"/>
            <a:ext cx="1314689" cy="584775"/>
          </a:xfrm>
          <a:prstGeom prst="rect">
            <a:avLst/>
          </a:prstGeom>
        </p:spPr>
        <p:txBody>
          <a:bodyPr wrap="square">
            <a:spAutoFit/>
          </a:bodyPr>
          <a:lstStyle/>
          <a:p>
            <a:pPr algn="ctr"/>
            <a:r>
              <a:rPr lang="en-US" sz="3200" i="1" dirty="0">
                <a:latin typeface="Times New Roman" panose="02020603050405020304" pitchFamily="18" charset="0"/>
                <a:cs typeface="Times New Roman" panose="02020603050405020304" pitchFamily="18" charset="0"/>
              </a:rPr>
              <a:t>enc(.)</a:t>
            </a:r>
          </a:p>
        </p:txBody>
      </p:sp>
      <p:cxnSp>
        <p:nvCxnSpPr>
          <p:cNvPr id="53" name="Elbow Connector 52">
            <a:extLst>
              <a:ext uri="{FF2B5EF4-FFF2-40B4-BE49-F238E27FC236}">
                <a16:creationId xmlns:a16="http://schemas.microsoft.com/office/drawing/2014/main" id="{C1C8F360-E141-6548-BF4E-AB64BB3E7E88}"/>
              </a:ext>
            </a:extLst>
          </p:cNvPr>
          <p:cNvCxnSpPr>
            <a:cxnSpLocks/>
            <a:stCxn id="52" idx="2"/>
            <a:endCxn id="51" idx="0"/>
          </p:cNvCxnSpPr>
          <p:nvPr/>
        </p:nvCxnSpPr>
        <p:spPr>
          <a:xfrm rot="5400000">
            <a:off x="6971920" y="4377573"/>
            <a:ext cx="590867" cy="5"/>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E82DE9E8-BA57-0D42-ADCE-0FD1551CFBAD}"/>
              </a:ext>
            </a:extLst>
          </p:cNvPr>
          <p:cNvCxnSpPr>
            <a:cxnSpLocks/>
          </p:cNvCxnSpPr>
          <p:nvPr/>
        </p:nvCxnSpPr>
        <p:spPr>
          <a:xfrm>
            <a:off x="7245560" y="2172443"/>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FBF1E0B7-90BD-1247-89DC-BD88CCD5B945}"/>
              </a:ext>
            </a:extLst>
          </p:cNvPr>
          <p:cNvGrpSpPr/>
          <p:nvPr/>
        </p:nvGrpSpPr>
        <p:grpSpPr>
          <a:xfrm>
            <a:off x="1332402" y="2840810"/>
            <a:ext cx="4484914" cy="1889887"/>
            <a:chOff x="664028" y="1825625"/>
            <a:chExt cx="4484914" cy="1889887"/>
          </a:xfrm>
        </p:grpSpPr>
        <p:sp>
          <p:nvSpPr>
            <p:cNvPr id="42" name="Google Shape;908;p85">
              <a:extLst>
                <a:ext uri="{FF2B5EF4-FFF2-40B4-BE49-F238E27FC236}">
                  <a16:creationId xmlns:a16="http://schemas.microsoft.com/office/drawing/2014/main" id="{ECDE7CAD-D358-4E40-83BA-2808F8A36467}"/>
                </a:ext>
              </a:extLst>
            </p:cNvPr>
            <p:cNvSpPr/>
            <p:nvPr/>
          </p:nvSpPr>
          <p:spPr>
            <a:xfrm>
              <a:off x="664028" y="1825625"/>
              <a:ext cx="4484914" cy="1889887"/>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43" name="Google Shape;909;p85">
              <a:extLst>
                <a:ext uri="{FF2B5EF4-FFF2-40B4-BE49-F238E27FC236}">
                  <a16:creationId xmlns:a16="http://schemas.microsoft.com/office/drawing/2014/main" id="{2580C858-7B30-954D-813C-687F91939A56}"/>
                </a:ext>
              </a:extLst>
            </p:cNvPr>
            <p:cNvSpPr/>
            <p:nvPr/>
          </p:nvSpPr>
          <p:spPr>
            <a:xfrm>
              <a:off x="819888" y="2377336"/>
              <a:ext cx="1925023" cy="1217334"/>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Positive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44" name="Google Shape;913;p85">
              <a:extLst>
                <a:ext uri="{FF2B5EF4-FFF2-40B4-BE49-F238E27FC236}">
                  <a16:creationId xmlns:a16="http://schemas.microsoft.com/office/drawing/2014/main" id="{E20B32BC-AB37-774B-BDAE-E213FB513CCB}"/>
                </a:ext>
              </a:extLst>
            </p:cNvPr>
            <p:cNvSpPr/>
            <p:nvPr/>
          </p:nvSpPr>
          <p:spPr>
            <a:xfrm>
              <a:off x="802831" y="1981413"/>
              <a:ext cx="751481"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Definition</a:t>
              </a:r>
              <a:endParaRPr dirty="0"/>
            </a:p>
          </p:txBody>
        </p:sp>
        <p:sp>
          <p:nvSpPr>
            <p:cNvPr id="45" name="Google Shape;914;p85">
              <a:extLst>
                <a:ext uri="{FF2B5EF4-FFF2-40B4-BE49-F238E27FC236}">
                  <a16:creationId xmlns:a16="http://schemas.microsoft.com/office/drawing/2014/main" id="{12DB31AB-EEF1-A148-BB09-CAAF6FD82688}"/>
                </a:ext>
              </a:extLst>
            </p:cNvPr>
            <p:cNvSpPr/>
            <p:nvPr/>
          </p:nvSpPr>
          <p:spPr>
            <a:xfrm>
              <a:off x="1587830" y="1983521"/>
              <a:ext cx="1190784"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Things to Avoid</a:t>
              </a:r>
              <a:endParaRPr dirty="0"/>
            </a:p>
          </p:txBody>
        </p:sp>
        <p:sp>
          <p:nvSpPr>
            <p:cNvPr id="46" name="Google Shape;915;p85">
              <a:extLst>
                <a:ext uri="{FF2B5EF4-FFF2-40B4-BE49-F238E27FC236}">
                  <a16:creationId xmlns:a16="http://schemas.microsoft.com/office/drawing/2014/main" id="{ECAFC29B-305F-EB4B-B994-29B1089715BE}"/>
                </a:ext>
              </a:extLst>
            </p:cNvPr>
            <p:cNvSpPr/>
            <p:nvPr/>
          </p:nvSpPr>
          <p:spPr>
            <a:xfrm>
              <a:off x="2821098" y="1981413"/>
              <a:ext cx="1490042"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Emphasize/Caution</a:t>
              </a:r>
              <a:endParaRPr dirty="0"/>
            </a:p>
          </p:txBody>
        </p:sp>
        <p:sp>
          <p:nvSpPr>
            <p:cNvPr id="47" name="Google Shape;916;p85">
              <a:extLst>
                <a:ext uri="{FF2B5EF4-FFF2-40B4-BE49-F238E27FC236}">
                  <a16:creationId xmlns:a16="http://schemas.microsoft.com/office/drawing/2014/main" id="{5CEF3FD6-2A38-F949-87AB-D9F21CE7BE64}"/>
                </a:ext>
              </a:extLst>
            </p:cNvPr>
            <p:cNvSpPr/>
            <p:nvPr/>
          </p:nvSpPr>
          <p:spPr>
            <a:xfrm>
              <a:off x="1129404" y="2754505"/>
              <a:ext cx="1340810" cy="6875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endParaRPr dirty="0"/>
            </a:p>
          </p:txBody>
        </p:sp>
        <p:sp>
          <p:nvSpPr>
            <p:cNvPr id="48" name="Google Shape;918;p85">
              <a:extLst>
                <a:ext uri="{FF2B5EF4-FFF2-40B4-BE49-F238E27FC236}">
                  <a16:creationId xmlns:a16="http://schemas.microsoft.com/office/drawing/2014/main" id="{E58EB3E2-E8E9-7A47-A14F-E5328E65F960}"/>
                </a:ext>
              </a:extLst>
            </p:cNvPr>
            <p:cNvSpPr/>
            <p:nvPr/>
          </p:nvSpPr>
          <p:spPr>
            <a:xfrm>
              <a:off x="1232008" y="283676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Input</a:t>
              </a:r>
              <a:endParaRPr sz="1600" dirty="0"/>
            </a:p>
          </p:txBody>
        </p:sp>
        <p:sp>
          <p:nvSpPr>
            <p:cNvPr id="50" name="Google Shape;919;p85">
              <a:extLst>
                <a:ext uri="{FF2B5EF4-FFF2-40B4-BE49-F238E27FC236}">
                  <a16:creationId xmlns:a16="http://schemas.microsoft.com/office/drawing/2014/main" id="{F4905408-9152-0E4E-BC65-760E6F61AE2F}"/>
                </a:ext>
              </a:extLst>
            </p:cNvPr>
            <p:cNvSpPr/>
            <p:nvPr/>
          </p:nvSpPr>
          <p:spPr>
            <a:xfrm>
              <a:off x="1845024" y="283676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54" name="Google Shape;920;p85">
              <a:extLst>
                <a:ext uri="{FF2B5EF4-FFF2-40B4-BE49-F238E27FC236}">
                  <a16:creationId xmlns:a16="http://schemas.microsoft.com/office/drawing/2014/main" id="{725F3F5D-FBD7-D048-96DB-8877D1486CAA}"/>
                </a:ext>
              </a:extLst>
            </p:cNvPr>
            <p:cNvSpPr/>
            <p:nvPr/>
          </p:nvSpPr>
          <p:spPr>
            <a:xfrm>
              <a:off x="1539935" y="312672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55" name="Google Shape;926;p85">
              <a:extLst>
                <a:ext uri="{FF2B5EF4-FFF2-40B4-BE49-F238E27FC236}">
                  <a16:creationId xmlns:a16="http://schemas.microsoft.com/office/drawing/2014/main" id="{807531D3-C871-6141-9BA5-CC6A4BE20AB4}"/>
                </a:ext>
              </a:extLst>
            </p:cNvPr>
            <p:cNvSpPr/>
            <p:nvPr/>
          </p:nvSpPr>
          <p:spPr>
            <a:xfrm>
              <a:off x="4337644" y="1981413"/>
              <a:ext cx="642681"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Prompt</a:t>
              </a:r>
              <a:endParaRPr dirty="0"/>
            </a:p>
          </p:txBody>
        </p:sp>
        <p:sp>
          <p:nvSpPr>
            <p:cNvPr id="56" name="Google Shape;909;p85">
              <a:extLst>
                <a:ext uri="{FF2B5EF4-FFF2-40B4-BE49-F238E27FC236}">
                  <a16:creationId xmlns:a16="http://schemas.microsoft.com/office/drawing/2014/main" id="{CCF3AC0E-DBCE-394A-9450-F37724DB6E2B}"/>
                </a:ext>
              </a:extLst>
            </p:cNvPr>
            <p:cNvSpPr/>
            <p:nvPr/>
          </p:nvSpPr>
          <p:spPr>
            <a:xfrm>
              <a:off x="3024523" y="2374029"/>
              <a:ext cx="1937806" cy="1217334"/>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Negative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57" name="Google Shape;916;p85">
              <a:extLst>
                <a:ext uri="{FF2B5EF4-FFF2-40B4-BE49-F238E27FC236}">
                  <a16:creationId xmlns:a16="http://schemas.microsoft.com/office/drawing/2014/main" id="{879C6018-F566-2647-955D-8D6CC545725C}"/>
                </a:ext>
              </a:extLst>
            </p:cNvPr>
            <p:cNvSpPr/>
            <p:nvPr/>
          </p:nvSpPr>
          <p:spPr>
            <a:xfrm>
              <a:off x="3354965" y="2751198"/>
              <a:ext cx="1390553" cy="6875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endParaRPr dirty="0"/>
            </a:p>
          </p:txBody>
        </p:sp>
        <p:sp>
          <p:nvSpPr>
            <p:cNvPr id="60" name="Google Shape;918;p85">
              <a:extLst>
                <a:ext uri="{FF2B5EF4-FFF2-40B4-BE49-F238E27FC236}">
                  <a16:creationId xmlns:a16="http://schemas.microsoft.com/office/drawing/2014/main" id="{5B174B92-97CD-0C4D-A8D8-A37524D6037C}"/>
                </a:ext>
              </a:extLst>
            </p:cNvPr>
            <p:cNvSpPr/>
            <p:nvPr/>
          </p:nvSpPr>
          <p:spPr>
            <a:xfrm>
              <a:off x="3457570" y="28334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61" name="Google Shape;919;p85">
              <a:extLst>
                <a:ext uri="{FF2B5EF4-FFF2-40B4-BE49-F238E27FC236}">
                  <a16:creationId xmlns:a16="http://schemas.microsoft.com/office/drawing/2014/main" id="{6BC1175E-8094-0A44-9529-84CB217E4178}"/>
                </a:ext>
              </a:extLst>
            </p:cNvPr>
            <p:cNvSpPr/>
            <p:nvPr/>
          </p:nvSpPr>
          <p:spPr>
            <a:xfrm>
              <a:off x="4070586" y="28334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62" name="Google Shape;920;p85">
              <a:extLst>
                <a:ext uri="{FF2B5EF4-FFF2-40B4-BE49-F238E27FC236}">
                  <a16:creationId xmlns:a16="http://schemas.microsoft.com/office/drawing/2014/main" id="{1CA6578C-3614-DF4A-91E7-90870553A08C}"/>
                </a:ext>
              </a:extLst>
            </p:cNvPr>
            <p:cNvSpPr/>
            <p:nvPr/>
          </p:nvSpPr>
          <p:spPr>
            <a:xfrm>
              <a:off x="3441200" y="3107162"/>
              <a:ext cx="509376"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Reason</a:t>
              </a:r>
              <a:endParaRPr sz="1600" dirty="0"/>
            </a:p>
          </p:txBody>
        </p:sp>
        <p:sp>
          <p:nvSpPr>
            <p:cNvPr id="63" name="Google Shape;924;p85">
              <a:extLst>
                <a:ext uri="{FF2B5EF4-FFF2-40B4-BE49-F238E27FC236}">
                  <a16:creationId xmlns:a16="http://schemas.microsoft.com/office/drawing/2014/main" id="{369B4FA1-2D69-EF47-834C-CDAB638B95DB}"/>
                </a:ext>
              </a:extLst>
            </p:cNvPr>
            <p:cNvSpPr/>
            <p:nvPr/>
          </p:nvSpPr>
          <p:spPr>
            <a:xfrm>
              <a:off x="3981976" y="3107601"/>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Suggestion</a:t>
              </a:r>
              <a:endParaRPr sz="1600" dirty="0"/>
            </a:p>
          </p:txBody>
        </p:sp>
      </p:grpSp>
      <p:cxnSp>
        <p:nvCxnSpPr>
          <p:cNvPr id="64" name="Straight Arrow Connector 63">
            <a:extLst>
              <a:ext uri="{FF2B5EF4-FFF2-40B4-BE49-F238E27FC236}">
                <a16:creationId xmlns:a16="http://schemas.microsoft.com/office/drawing/2014/main" id="{18148469-270B-FE45-B2D1-3E14617684DF}"/>
              </a:ext>
            </a:extLst>
          </p:cNvPr>
          <p:cNvCxnSpPr>
            <a:cxnSpLocks/>
          </p:cNvCxnSpPr>
          <p:nvPr/>
        </p:nvCxnSpPr>
        <p:spPr>
          <a:xfrm>
            <a:off x="5817316" y="3785754"/>
            <a:ext cx="848380" cy="58"/>
          </a:xfrm>
          <a:prstGeom prst="straightConnector1">
            <a:avLst/>
          </a:prstGeom>
          <a:ln w="381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1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par>
                                <p:cTn id="13" presetID="10"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Task-Specific Models </a:t>
            </a:r>
          </a:p>
        </p:txBody>
      </p:sp>
      <p:sp>
        <p:nvSpPr>
          <p:cNvPr id="62" name="Content Placeholder 61">
            <a:extLst>
              <a:ext uri="{FF2B5EF4-FFF2-40B4-BE49-F238E27FC236}">
                <a16:creationId xmlns:a16="http://schemas.microsoft.com/office/drawing/2014/main" id="{AD264223-A6FD-6D4A-AB7E-35CA3FF87A31}"/>
              </a:ext>
            </a:extLst>
          </p:cNvPr>
          <p:cNvSpPr>
            <a:spLocks noGrp="1"/>
          </p:cNvSpPr>
          <p:nvPr>
            <p:ph idx="1"/>
          </p:nvPr>
        </p:nvSpPr>
        <p:spPr>
          <a:xfrm>
            <a:off x="838200" y="3196127"/>
            <a:ext cx="3685475" cy="2980835"/>
          </a:xfrm>
        </p:spPr>
        <p:txBody>
          <a:bodyPr/>
          <a:lstStyle/>
          <a:p>
            <a:endParaRPr lang="en-US" sz="2000" dirty="0"/>
          </a:p>
          <a:p>
            <a:endParaRPr lang="en-US" sz="2000" dirty="0"/>
          </a:p>
          <a:p>
            <a:endParaRPr lang="en-US" sz="2000" dirty="0"/>
          </a:p>
          <a:p>
            <a:endParaRPr lang="en-US" sz="2000" dirty="0"/>
          </a:p>
          <a:p>
            <a:r>
              <a:rPr lang="en-US" sz="2000" dirty="0"/>
              <a:t>Task-specific models do not generalize across tasks. </a:t>
            </a:r>
          </a:p>
          <a:p>
            <a:r>
              <a:rPr lang="en-US" sz="2000" dirty="0"/>
              <a:t>There are MANY tasks! </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2</a:t>
            </a:fld>
            <a:endParaRPr lang="en-US" dirty="0"/>
          </a:p>
        </p:txBody>
      </p:sp>
      <p:sp>
        <p:nvSpPr>
          <p:cNvPr id="104" name="Rectangle 103">
            <a:extLst>
              <a:ext uri="{FF2B5EF4-FFF2-40B4-BE49-F238E27FC236}">
                <a16:creationId xmlns:a16="http://schemas.microsoft.com/office/drawing/2014/main" id="{098B9560-0913-CF4B-A56C-1F8E4A3DE910}"/>
              </a:ext>
            </a:extLst>
          </p:cNvPr>
          <p:cNvSpPr/>
          <p:nvPr/>
        </p:nvSpPr>
        <p:spPr>
          <a:xfrm>
            <a:off x="8329297" y="2878157"/>
            <a:ext cx="1898786" cy="400110"/>
          </a:xfrm>
          <a:prstGeom prst="rect">
            <a:avLst/>
          </a:prstGeom>
        </p:spPr>
        <p:txBody>
          <a:bodyPr wrap="square">
            <a:spAutoFit/>
          </a:bodyPr>
          <a:lstStyle/>
          <a:p>
            <a:pPr algn="ctr"/>
            <a:r>
              <a:rPr lang="en-US" sz="2000" i="1" dirty="0"/>
              <a:t>“event duration”</a:t>
            </a:r>
          </a:p>
        </p:txBody>
      </p:sp>
      <p:cxnSp>
        <p:nvCxnSpPr>
          <p:cNvPr id="43" name="Elbow Connector 42">
            <a:extLst>
              <a:ext uri="{FF2B5EF4-FFF2-40B4-BE49-F238E27FC236}">
                <a16:creationId xmlns:a16="http://schemas.microsoft.com/office/drawing/2014/main" id="{98BC8A85-AD38-E54B-81D7-21B75EB2221A}"/>
              </a:ext>
            </a:extLst>
          </p:cNvPr>
          <p:cNvCxnSpPr>
            <a:cxnSpLocks/>
            <a:stCxn id="25" idx="3"/>
            <a:endCxn id="104" idx="1"/>
          </p:cNvCxnSpPr>
          <p:nvPr/>
        </p:nvCxnSpPr>
        <p:spPr>
          <a:xfrm>
            <a:off x="7153073" y="3075371"/>
            <a:ext cx="1176224" cy="284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46" name="Elbow Connector 45">
            <a:extLst>
              <a:ext uri="{FF2B5EF4-FFF2-40B4-BE49-F238E27FC236}">
                <a16:creationId xmlns:a16="http://schemas.microsoft.com/office/drawing/2014/main" id="{DA692C0A-EF4F-AE46-A34B-7C5E8F83E052}"/>
              </a:ext>
            </a:extLst>
          </p:cNvPr>
          <p:cNvCxnSpPr>
            <a:cxnSpLocks/>
            <a:stCxn id="22" idx="3"/>
          </p:cNvCxnSpPr>
          <p:nvPr/>
        </p:nvCxnSpPr>
        <p:spPr>
          <a:xfrm flipV="1">
            <a:off x="7143525" y="5049319"/>
            <a:ext cx="1185771" cy="994"/>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pic>
        <p:nvPicPr>
          <p:cNvPr id="22" name="Picture 21">
            <a:extLst>
              <a:ext uri="{FF2B5EF4-FFF2-40B4-BE49-F238E27FC236}">
                <a16:creationId xmlns:a16="http://schemas.microsoft.com/office/drawing/2014/main" id="{879554C9-3301-C346-9FCB-5166C6724C48}"/>
              </a:ext>
            </a:extLst>
          </p:cNvPr>
          <p:cNvPicPr>
            <a:picLocks noChangeAspect="1"/>
          </p:cNvPicPr>
          <p:nvPr/>
        </p:nvPicPr>
        <p:blipFill>
          <a:blip r:embed="rId3">
            <a:duotone>
              <a:schemeClr val="accent1">
                <a:shade val="45000"/>
                <a:satMod val="135000"/>
              </a:schemeClr>
              <a:prstClr val="white"/>
            </a:duotone>
          </a:blip>
          <a:stretch>
            <a:fillRect/>
          </a:stretch>
        </p:blipFill>
        <p:spPr>
          <a:xfrm>
            <a:off x="5828826" y="4540509"/>
            <a:ext cx="1314699" cy="1019608"/>
          </a:xfrm>
          <a:prstGeom prst="rect">
            <a:avLst/>
          </a:prstGeom>
        </p:spPr>
      </p:pic>
      <p:pic>
        <p:nvPicPr>
          <p:cNvPr id="24" name="Picture 23">
            <a:extLst>
              <a:ext uri="{FF2B5EF4-FFF2-40B4-BE49-F238E27FC236}">
                <a16:creationId xmlns:a16="http://schemas.microsoft.com/office/drawing/2014/main" id="{93BEE70D-72B1-DC4F-BE31-9D6BFECE425A}"/>
              </a:ext>
            </a:extLst>
          </p:cNvPr>
          <p:cNvPicPr>
            <a:picLocks noChangeAspect="1"/>
          </p:cNvPicPr>
          <p:nvPr/>
        </p:nvPicPr>
        <p:blipFill>
          <a:blip r:embed="rId4">
            <a:duotone>
              <a:schemeClr val="accent5">
                <a:shade val="45000"/>
                <a:satMod val="135000"/>
              </a:schemeClr>
              <a:prstClr val="white"/>
            </a:duotone>
          </a:blip>
          <a:stretch>
            <a:fillRect/>
          </a:stretch>
        </p:blipFill>
        <p:spPr>
          <a:xfrm>
            <a:off x="5828827" y="3589195"/>
            <a:ext cx="1314699" cy="1019608"/>
          </a:xfrm>
          <a:prstGeom prst="rect">
            <a:avLst/>
          </a:prstGeom>
        </p:spPr>
      </p:pic>
      <p:pic>
        <p:nvPicPr>
          <p:cNvPr id="25" name="Picture 24">
            <a:extLst>
              <a:ext uri="{FF2B5EF4-FFF2-40B4-BE49-F238E27FC236}">
                <a16:creationId xmlns:a16="http://schemas.microsoft.com/office/drawing/2014/main" id="{9ED3B3CE-0F45-A04C-9134-A2E208F68663}"/>
              </a:ext>
            </a:extLst>
          </p:cNvPr>
          <p:cNvPicPr>
            <a:picLocks noChangeAspect="1"/>
          </p:cNvPicPr>
          <p:nvPr/>
        </p:nvPicPr>
        <p:blipFill>
          <a:blip r:embed="rId4">
            <a:duotone>
              <a:schemeClr val="accent2">
                <a:shade val="45000"/>
                <a:satMod val="135000"/>
              </a:schemeClr>
              <a:prstClr val="white"/>
            </a:duotone>
          </a:blip>
          <a:stretch>
            <a:fillRect/>
          </a:stretch>
        </p:blipFill>
        <p:spPr>
          <a:xfrm>
            <a:off x="5838374" y="2565567"/>
            <a:ext cx="1314699" cy="1019608"/>
          </a:xfrm>
          <a:prstGeom prst="rect">
            <a:avLst/>
          </a:prstGeom>
        </p:spPr>
      </p:pic>
      <p:grpSp>
        <p:nvGrpSpPr>
          <p:cNvPr id="55" name="Group 54">
            <a:extLst>
              <a:ext uri="{FF2B5EF4-FFF2-40B4-BE49-F238E27FC236}">
                <a16:creationId xmlns:a16="http://schemas.microsoft.com/office/drawing/2014/main" id="{E29C1800-8519-8F4D-9266-4F89459CA8E2}"/>
              </a:ext>
            </a:extLst>
          </p:cNvPr>
          <p:cNvGrpSpPr/>
          <p:nvPr/>
        </p:nvGrpSpPr>
        <p:grpSpPr>
          <a:xfrm>
            <a:off x="4357145" y="1752951"/>
            <a:ext cx="1481229" cy="3297362"/>
            <a:chOff x="4357145" y="1752951"/>
            <a:chExt cx="1481229" cy="3297362"/>
          </a:xfrm>
        </p:grpSpPr>
        <p:cxnSp>
          <p:nvCxnSpPr>
            <p:cNvPr id="31" name="Elbow Connector 30">
              <a:extLst>
                <a:ext uri="{FF2B5EF4-FFF2-40B4-BE49-F238E27FC236}">
                  <a16:creationId xmlns:a16="http://schemas.microsoft.com/office/drawing/2014/main" id="{2C335C11-853A-5447-9312-2440CD7C2D01}"/>
                </a:ext>
              </a:extLst>
            </p:cNvPr>
            <p:cNvCxnSpPr>
              <a:cxnSpLocks/>
              <a:endCxn id="25" idx="1"/>
            </p:cNvCxnSpPr>
            <p:nvPr/>
          </p:nvCxnSpPr>
          <p:spPr>
            <a:xfrm>
              <a:off x="4357145" y="2210147"/>
              <a:ext cx="1481229" cy="865224"/>
            </a:xfrm>
            <a:prstGeom prst="bentConnector3">
              <a:avLst>
                <a:gd name="adj1" fmla="val -54"/>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5" name="Elbow Connector 34">
              <a:extLst>
                <a:ext uri="{FF2B5EF4-FFF2-40B4-BE49-F238E27FC236}">
                  <a16:creationId xmlns:a16="http://schemas.microsoft.com/office/drawing/2014/main" id="{9223EFA5-3468-0349-99ED-60FB254C6316}"/>
                </a:ext>
              </a:extLst>
            </p:cNvPr>
            <p:cNvCxnSpPr>
              <a:cxnSpLocks/>
            </p:cNvCxnSpPr>
            <p:nvPr/>
          </p:nvCxnSpPr>
          <p:spPr>
            <a:xfrm rot="16200000" flipH="1">
              <a:off x="4033861" y="2275751"/>
              <a:ext cx="2118253" cy="1471680"/>
            </a:xfrm>
            <a:prstGeom prst="bentConnector2">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6" name="Elbow Connector 35">
              <a:extLst>
                <a:ext uri="{FF2B5EF4-FFF2-40B4-BE49-F238E27FC236}">
                  <a16:creationId xmlns:a16="http://schemas.microsoft.com/office/drawing/2014/main" id="{540D553E-9D20-5842-AE45-2EA4E17B4F3D}"/>
                </a:ext>
              </a:extLst>
            </p:cNvPr>
            <p:cNvCxnSpPr>
              <a:cxnSpLocks/>
              <a:endCxn id="22" idx="1"/>
            </p:cNvCxnSpPr>
            <p:nvPr/>
          </p:nvCxnSpPr>
          <p:spPr>
            <a:xfrm rot="16200000" flipH="1">
              <a:off x="3444305" y="2665792"/>
              <a:ext cx="3297362" cy="1471679"/>
            </a:xfrm>
            <a:prstGeom prst="bentConnector2">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sp>
        <p:nvSpPr>
          <p:cNvPr id="40" name="Google Shape;711;p72">
            <a:extLst>
              <a:ext uri="{FF2B5EF4-FFF2-40B4-BE49-F238E27FC236}">
                <a16:creationId xmlns:a16="http://schemas.microsoft.com/office/drawing/2014/main" id="{897B3C60-BF94-E842-B5C9-7EB210FF68B4}"/>
              </a:ext>
            </a:extLst>
          </p:cNvPr>
          <p:cNvSpPr txBox="1"/>
          <p:nvPr/>
        </p:nvSpPr>
        <p:spPr>
          <a:xfrm>
            <a:off x="10967666" y="2646405"/>
            <a:ext cx="939805"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a:t>
            </a:r>
            <a:endParaRPr sz="1400" i="1" dirty="0">
              <a:solidFill>
                <a:srgbClr val="980000"/>
              </a:solidFill>
              <a:latin typeface="Lato"/>
              <a:ea typeface="Lato"/>
              <a:cs typeface="Lato"/>
              <a:sym typeface="Lato"/>
            </a:endParaRPr>
          </a:p>
        </p:txBody>
      </p:sp>
      <p:sp>
        <p:nvSpPr>
          <p:cNvPr id="41" name="Google Shape;711;p72">
            <a:extLst>
              <a:ext uri="{FF2B5EF4-FFF2-40B4-BE49-F238E27FC236}">
                <a16:creationId xmlns:a16="http://schemas.microsoft.com/office/drawing/2014/main" id="{671AA2D2-D435-8340-A30B-1841B87B1F11}"/>
              </a:ext>
            </a:extLst>
          </p:cNvPr>
          <p:cNvSpPr txBox="1"/>
          <p:nvPr/>
        </p:nvSpPr>
        <p:spPr>
          <a:xfrm>
            <a:off x="10848238" y="4710785"/>
            <a:ext cx="1204449"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Sentence Modification</a:t>
            </a:r>
            <a:endParaRPr sz="1400" i="1" dirty="0">
              <a:solidFill>
                <a:srgbClr val="980000"/>
              </a:solidFill>
              <a:latin typeface="Lato"/>
              <a:ea typeface="Lato"/>
              <a:cs typeface="Lato"/>
              <a:sym typeface="Lato"/>
            </a:endParaRPr>
          </a:p>
        </p:txBody>
      </p:sp>
      <p:sp>
        <p:nvSpPr>
          <p:cNvPr id="50" name="Rectangle 49">
            <a:extLst>
              <a:ext uri="{FF2B5EF4-FFF2-40B4-BE49-F238E27FC236}">
                <a16:creationId xmlns:a16="http://schemas.microsoft.com/office/drawing/2014/main" id="{90B6D452-31B2-DA42-B5F5-3C575AF89337}"/>
              </a:ext>
            </a:extLst>
          </p:cNvPr>
          <p:cNvSpPr/>
          <p:nvPr/>
        </p:nvSpPr>
        <p:spPr>
          <a:xfrm>
            <a:off x="8329296" y="3878431"/>
            <a:ext cx="2257005" cy="440121"/>
          </a:xfrm>
          <a:prstGeom prst="rect">
            <a:avLst/>
          </a:prstGeom>
        </p:spPr>
        <p:txBody>
          <a:bodyPr wrap="square">
            <a:spAutoFit/>
          </a:bodyPr>
          <a:lstStyle/>
          <a:p>
            <a:pPr algn="ctr"/>
            <a:r>
              <a:rPr lang="en-US" sz="2000" i="1" dirty="0"/>
              <a:t>“30mins”, “an hour”</a:t>
            </a:r>
          </a:p>
        </p:txBody>
      </p:sp>
      <p:sp>
        <p:nvSpPr>
          <p:cNvPr id="51" name="Google Shape;711;p72">
            <a:extLst>
              <a:ext uri="{FF2B5EF4-FFF2-40B4-BE49-F238E27FC236}">
                <a16:creationId xmlns:a16="http://schemas.microsoft.com/office/drawing/2014/main" id="{4DB2420F-9E09-7A4F-BA61-F56E81AA2D8C}"/>
              </a:ext>
            </a:extLst>
          </p:cNvPr>
          <p:cNvSpPr txBox="1"/>
          <p:nvPr/>
        </p:nvSpPr>
        <p:spPr>
          <a:xfrm>
            <a:off x="10731500" y="3707470"/>
            <a:ext cx="141213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a:t>
            </a:r>
            <a:endParaRPr sz="1600" i="1" dirty="0">
              <a:solidFill>
                <a:srgbClr val="980000"/>
              </a:solidFill>
              <a:latin typeface="Lato"/>
              <a:ea typeface="Lato"/>
              <a:cs typeface="Lato"/>
              <a:sym typeface="Lato"/>
            </a:endParaRPr>
          </a:p>
        </p:txBody>
      </p:sp>
      <p:cxnSp>
        <p:nvCxnSpPr>
          <p:cNvPr id="52" name="Elbow Connector 51">
            <a:extLst>
              <a:ext uri="{FF2B5EF4-FFF2-40B4-BE49-F238E27FC236}">
                <a16:creationId xmlns:a16="http://schemas.microsoft.com/office/drawing/2014/main" id="{DB242733-21D7-BC40-99EA-668ECC01AA43}"/>
              </a:ext>
            </a:extLst>
          </p:cNvPr>
          <p:cNvCxnSpPr>
            <a:cxnSpLocks/>
            <a:stCxn id="24" idx="3"/>
            <a:endCxn id="50" idx="1"/>
          </p:cNvCxnSpPr>
          <p:nvPr/>
        </p:nvCxnSpPr>
        <p:spPr>
          <a:xfrm flipV="1">
            <a:off x="7143526" y="4098492"/>
            <a:ext cx="1185770" cy="507"/>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60" name="Rectangle 59">
            <a:extLst>
              <a:ext uri="{FF2B5EF4-FFF2-40B4-BE49-F238E27FC236}">
                <a16:creationId xmlns:a16="http://schemas.microsoft.com/office/drawing/2014/main" id="{910C06FF-5A53-984A-85C8-11E57768F285}"/>
              </a:ext>
            </a:extLst>
          </p:cNvPr>
          <p:cNvSpPr/>
          <p:nvPr/>
        </p:nvSpPr>
        <p:spPr>
          <a:xfrm>
            <a:off x="8329297" y="4849264"/>
            <a:ext cx="1687062" cy="400110"/>
          </a:xfrm>
          <a:prstGeom prst="rect">
            <a:avLst/>
          </a:prstGeom>
        </p:spPr>
        <p:txBody>
          <a:bodyPr wrap="square">
            <a:spAutoFit/>
          </a:bodyPr>
          <a:lstStyle/>
          <a:p>
            <a:pPr algn="ctr"/>
            <a:r>
              <a:rPr lang="en-US" sz="2000" i="1" dirty="0"/>
              <a:t>“how often …”</a:t>
            </a:r>
          </a:p>
        </p:txBody>
      </p:sp>
      <p:sp>
        <p:nvSpPr>
          <p:cNvPr id="61" name="Alternate Process 60">
            <a:extLst>
              <a:ext uri="{FF2B5EF4-FFF2-40B4-BE49-F238E27FC236}">
                <a16:creationId xmlns:a16="http://schemas.microsoft.com/office/drawing/2014/main" id="{C44E3214-7058-8F44-B4B9-2ACC7B6EA670}"/>
              </a:ext>
            </a:extLst>
          </p:cNvPr>
          <p:cNvSpPr/>
          <p:nvPr/>
        </p:nvSpPr>
        <p:spPr>
          <a:xfrm>
            <a:off x="3218479" y="1592764"/>
            <a:ext cx="6464835" cy="817245"/>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r>
              <a:rPr lang="en-US" b="1" i="1" dirty="0">
                <a:solidFill>
                  <a:schemeClr val="tx1"/>
                </a:solidFill>
              </a:rPr>
              <a:t>Text: </a:t>
            </a:r>
            <a:r>
              <a:rPr lang="en-US" i="1" dirty="0">
                <a:solidFill>
                  <a:schemeClr val="tx1"/>
                </a:solidFill>
              </a:rPr>
              <a:t>She chose to make a salad for lunch tomorrow and Sunday. </a:t>
            </a:r>
            <a:br>
              <a:rPr lang="en-US" i="1" dirty="0">
                <a:solidFill>
                  <a:schemeClr val="tx1"/>
                </a:solidFill>
              </a:rPr>
            </a:br>
            <a:r>
              <a:rPr lang="en-US" b="1" i="1" dirty="0">
                <a:solidFill>
                  <a:schemeClr val="tx1"/>
                </a:solidFill>
              </a:rPr>
              <a:t>Question:</a:t>
            </a:r>
            <a:r>
              <a:rPr lang="en-US" i="1" dirty="0">
                <a:solidFill>
                  <a:schemeClr val="tx1"/>
                </a:solidFill>
              </a:rPr>
              <a:t> how long did it take for her to make a salad?</a:t>
            </a:r>
          </a:p>
        </p:txBody>
      </p:sp>
      <p:sp>
        <p:nvSpPr>
          <p:cNvPr id="65" name="Down Arrow Callout 64">
            <a:extLst>
              <a:ext uri="{FF2B5EF4-FFF2-40B4-BE49-F238E27FC236}">
                <a16:creationId xmlns:a16="http://schemas.microsoft.com/office/drawing/2014/main" id="{44B7EA13-197D-5045-B78A-19CC18ADFA26}"/>
              </a:ext>
            </a:extLst>
          </p:cNvPr>
          <p:cNvSpPr/>
          <p:nvPr/>
        </p:nvSpPr>
        <p:spPr>
          <a:xfrm>
            <a:off x="10784266" y="1662200"/>
            <a:ext cx="1268422" cy="817245"/>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tasks</a:t>
            </a:r>
          </a:p>
        </p:txBody>
      </p:sp>
    </p:spTree>
    <p:extLst>
      <p:ext uri="{BB962C8B-B14F-4D97-AF65-F5344CB8AC3E}">
        <p14:creationId xmlns:p14="http://schemas.microsoft.com/office/powerpoint/2010/main" val="311388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fade">
                                      <p:cBhvr>
                                        <p:cTn id="33" dur="500"/>
                                        <p:tgtEl>
                                          <p:spTgt spid="10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500"/>
                                        <p:tgtEl>
                                          <p:spTgt spid="6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62">
                                            <p:txEl>
                                              <p:pRg st="4" end="4"/>
                                            </p:txEl>
                                          </p:spTgt>
                                        </p:tgtEl>
                                        <p:attrNameLst>
                                          <p:attrName>style.visibility</p:attrName>
                                        </p:attrNameLst>
                                      </p:cBhvr>
                                      <p:to>
                                        <p:strVal val="visible"/>
                                      </p:to>
                                    </p:set>
                                    <p:animEffect transition="in" filter="fade">
                                      <p:cBhvr>
                                        <p:cTn id="60" dur="500"/>
                                        <p:tgtEl>
                                          <p:spTgt spid="62">
                                            <p:txEl>
                                              <p:pRg st="4" end="4"/>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2">
                                            <p:txEl>
                                              <p:pRg st="5" end="5"/>
                                            </p:txEl>
                                          </p:spTgt>
                                        </p:tgtEl>
                                        <p:attrNameLst>
                                          <p:attrName>style.visibility</p:attrName>
                                        </p:attrNameLst>
                                      </p:cBhvr>
                                      <p:to>
                                        <p:strVal val="visible"/>
                                      </p:to>
                                    </p:set>
                                    <p:animEffect transition="in" filter="fade">
                                      <p:cBhvr>
                                        <p:cTn id="65" dur="500"/>
                                        <p:tgtEl>
                                          <p:spTgt spid="6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40" grpId="0"/>
      <p:bldP spid="41" grpId="0"/>
      <p:bldP spid="50" grpId="0"/>
      <p:bldP spid="51" grpId="0"/>
      <p:bldP spid="6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Empirical Questions </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20</a:t>
            </a:fld>
            <a:endParaRPr lang="en-US" dirty="0"/>
          </a:p>
        </p:txBody>
      </p:sp>
      <p:sp>
        <p:nvSpPr>
          <p:cNvPr id="3" name="Rectangle 2">
            <a:extLst>
              <a:ext uri="{FF2B5EF4-FFF2-40B4-BE49-F238E27FC236}">
                <a16:creationId xmlns:a16="http://schemas.microsoft.com/office/drawing/2014/main" id="{3C2AD43B-6ED9-4C4D-A95F-C5AE0AEB3A9E}"/>
              </a:ext>
            </a:extLst>
          </p:cNvPr>
          <p:cNvSpPr/>
          <p:nvPr/>
        </p:nvSpPr>
        <p:spPr>
          <a:xfrm>
            <a:off x="8709007" y="4757404"/>
            <a:ext cx="2924198" cy="1015663"/>
          </a:xfrm>
          <a:prstGeom prst="rect">
            <a:avLst/>
          </a:prstGeom>
        </p:spPr>
        <p:txBody>
          <a:bodyPr wrap="none">
            <a:spAutoFit/>
          </a:bodyPr>
          <a:lstStyle/>
          <a:p>
            <a:r>
              <a:rPr lang="en-US" sz="2000" dirty="0"/>
              <a:t>text to text architectures: </a:t>
            </a:r>
          </a:p>
          <a:p>
            <a:pPr marL="285750" indent="-285750">
              <a:buFontTx/>
              <a:buChar char="-"/>
            </a:pPr>
            <a:r>
              <a:rPr lang="en-US" sz="2000" dirty="0"/>
              <a:t>BART </a:t>
            </a:r>
            <a:r>
              <a:rPr lang="en-US" sz="1600" dirty="0">
                <a:solidFill>
                  <a:schemeClr val="bg1">
                    <a:lumMod val="50000"/>
                  </a:schemeClr>
                </a:solidFill>
                <a:latin typeface="Lato"/>
                <a:ea typeface="Lato"/>
                <a:cs typeface="Lato"/>
                <a:sym typeface="Lato"/>
              </a:rPr>
              <a:t>[Lewis et al. 2019]</a:t>
            </a:r>
            <a:endParaRPr lang="en-US" sz="1600" dirty="0"/>
          </a:p>
          <a:p>
            <a:pPr marL="285750" indent="-285750">
              <a:buFontTx/>
              <a:buChar char="-"/>
            </a:pPr>
            <a:r>
              <a:rPr lang="en-US" sz="2000" dirty="0"/>
              <a:t>GPT3 </a:t>
            </a:r>
            <a:r>
              <a:rPr lang="en-US" sz="1600" dirty="0">
                <a:solidFill>
                  <a:schemeClr val="bg1">
                    <a:lumMod val="50000"/>
                  </a:schemeClr>
                </a:solidFill>
                <a:latin typeface="Lato"/>
                <a:ea typeface="Lato"/>
                <a:cs typeface="Lato"/>
                <a:sym typeface="Lato"/>
              </a:rPr>
              <a:t>[Brown et al. 2020]</a:t>
            </a:r>
            <a:endParaRPr lang="en-US" sz="2000" dirty="0">
              <a:solidFill>
                <a:schemeClr val="bg1">
                  <a:lumMod val="50000"/>
                </a:schemeClr>
              </a:solidFill>
              <a:latin typeface="Lato"/>
              <a:ea typeface="Lato"/>
              <a:cs typeface="Lato"/>
              <a:sym typeface="Lato"/>
            </a:endParaRPr>
          </a:p>
        </p:txBody>
      </p:sp>
      <p:sp>
        <p:nvSpPr>
          <p:cNvPr id="18" name="Alternate Process 17">
            <a:extLst>
              <a:ext uri="{FF2B5EF4-FFF2-40B4-BE49-F238E27FC236}">
                <a16:creationId xmlns:a16="http://schemas.microsoft.com/office/drawing/2014/main" id="{98542263-A8D0-CD4A-B8AB-013BDA1B3451}"/>
              </a:ext>
            </a:extLst>
          </p:cNvPr>
          <p:cNvSpPr/>
          <p:nvPr/>
        </p:nvSpPr>
        <p:spPr>
          <a:xfrm>
            <a:off x="3915167" y="1592764"/>
            <a:ext cx="6464835" cy="51077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i="1" dirty="0">
                <a:solidFill>
                  <a:schemeClr val="tx1"/>
                </a:solidFill>
              </a:rPr>
              <a:t>input instance </a:t>
            </a:r>
            <a:r>
              <a:rPr lang="en-US" sz="1600" i="1" dirty="0">
                <a:solidFill>
                  <a:schemeClr val="tx1"/>
                </a:solidFill>
              </a:rPr>
              <a:t>(paragraph, story, etc.)</a:t>
            </a:r>
          </a:p>
        </p:txBody>
      </p:sp>
      <p:sp>
        <p:nvSpPr>
          <p:cNvPr id="20" name="Rectangle 19">
            <a:extLst>
              <a:ext uri="{FF2B5EF4-FFF2-40B4-BE49-F238E27FC236}">
                <a16:creationId xmlns:a16="http://schemas.microsoft.com/office/drawing/2014/main" id="{AA68FE1A-0999-454F-B569-574008ABFC2F}"/>
              </a:ext>
            </a:extLst>
          </p:cNvPr>
          <p:cNvSpPr/>
          <p:nvPr/>
        </p:nvSpPr>
        <p:spPr>
          <a:xfrm>
            <a:off x="7989994" y="3573668"/>
            <a:ext cx="3103190" cy="646331"/>
          </a:xfrm>
          <a:prstGeom prst="rect">
            <a:avLst/>
          </a:prstGeom>
        </p:spPr>
        <p:txBody>
          <a:bodyPr wrap="square">
            <a:spAutoFit/>
          </a:bodyPr>
          <a:lstStyle/>
          <a:p>
            <a:pPr algn="ctr"/>
            <a:r>
              <a:rPr lang="en-US" sz="2000" i="1" dirty="0"/>
              <a:t>some output</a:t>
            </a:r>
            <a:br>
              <a:rPr lang="en-US" sz="2000" i="1" dirty="0"/>
            </a:br>
            <a:r>
              <a:rPr lang="en-US" sz="1600" i="1" dirty="0"/>
              <a:t>(question, answer, label, etc.)</a:t>
            </a:r>
            <a:endParaRPr lang="en-US" sz="2000" i="1" dirty="0"/>
          </a:p>
        </p:txBody>
      </p:sp>
      <p:cxnSp>
        <p:nvCxnSpPr>
          <p:cNvPr id="49" name="Elbow Connector 48">
            <a:extLst>
              <a:ext uri="{FF2B5EF4-FFF2-40B4-BE49-F238E27FC236}">
                <a16:creationId xmlns:a16="http://schemas.microsoft.com/office/drawing/2014/main" id="{2899DBE0-7547-3947-A150-12C20B3D28D8}"/>
              </a:ext>
            </a:extLst>
          </p:cNvPr>
          <p:cNvCxnSpPr>
            <a:cxnSpLocks/>
            <a:stCxn id="51" idx="3"/>
          </p:cNvCxnSpPr>
          <p:nvPr/>
        </p:nvCxnSpPr>
        <p:spPr>
          <a:xfrm flipV="1">
            <a:off x="7924699" y="3789070"/>
            <a:ext cx="574902" cy="1393743"/>
          </a:xfrm>
          <a:prstGeom prst="bentConnector3">
            <a:avLst>
              <a:gd name="adj1" fmla="val 37882"/>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pic>
        <p:nvPicPr>
          <p:cNvPr id="51" name="Picture 50">
            <a:extLst>
              <a:ext uri="{FF2B5EF4-FFF2-40B4-BE49-F238E27FC236}">
                <a16:creationId xmlns:a16="http://schemas.microsoft.com/office/drawing/2014/main" id="{9FD206DE-1B74-774B-8B70-B0BC169F925F}"/>
              </a:ext>
            </a:extLst>
          </p:cNvPr>
          <p:cNvPicPr>
            <a:picLocks noChangeAspect="1"/>
          </p:cNvPicPr>
          <p:nvPr/>
        </p:nvPicPr>
        <p:blipFill>
          <a:blip r:embed="rId3"/>
          <a:stretch>
            <a:fillRect/>
          </a:stretch>
        </p:blipFill>
        <p:spPr>
          <a:xfrm>
            <a:off x="6610000" y="4673009"/>
            <a:ext cx="1314699" cy="1019608"/>
          </a:xfrm>
          <a:prstGeom prst="rect">
            <a:avLst/>
          </a:prstGeom>
        </p:spPr>
      </p:pic>
      <p:sp>
        <p:nvSpPr>
          <p:cNvPr id="52" name="Rectangle 51">
            <a:extLst>
              <a:ext uri="{FF2B5EF4-FFF2-40B4-BE49-F238E27FC236}">
                <a16:creationId xmlns:a16="http://schemas.microsoft.com/office/drawing/2014/main" id="{33409C1D-5CE5-6146-B681-EEE3D59A641D}"/>
              </a:ext>
            </a:extLst>
          </p:cNvPr>
          <p:cNvSpPr/>
          <p:nvPr/>
        </p:nvSpPr>
        <p:spPr>
          <a:xfrm>
            <a:off x="6610010" y="3497367"/>
            <a:ext cx="1314689" cy="584775"/>
          </a:xfrm>
          <a:prstGeom prst="rect">
            <a:avLst/>
          </a:prstGeom>
        </p:spPr>
        <p:txBody>
          <a:bodyPr wrap="square">
            <a:spAutoFit/>
          </a:bodyPr>
          <a:lstStyle/>
          <a:p>
            <a:pPr algn="ctr"/>
            <a:r>
              <a:rPr lang="en-US" sz="3200" i="1" dirty="0">
                <a:latin typeface="Times New Roman" panose="02020603050405020304" pitchFamily="18" charset="0"/>
                <a:cs typeface="Times New Roman" panose="02020603050405020304" pitchFamily="18" charset="0"/>
              </a:rPr>
              <a:t>enc(.)</a:t>
            </a:r>
          </a:p>
        </p:txBody>
      </p:sp>
      <p:cxnSp>
        <p:nvCxnSpPr>
          <p:cNvPr id="53" name="Elbow Connector 52">
            <a:extLst>
              <a:ext uri="{FF2B5EF4-FFF2-40B4-BE49-F238E27FC236}">
                <a16:creationId xmlns:a16="http://schemas.microsoft.com/office/drawing/2014/main" id="{C1C8F360-E141-6548-BF4E-AB64BB3E7E88}"/>
              </a:ext>
            </a:extLst>
          </p:cNvPr>
          <p:cNvCxnSpPr>
            <a:cxnSpLocks/>
            <a:stCxn id="52" idx="2"/>
            <a:endCxn id="51" idx="0"/>
          </p:cNvCxnSpPr>
          <p:nvPr/>
        </p:nvCxnSpPr>
        <p:spPr>
          <a:xfrm rot="5400000">
            <a:off x="6971920" y="4377573"/>
            <a:ext cx="590867" cy="5"/>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E82DE9E8-BA57-0D42-ADCE-0FD1551CFBAD}"/>
              </a:ext>
            </a:extLst>
          </p:cNvPr>
          <p:cNvCxnSpPr>
            <a:cxnSpLocks/>
          </p:cNvCxnSpPr>
          <p:nvPr/>
        </p:nvCxnSpPr>
        <p:spPr>
          <a:xfrm>
            <a:off x="7245560" y="2172443"/>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Rounded Rectangular Callout 4">
            <a:extLst>
              <a:ext uri="{FF2B5EF4-FFF2-40B4-BE49-F238E27FC236}">
                <a16:creationId xmlns:a16="http://schemas.microsoft.com/office/drawing/2014/main" id="{D3317502-0A59-4045-89DD-1EE029800FF1}"/>
              </a:ext>
            </a:extLst>
          </p:cNvPr>
          <p:cNvSpPr/>
          <p:nvPr/>
        </p:nvSpPr>
        <p:spPr>
          <a:xfrm>
            <a:off x="944502" y="5709515"/>
            <a:ext cx="5297004" cy="1058889"/>
          </a:xfrm>
          <a:prstGeom prst="wedgeRoundRectCallout">
            <a:avLst>
              <a:gd name="adj1" fmla="val 59215"/>
              <a:gd name="adj2" fmla="val -5456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en-US" b="1" dirty="0"/>
              <a:t>Q2:</a:t>
            </a:r>
            <a:r>
              <a:rPr lang="en-US" dirty="0"/>
              <a:t> Does GPT3 understand instructions? </a:t>
            </a:r>
          </a:p>
          <a:p>
            <a:pPr marL="285750" indent="-285750">
              <a:buFont typeface="Arial" panose="020B0604020202020204" pitchFamily="34" charset="0"/>
              <a:buChar char="•"/>
            </a:pPr>
            <a:r>
              <a:rPr lang="en-US" b="1" dirty="0"/>
              <a:t>Q3: </a:t>
            </a:r>
            <a:r>
              <a:rPr lang="en-US" dirty="0"/>
              <a:t>Can smaller model (such as BART) be tuned to follow instructions? </a:t>
            </a:r>
          </a:p>
        </p:txBody>
      </p:sp>
      <p:sp>
        <p:nvSpPr>
          <p:cNvPr id="40" name="Rounded Rectangular Callout 39">
            <a:extLst>
              <a:ext uri="{FF2B5EF4-FFF2-40B4-BE49-F238E27FC236}">
                <a16:creationId xmlns:a16="http://schemas.microsoft.com/office/drawing/2014/main" id="{EA04ABA6-61D8-0F46-956F-2CA0FA39C19E}"/>
              </a:ext>
            </a:extLst>
          </p:cNvPr>
          <p:cNvSpPr/>
          <p:nvPr/>
        </p:nvSpPr>
        <p:spPr>
          <a:xfrm flipH="1">
            <a:off x="944501" y="4965753"/>
            <a:ext cx="5297003" cy="656457"/>
          </a:xfrm>
          <a:prstGeom prst="wedgeRoundRectCallout">
            <a:avLst>
              <a:gd name="adj1" fmla="val -7653"/>
              <a:gd name="adj2" fmla="val -8718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en-US" b="1" dirty="0"/>
              <a:t>Q1:</a:t>
            </a:r>
            <a:r>
              <a:rPr lang="en-US" dirty="0"/>
              <a:t> What fields of the instructions are the most helpful for the models? </a:t>
            </a:r>
          </a:p>
        </p:txBody>
      </p:sp>
      <p:grpSp>
        <p:nvGrpSpPr>
          <p:cNvPr id="42" name="Group 41">
            <a:extLst>
              <a:ext uri="{FF2B5EF4-FFF2-40B4-BE49-F238E27FC236}">
                <a16:creationId xmlns:a16="http://schemas.microsoft.com/office/drawing/2014/main" id="{00A31763-0950-7841-A083-D4D031893B23}"/>
              </a:ext>
            </a:extLst>
          </p:cNvPr>
          <p:cNvGrpSpPr/>
          <p:nvPr/>
        </p:nvGrpSpPr>
        <p:grpSpPr>
          <a:xfrm>
            <a:off x="1332402" y="2840810"/>
            <a:ext cx="4484914" cy="1889887"/>
            <a:chOff x="664028" y="1825625"/>
            <a:chExt cx="4484914" cy="1889887"/>
          </a:xfrm>
        </p:grpSpPr>
        <p:sp>
          <p:nvSpPr>
            <p:cNvPr id="43" name="Google Shape;908;p85">
              <a:extLst>
                <a:ext uri="{FF2B5EF4-FFF2-40B4-BE49-F238E27FC236}">
                  <a16:creationId xmlns:a16="http://schemas.microsoft.com/office/drawing/2014/main" id="{7A7CF364-F97E-9640-ACB9-42151574C608}"/>
                </a:ext>
              </a:extLst>
            </p:cNvPr>
            <p:cNvSpPr/>
            <p:nvPr/>
          </p:nvSpPr>
          <p:spPr>
            <a:xfrm>
              <a:off x="664028" y="1825625"/>
              <a:ext cx="4484914" cy="1889887"/>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44" name="Google Shape;909;p85">
              <a:extLst>
                <a:ext uri="{FF2B5EF4-FFF2-40B4-BE49-F238E27FC236}">
                  <a16:creationId xmlns:a16="http://schemas.microsoft.com/office/drawing/2014/main" id="{34FF57D6-0B66-644A-A8F1-3EECBF35344C}"/>
                </a:ext>
              </a:extLst>
            </p:cNvPr>
            <p:cNvSpPr/>
            <p:nvPr/>
          </p:nvSpPr>
          <p:spPr>
            <a:xfrm>
              <a:off x="819888" y="2377336"/>
              <a:ext cx="1925023" cy="1217334"/>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Positive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45" name="Google Shape;913;p85">
              <a:extLst>
                <a:ext uri="{FF2B5EF4-FFF2-40B4-BE49-F238E27FC236}">
                  <a16:creationId xmlns:a16="http://schemas.microsoft.com/office/drawing/2014/main" id="{443283FE-EF25-604D-A29C-39712FD2F23D}"/>
                </a:ext>
              </a:extLst>
            </p:cNvPr>
            <p:cNvSpPr/>
            <p:nvPr/>
          </p:nvSpPr>
          <p:spPr>
            <a:xfrm>
              <a:off x="802831" y="1981413"/>
              <a:ext cx="751481"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Definition</a:t>
              </a:r>
              <a:endParaRPr dirty="0"/>
            </a:p>
          </p:txBody>
        </p:sp>
        <p:sp>
          <p:nvSpPr>
            <p:cNvPr id="46" name="Google Shape;914;p85">
              <a:extLst>
                <a:ext uri="{FF2B5EF4-FFF2-40B4-BE49-F238E27FC236}">
                  <a16:creationId xmlns:a16="http://schemas.microsoft.com/office/drawing/2014/main" id="{D5047DF1-A802-C349-97AE-5484C379CE65}"/>
                </a:ext>
              </a:extLst>
            </p:cNvPr>
            <p:cNvSpPr/>
            <p:nvPr/>
          </p:nvSpPr>
          <p:spPr>
            <a:xfrm>
              <a:off x="1587830" y="1983521"/>
              <a:ext cx="1190784"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Things to Avoid</a:t>
              </a:r>
              <a:endParaRPr dirty="0"/>
            </a:p>
          </p:txBody>
        </p:sp>
        <p:sp>
          <p:nvSpPr>
            <p:cNvPr id="47" name="Google Shape;915;p85">
              <a:extLst>
                <a:ext uri="{FF2B5EF4-FFF2-40B4-BE49-F238E27FC236}">
                  <a16:creationId xmlns:a16="http://schemas.microsoft.com/office/drawing/2014/main" id="{AE85F1A9-C14A-AC45-A127-A893C2DB99D8}"/>
                </a:ext>
              </a:extLst>
            </p:cNvPr>
            <p:cNvSpPr/>
            <p:nvPr/>
          </p:nvSpPr>
          <p:spPr>
            <a:xfrm>
              <a:off x="2821098" y="1981413"/>
              <a:ext cx="1490042"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Emphasize/Caution</a:t>
              </a:r>
              <a:endParaRPr dirty="0"/>
            </a:p>
          </p:txBody>
        </p:sp>
        <p:sp>
          <p:nvSpPr>
            <p:cNvPr id="48" name="Google Shape;916;p85">
              <a:extLst>
                <a:ext uri="{FF2B5EF4-FFF2-40B4-BE49-F238E27FC236}">
                  <a16:creationId xmlns:a16="http://schemas.microsoft.com/office/drawing/2014/main" id="{EC899307-E9CD-2B4F-9843-B7F31B23A90D}"/>
                </a:ext>
              </a:extLst>
            </p:cNvPr>
            <p:cNvSpPr/>
            <p:nvPr/>
          </p:nvSpPr>
          <p:spPr>
            <a:xfrm>
              <a:off x="1129404" y="2754505"/>
              <a:ext cx="1340810" cy="6875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endParaRPr dirty="0"/>
            </a:p>
          </p:txBody>
        </p:sp>
        <p:sp>
          <p:nvSpPr>
            <p:cNvPr id="50" name="Google Shape;918;p85">
              <a:extLst>
                <a:ext uri="{FF2B5EF4-FFF2-40B4-BE49-F238E27FC236}">
                  <a16:creationId xmlns:a16="http://schemas.microsoft.com/office/drawing/2014/main" id="{BBC8CABB-1C04-044C-A3CF-80500A4993D4}"/>
                </a:ext>
              </a:extLst>
            </p:cNvPr>
            <p:cNvSpPr/>
            <p:nvPr/>
          </p:nvSpPr>
          <p:spPr>
            <a:xfrm>
              <a:off x="1232008" y="283676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Input</a:t>
              </a:r>
              <a:endParaRPr sz="1600" dirty="0"/>
            </a:p>
          </p:txBody>
        </p:sp>
        <p:sp>
          <p:nvSpPr>
            <p:cNvPr id="54" name="Google Shape;919;p85">
              <a:extLst>
                <a:ext uri="{FF2B5EF4-FFF2-40B4-BE49-F238E27FC236}">
                  <a16:creationId xmlns:a16="http://schemas.microsoft.com/office/drawing/2014/main" id="{09BF1B77-5AA2-5F4F-943B-D9FCA136A216}"/>
                </a:ext>
              </a:extLst>
            </p:cNvPr>
            <p:cNvSpPr/>
            <p:nvPr/>
          </p:nvSpPr>
          <p:spPr>
            <a:xfrm>
              <a:off x="1845024" y="283676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55" name="Google Shape;920;p85">
              <a:extLst>
                <a:ext uri="{FF2B5EF4-FFF2-40B4-BE49-F238E27FC236}">
                  <a16:creationId xmlns:a16="http://schemas.microsoft.com/office/drawing/2014/main" id="{F60F370F-CF23-E449-9BA8-4E64EA896E3C}"/>
                </a:ext>
              </a:extLst>
            </p:cNvPr>
            <p:cNvSpPr/>
            <p:nvPr/>
          </p:nvSpPr>
          <p:spPr>
            <a:xfrm>
              <a:off x="1539935" y="312672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56" name="Google Shape;926;p85">
              <a:extLst>
                <a:ext uri="{FF2B5EF4-FFF2-40B4-BE49-F238E27FC236}">
                  <a16:creationId xmlns:a16="http://schemas.microsoft.com/office/drawing/2014/main" id="{533EB0DF-19C9-EB4B-A89C-851754E55B83}"/>
                </a:ext>
              </a:extLst>
            </p:cNvPr>
            <p:cNvSpPr/>
            <p:nvPr/>
          </p:nvSpPr>
          <p:spPr>
            <a:xfrm>
              <a:off x="4337644" y="1981413"/>
              <a:ext cx="642681"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Prompt</a:t>
              </a:r>
              <a:endParaRPr dirty="0"/>
            </a:p>
          </p:txBody>
        </p:sp>
        <p:sp>
          <p:nvSpPr>
            <p:cNvPr id="57" name="Google Shape;909;p85">
              <a:extLst>
                <a:ext uri="{FF2B5EF4-FFF2-40B4-BE49-F238E27FC236}">
                  <a16:creationId xmlns:a16="http://schemas.microsoft.com/office/drawing/2014/main" id="{A2332CA8-8987-B54A-95F3-879A9EC5EAE9}"/>
                </a:ext>
              </a:extLst>
            </p:cNvPr>
            <p:cNvSpPr/>
            <p:nvPr/>
          </p:nvSpPr>
          <p:spPr>
            <a:xfrm>
              <a:off x="3024523" y="2374029"/>
              <a:ext cx="1937806" cy="1217334"/>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Negative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60" name="Google Shape;916;p85">
              <a:extLst>
                <a:ext uri="{FF2B5EF4-FFF2-40B4-BE49-F238E27FC236}">
                  <a16:creationId xmlns:a16="http://schemas.microsoft.com/office/drawing/2014/main" id="{A3D3C193-FE81-6048-A80B-9450C9DE8115}"/>
                </a:ext>
              </a:extLst>
            </p:cNvPr>
            <p:cNvSpPr/>
            <p:nvPr/>
          </p:nvSpPr>
          <p:spPr>
            <a:xfrm>
              <a:off x="3354965" y="2751198"/>
              <a:ext cx="1390553" cy="6875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endParaRPr dirty="0"/>
            </a:p>
          </p:txBody>
        </p:sp>
        <p:sp>
          <p:nvSpPr>
            <p:cNvPr id="61" name="Google Shape;918;p85">
              <a:extLst>
                <a:ext uri="{FF2B5EF4-FFF2-40B4-BE49-F238E27FC236}">
                  <a16:creationId xmlns:a16="http://schemas.microsoft.com/office/drawing/2014/main" id="{AE1B11F5-686B-744E-ADF0-D143D487BD31}"/>
                </a:ext>
              </a:extLst>
            </p:cNvPr>
            <p:cNvSpPr/>
            <p:nvPr/>
          </p:nvSpPr>
          <p:spPr>
            <a:xfrm>
              <a:off x="3457570" y="28334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62" name="Google Shape;919;p85">
              <a:extLst>
                <a:ext uri="{FF2B5EF4-FFF2-40B4-BE49-F238E27FC236}">
                  <a16:creationId xmlns:a16="http://schemas.microsoft.com/office/drawing/2014/main" id="{7BEA8A3B-02BB-D94A-BAE8-C37C6576DE7A}"/>
                </a:ext>
              </a:extLst>
            </p:cNvPr>
            <p:cNvSpPr/>
            <p:nvPr/>
          </p:nvSpPr>
          <p:spPr>
            <a:xfrm>
              <a:off x="4070586" y="28334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63" name="Google Shape;920;p85">
              <a:extLst>
                <a:ext uri="{FF2B5EF4-FFF2-40B4-BE49-F238E27FC236}">
                  <a16:creationId xmlns:a16="http://schemas.microsoft.com/office/drawing/2014/main" id="{7B2FA9B4-43D7-5E48-AF23-239885657962}"/>
                </a:ext>
              </a:extLst>
            </p:cNvPr>
            <p:cNvSpPr/>
            <p:nvPr/>
          </p:nvSpPr>
          <p:spPr>
            <a:xfrm>
              <a:off x="3441200" y="3107162"/>
              <a:ext cx="509376"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Reason</a:t>
              </a:r>
              <a:endParaRPr sz="1600" dirty="0"/>
            </a:p>
          </p:txBody>
        </p:sp>
        <p:sp>
          <p:nvSpPr>
            <p:cNvPr id="64" name="Google Shape;924;p85">
              <a:extLst>
                <a:ext uri="{FF2B5EF4-FFF2-40B4-BE49-F238E27FC236}">
                  <a16:creationId xmlns:a16="http://schemas.microsoft.com/office/drawing/2014/main" id="{9FB13D69-0280-D440-BC84-B4EE061F39DE}"/>
                </a:ext>
              </a:extLst>
            </p:cNvPr>
            <p:cNvSpPr/>
            <p:nvPr/>
          </p:nvSpPr>
          <p:spPr>
            <a:xfrm>
              <a:off x="3981976" y="3107601"/>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Suggestion</a:t>
              </a:r>
              <a:endParaRPr sz="1600" dirty="0"/>
            </a:p>
          </p:txBody>
        </p:sp>
      </p:grpSp>
      <p:cxnSp>
        <p:nvCxnSpPr>
          <p:cNvPr id="65" name="Straight Arrow Connector 64">
            <a:extLst>
              <a:ext uri="{FF2B5EF4-FFF2-40B4-BE49-F238E27FC236}">
                <a16:creationId xmlns:a16="http://schemas.microsoft.com/office/drawing/2014/main" id="{430BF39D-BC1A-B34C-9732-E3BFA41F5361}"/>
              </a:ext>
            </a:extLst>
          </p:cNvPr>
          <p:cNvCxnSpPr>
            <a:cxnSpLocks/>
          </p:cNvCxnSpPr>
          <p:nvPr/>
        </p:nvCxnSpPr>
        <p:spPr>
          <a:xfrm>
            <a:off x="5817316" y="3785754"/>
            <a:ext cx="848380" cy="58"/>
          </a:xfrm>
          <a:prstGeom prst="straightConnector1">
            <a:avLst/>
          </a:prstGeom>
          <a:ln w="381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10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Experiment: Evaluating GPT3</a:t>
            </a:r>
          </a:p>
        </p:txBody>
      </p:sp>
      <p:sp>
        <p:nvSpPr>
          <p:cNvPr id="2" name="Content Placeholder 1">
            <a:extLst>
              <a:ext uri="{FF2B5EF4-FFF2-40B4-BE49-F238E27FC236}">
                <a16:creationId xmlns:a16="http://schemas.microsoft.com/office/drawing/2014/main" id="{3895A3B9-85EA-C445-A4C9-D791F1FCD156}"/>
              </a:ext>
            </a:extLst>
          </p:cNvPr>
          <p:cNvSpPr>
            <a:spLocks noGrp="1"/>
          </p:cNvSpPr>
          <p:nvPr>
            <p:ph idx="1"/>
          </p:nvPr>
        </p:nvSpPr>
        <p:spPr>
          <a:xfrm>
            <a:off x="838200" y="1825625"/>
            <a:ext cx="6076278" cy="4351338"/>
          </a:xfrm>
        </p:spPr>
        <p:txBody>
          <a:bodyPr/>
          <a:lstStyle/>
          <a:p>
            <a:r>
              <a:rPr lang="en-US" sz="2400" dirty="0"/>
              <a:t>Does GPT3 understand task instructions? </a:t>
            </a:r>
            <a:br>
              <a:rPr lang="en-US" sz="2400" dirty="0"/>
            </a:br>
            <a:br>
              <a:rPr lang="en-US" sz="2400" dirty="0"/>
            </a:br>
            <a:endParaRPr lang="en-US" sz="2400" dirty="0"/>
          </a:p>
          <a:p>
            <a:r>
              <a:rPr lang="en-US" sz="2400" dirty="0"/>
              <a:t>Instructions </a:t>
            </a:r>
            <a:r>
              <a:rPr lang="en-US" sz="2400" b="1" dirty="0"/>
              <a:t>improve</a:t>
            </a:r>
            <a:r>
              <a:rPr lang="en-US" sz="2400" dirty="0"/>
              <a:t> GPT3’s </a:t>
            </a:r>
            <a:br>
              <a:rPr lang="en-US" sz="2400" dirty="0"/>
            </a:br>
            <a:r>
              <a:rPr lang="en-US" sz="2400" dirty="0"/>
              <a:t>performance! 🎉  </a:t>
            </a:r>
          </a:p>
          <a:p>
            <a:endParaRPr lang="en-US" sz="2400" dirty="0"/>
          </a:p>
          <a:p>
            <a:r>
              <a:rPr lang="en-US" sz="2400" dirty="0"/>
              <a:t>All instruction elements </a:t>
            </a:r>
            <a:br>
              <a:rPr lang="en-US" sz="2400" dirty="0"/>
            </a:br>
            <a:r>
              <a:rPr lang="en-US" sz="2400" dirty="0"/>
              <a:t>(except negative examples) help! </a:t>
            </a:r>
          </a:p>
          <a:p>
            <a:endParaRPr lang="en-US" sz="2400" dirty="0"/>
          </a:p>
          <a:p>
            <a:r>
              <a:rPr lang="en-US" sz="2400" dirty="0"/>
              <a:t>A wide margin to be solved 🤔 </a:t>
            </a:r>
          </a:p>
          <a:p>
            <a:pPr lvl="1"/>
            <a:r>
              <a:rPr lang="en-US" sz="2000" dirty="0"/>
              <a:t>A task-specific BART scores ~70%</a:t>
            </a:r>
          </a:p>
          <a:p>
            <a:pPr marL="0" indent="0">
              <a:buNone/>
            </a:pPr>
            <a:endParaRPr lang="en-US" sz="2400" dirty="0"/>
          </a:p>
          <a:p>
            <a:pPr indent="0">
              <a:buNone/>
            </a:pPr>
            <a:endParaRPr lang="en-US" sz="2400" dirty="0"/>
          </a:p>
          <a:p>
            <a:pPr marL="0" indent="0">
              <a:buNone/>
            </a:pPr>
            <a:endParaRPr lang="en-US" sz="2400" dirty="0"/>
          </a:p>
          <a:p>
            <a:endParaRPr lang="en-US" sz="2400" dirty="0"/>
          </a:p>
        </p:txBody>
      </p:sp>
      <p:sp>
        <p:nvSpPr>
          <p:cNvPr id="17" name="Slide Number Placeholder 16">
            <a:extLst>
              <a:ext uri="{FF2B5EF4-FFF2-40B4-BE49-F238E27FC236}">
                <a16:creationId xmlns:a16="http://schemas.microsoft.com/office/drawing/2014/main" id="{AD735698-923B-DF47-B2E9-B5E38CD148F2}"/>
              </a:ext>
            </a:extLst>
          </p:cNvPr>
          <p:cNvSpPr>
            <a:spLocks noGrp="1"/>
          </p:cNvSpPr>
          <p:nvPr>
            <p:ph type="sldNum" sz="quarter" idx="10"/>
          </p:nvPr>
        </p:nvSpPr>
        <p:spPr/>
        <p:txBody>
          <a:bodyPr/>
          <a:lstStyle/>
          <a:p>
            <a:pPr>
              <a:defRPr/>
            </a:pPr>
            <a:fld id="{0121240C-47AF-2F4D-83B3-CC3EDF50F794}" type="slidenum">
              <a:rPr lang="en-US" smtClean="0"/>
              <a:pPr>
                <a:defRPr/>
              </a:pPr>
              <a:t>21</a:t>
            </a:fld>
            <a:endParaRPr lang="en-US" dirty="0"/>
          </a:p>
        </p:txBody>
      </p:sp>
      <p:grpSp>
        <p:nvGrpSpPr>
          <p:cNvPr id="14" name="Group 13">
            <a:extLst>
              <a:ext uri="{FF2B5EF4-FFF2-40B4-BE49-F238E27FC236}">
                <a16:creationId xmlns:a16="http://schemas.microsoft.com/office/drawing/2014/main" id="{C7EBA375-83C0-D940-A419-4FBDC2E42826}"/>
              </a:ext>
            </a:extLst>
          </p:cNvPr>
          <p:cNvGrpSpPr/>
          <p:nvPr/>
        </p:nvGrpSpPr>
        <p:grpSpPr>
          <a:xfrm>
            <a:off x="5429050" y="2535810"/>
            <a:ext cx="2186819" cy="2670202"/>
            <a:chOff x="5429050" y="2535810"/>
            <a:chExt cx="2186819" cy="2670202"/>
          </a:xfrm>
        </p:grpSpPr>
        <p:sp>
          <p:nvSpPr>
            <p:cNvPr id="39" name="Rectangle 38">
              <a:extLst>
                <a:ext uri="{FF2B5EF4-FFF2-40B4-BE49-F238E27FC236}">
                  <a16:creationId xmlns:a16="http://schemas.microsoft.com/office/drawing/2014/main" id="{10ED7A32-B4C4-0246-9D34-50ADC54882CA}"/>
                </a:ext>
              </a:extLst>
            </p:cNvPr>
            <p:cNvSpPr/>
            <p:nvPr/>
          </p:nvSpPr>
          <p:spPr>
            <a:xfrm>
              <a:off x="5429052" y="2767189"/>
              <a:ext cx="899605" cy="369332"/>
            </a:xfrm>
            <a:prstGeom prst="rect">
              <a:avLst/>
            </a:prstGeom>
          </p:spPr>
          <p:txBody>
            <a:bodyPr wrap="none">
              <a:spAutoFit/>
            </a:bodyPr>
            <a:lstStyle/>
            <a:p>
              <a:r>
                <a:rPr lang="en-US" dirty="0">
                  <a:latin typeface="+mn-lt"/>
                </a:rPr>
                <a:t>prompt</a:t>
              </a:r>
            </a:p>
          </p:txBody>
        </p:sp>
        <p:sp>
          <p:nvSpPr>
            <p:cNvPr id="41" name="Rectangle 40">
              <a:extLst>
                <a:ext uri="{FF2B5EF4-FFF2-40B4-BE49-F238E27FC236}">
                  <a16:creationId xmlns:a16="http://schemas.microsoft.com/office/drawing/2014/main" id="{03B0432A-BAF4-0D4D-8FAB-401C6EAB90E0}"/>
                </a:ext>
              </a:extLst>
            </p:cNvPr>
            <p:cNvSpPr/>
            <p:nvPr/>
          </p:nvSpPr>
          <p:spPr>
            <a:xfrm>
              <a:off x="5429052" y="3345856"/>
              <a:ext cx="2029723" cy="369332"/>
            </a:xfrm>
            <a:prstGeom prst="rect">
              <a:avLst/>
            </a:prstGeom>
          </p:spPr>
          <p:txBody>
            <a:bodyPr wrap="none">
              <a:spAutoFit/>
            </a:bodyPr>
            <a:lstStyle/>
            <a:p>
              <a:r>
                <a:rPr lang="en-US" dirty="0">
                  <a:latin typeface="+mn-lt"/>
                </a:rPr>
                <a:t>prompt + definition</a:t>
              </a:r>
            </a:p>
          </p:txBody>
        </p:sp>
        <p:sp>
          <p:nvSpPr>
            <p:cNvPr id="43" name="Rectangle 42">
              <a:extLst>
                <a:ext uri="{FF2B5EF4-FFF2-40B4-BE49-F238E27FC236}">
                  <a16:creationId xmlns:a16="http://schemas.microsoft.com/office/drawing/2014/main" id="{201FE170-DE36-6B49-8861-9332BF995375}"/>
                </a:ext>
              </a:extLst>
            </p:cNvPr>
            <p:cNvSpPr/>
            <p:nvPr/>
          </p:nvSpPr>
          <p:spPr>
            <a:xfrm>
              <a:off x="5429051" y="3909301"/>
              <a:ext cx="1694695" cy="369332"/>
            </a:xfrm>
            <a:prstGeom prst="rect">
              <a:avLst/>
            </a:prstGeom>
          </p:spPr>
          <p:txBody>
            <a:bodyPr wrap="none">
              <a:spAutoFit/>
            </a:bodyPr>
            <a:lstStyle/>
            <a:p>
              <a:r>
                <a:rPr lang="en-US" dirty="0">
                  <a:latin typeface="+mn-lt"/>
                </a:rPr>
                <a:t>full instructions</a:t>
              </a:r>
            </a:p>
          </p:txBody>
        </p:sp>
        <p:sp>
          <p:nvSpPr>
            <p:cNvPr id="44" name="Rectangle 43">
              <a:extLst>
                <a:ext uri="{FF2B5EF4-FFF2-40B4-BE49-F238E27FC236}">
                  <a16:creationId xmlns:a16="http://schemas.microsoft.com/office/drawing/2014/main" id="{114559CF-C912-9C4D-A221-CB27CF1BBE74}"/>
                </a:ext>
              </a:extLst>
            </p:cNvPr>
            <p:cNvSpPr/>
            <p:nvPr/>
          </p:nvSpPr>
          <p:spPr>
            <a:xfrm>
              <a:off x="5429050" y="4447899"/>
              <a:ext cx="1976823" cy="646331"/>
            </a:xfrm>
            <a:prstGeom prst="rect">
              <a:avLst/>
            </a:prstGeom>
          </p:spPr>
          <p:txBody>
            <a:bodyPr wrap="none">
              <a:spAutoFit/>
            </a:bodyPr>
            <a:lstStyle/>
            <a:p>
              <a:r>
                <a:rPr lang="en-US" dirty="0">
                  <a:latin typeface="+mn-lt"/>
                </a:rPr>
                <a:t>full instructions </a:t>
              </a:r>
            </a:p>
            <a:p>
              <a:r>
                <a:rPr lang="en-US" dirty="0">
                  <a:latin typeface="+mn-lt"/>
                </a:rPr>
                <a:t>           - negative ex.</a:t>
              </a:r>
            </a:p>
          </p:txBody>
        </p:sp>
        <p:cxnSp>
          <p:nvCxnSpPr>
            <p:cNvPr id="45" name="Straight Connector 44">
              <a:extLst>
                <a:ext uri="{FF2B5EF4-FFF2-40B4-BE49-F238E27FC236}">
                  <a16:creationId xmlns:a16="http://schemas.microsoft.com/office/drawing/2014/main" id="{ED6F071A-6441-A647-B381-B7E64D69C95B}"/>
                </a:ext>
              </a:extLst>
            </p:cNvPr>
            <p:cNvCxnSpPr>
              <a:cxnSpLocks/>
            </p:cNvCxnSpPr>
            <p:nvPr/>
          </p:nvCxnSpPr>
          <p:spPr>
            <a:xfrm flipV="1">
              <a:off x="7615869" y="2535810"/>
              <a:ext cx="0" cy="267020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60" name="Rectangle 59">
            <a:extLst>
              <a:ext uri="{FF2B5EF4-FFF2-40B4-BE49-F238E27FC236}">
                <a16:creationId xmlns:a16="http://schemas.microsoft.com/office/drawing/2014/main" id="{10E76E6C-BD6A-CF42-83F0-2944EEC530C3}"/>
              </a:ext>
            </a:extLst>
          </p:cNvPr>
          <p:cNvSpPr/>
          <p:nvPr/>
        </p:nvSpPr>
        <p:spPr>
          <a:xfrm rot="5400000">
            <a:off x="8151105" y="2238976"/>
            <a:ext cx="370395" cy="1426830"/>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Ins="182880" rtlCol="0" anchor="ctr"/>
          <a:lstStyle/>
          <a:p>
            <a:pPr algn="ctr"/>
            <a:r>
              <a:rPr lang="en-US" b="1" dirty="0"/>
              <a:t>30</a:t>
            </a:r>
            <a:endParaRPr lang="en-US" b="1" dirty="0">
              <a:solidFill>
                <a:schemeClr val="bg1"/>
              </a:solidFill>
              <a:latin typeface="Merriweather Sans" panose="02000503060000020004" pitchFamily="2" charset="77"/>
            </a:endParaRPr>
          </a:p>
        </p:txBody>
      </p:sp>
      <p:sp>
        <p:nvSpPr>
          <p:cNvPr id="61" name="Rectangle 60">
            <a:extLst>
              <a:ext uri="{FF2B5EF4-FFF2-40B4-BE49-F238E27FC236}">
                <a16:creationId xmlns:a16="http://schemas.microsoft.com/office/drawing/2014/main" id="{0490403A-D47A-EB43-995D-5F560131C662}"/>
              </a:ext>
            </a:extLst>
          </p:cNvPr>
          <p:cNvSpPr/>
          <p:nvPr/>
        </p:nvSpPr>
        <p:spPr>
          <a:xfrm rot="5400000">
            <a:off x="8277404" y="2723920"/>
            <a:ext cx="369332" cy="1646663"/>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Ins="182880" rtlCol="0" anchor="ctr"/>
          <a:lstStyle/>
          <a:p>
            <a:pPr algn="ctr"/>
            <a:r>
              <a:rPr lang="en-US" b="1" dirty="0"/>
              <a:t>35</a:t>
            </a:r>
            <a:endParaRPr lang="en-US" b="1" dirty="0">
              <a:solidFill>
                <a:schemeClr val="bg1"/>
              </a:solidFill>
              <a:latin typeface="Merriweather Sans" panose="02000503060000020004" pitchFamily="2" charset="77"/>
            </a:endParaRPr>
          </a:p>
        </p:txBody>
      </p:sp>
      <p:sp>
        <p:nvSpPr>
          <p:cNvPr id="69" name="Rectangle 68">
            <a:extLst>
              <a:ext uri="{FF2B5EF4-FFF2-40B4-BE49-F238E27FC236}">
                <a16:creationId xmlns:a16="http://schemas.microsoft.com/office/drawing/2014/main" id="{4457CBC1-D3DB-7D48-866E-A9F0A8920399}"/>
              </a:ext>
            </a:extLst>
          </p:cNvPr>
          <p:cNvSpPr/>
          <p:nvPr/>
        </p:nvSpPr>
        <p:spPr>
          <a:xfrm rot="5400000">
            <a:off x="8084155" y="3499856"/>
            <a:ext cx="369332" cy="1260165"/>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Ins="182880" rtlCol="0" anchor="ctr"/>
          <a:lstStyle/>
          <a:p>
            <a:pPr algn="ctr"/>
            <a:r>
              <a:rPr lang="en-US" b="1" dirty="0"/>
              <a:t>24</a:t>
            </a:r>
            <a:endParaRPr lang="en-US" b="1" dirty="0">
              <a:solidFill>
                <a:schemeClr val="bg1"/>
              </a:solidFill>
              <a:latin typeface="Merriweather Sans" panose="02000503060000020004" pitchFamily="2" charset="77"/>
            </a:endParaRPr>
          </a:p>
        </p:txBody>
      </p:sp>
      <p:sp>
        <p:nvSpPr>
          <p:cNvPr id="71" name="Rectangle 70">
            <a:extLst>
              <a:ext uri="{FF2B5EF4-FFF2-40B4-BE49-F238E27FC236}">
                <a16:creationId xmlns:a16="http://schemas.microsoft.com/office/drawing/2014/main" id="{9465AF6C-1503-2543-A623-50E51B641BBA}"/>
              </a:ext>
            </a:extLst>
          </p:cNvPr>
          <p:cNvSpPr/>
          <p:nvPr/>
        </p:nvSpPr>
        <p:spPr>
          <a:xfrm rot="5400000">
            <a:off x="8451799" y="3755586"/>
            <a:ext cx="369332" cy="199545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Ins="182880" rtlCol="0" anchor="ctr"/>
          <a:lstStyle/>
          <a:p>
            <a:pPr algn="ctr"/>
            <a:r>
              <a:rPr lang="en-US" b="1" dirty="0"/>
              <a:t>44</a:t>
            </a:r>
            <a:endParaRPr lang="en-US" b="1" dirty="0">
              <a:solidFill>
                <a:schemeClr val="bg1"/>
              </a:solidFill>
              <a:latin typeface="Merriweather Sans" panose="02000503060000020004" pitchFamily="2" charset="77"/>
            </a:endParaRPr>
          </a:p>
        </p:txBody>
      </p:sp>
      <p:grpSp>
        <p:nvGrpSpPr>
          <p:cNvPr id="15" name="Group 14">
            <a:extLst>
              <a:ext uri="{FF2B5EF4-FFF2-40B4-BE49-F238E27FC236}">
                <a16:creationId xmlns:a16="http://schemas.microsoft.com/office/drawing/2014/main" id="{AE9D9A18-AD62-3446-9C3E-FC96BF05242E}"/>
              </a:ext>
            </a:extLst>
          </p:cNvPr>
          <p:cNvGrpSpPr/>
          <p:nvPr/>
        </p:nvGrpSpPr>
        <p:grpSpPr>
          <a:xfrm>
            <a:off x="10452177" y="2522460"/>
            <a:ext cx="1102738" cy="3102730"/>
            <a:chOff x="10452177" y="2522460"/>
            <a:chExt cx="1102738" cy="3102730"/>
          </a:xfrm>
        </p:grpSpPr>
        <p:cxnSp>
          <p:nvCxnSpPr>
            <p:cNvPr id="21" name="Google Shape;1065;p99">
              <a:extLst>
                <a:ext uri="{FF2B5EF4-FFF2-40B4-BE49-F238E27FC236}">
                  <a16:creationId xmlns:a16="http://schemas.microsoft.com/office/drawing/2014/main" id="{5C0F2022-329A-BA4E-A35E-B97E9D7EABB4}"/>
                </a:ext>
              </a:extLst>
            </p:cNvPr>
            <p:cNvCxnSpPr>
              <a:cxnSpLocks/>
              <a:stCxn id="6" idx="0"/>
            </p:cNvCxnSpPr>
            <p:nvPr/>
          </p:nvCxnSpPr>
          <p:spPr>
            <a:xfrm flipV="1">
              <a:off x="11003546" y="2522460"/>
              <a:ext cx="18854" cy="2579510"/>
            </a:xfrm>
            <a:prstGeom prst="straightConnector1">
              <a:avLst/>
            </a:prstGeom>
            <a:noFill/>
            <a:ln w="28575" cap="flat" cmpd="sng">
              <a:solidFill>
                <a:srgbClr val="FF0000"/>
              </a:solidFill>
              <a:prstDash val="dash"/>
              <a:round/>
              <a:headEnd type="none" w="med" len="med"/>
              <a:tailEnd type="none" w="med" len="med"/>
            </a:ln>
          </p:spPr>
        </p:cxnSp>
        <p:sp>
          <p:nvSpPr>
            <p:cNvPr id="6" name="Rectangle 5">
              <a:extLst>
                <a:ext uri="{FF2B5EF4-FFF2-40B4-BE49-F238E27FC236}">
                  <a16:creationId xmlns:a16="http://schemas.microsoft.com/office/drawing/2014/main" id="{3BAC1035-E0F0-1E4E-92EC-2825CB47B210}"/>
                </a:ext>
              </a:extLst>
            </p:cNvPr>
            <p:cNvSpPr/>
            <p:nvPr/>
          </p:nvSpPr>
          <p:spPr>
            <a:xfrm>
              <a:off x="10452177" y="5101970"/>
              <a:ext cx="1102738" cy="523220"/>
            </a:xfrm>
            <a:prstGeom prst="rect">
              <a:avLst/>
            </a:prstGeom>
          </p:spPr>
          <p:txBody>
            <a:bodyPr wrap="none">
              <a:spAutoFit/>
            </a:bodyPr>
            <a:lstStyle/>
            <a:p>
              <a:pPr algn="ctr"/>
              <a:r>
                <a:rPr lang="en-US" sz="1400" i="1" dirty="0">
                  <a:solidFill>
                    <a:srgbClr val="C00000"/>
                  </a:solidFill>
                </a:rPr>
                <a:t>task-specific </a:t>
              </a:r>
            </a:p>
            <a:p>
              <a:pPr algn="ctr"/>
              <a:r>
                <a:rPr lang="en-US" sz="1400" i="1" dirty="0">
                  <a:solidFill>
                    <a:srgbClr val="C00000"/>
                  </a:solidFill>
                </a:rPr>
                <a:t>models</a:t>
              </a:r>
            </a:p>
          </p:txBody>
        </p:sp>
      </p:grpSp>
      <p:grpSp>
        <p:nvGrpSpPr>
          <p:cNvPr id="13" name="Group 12">
            <a:extLst>
              <a:ext uri="{FF2B5EF4-FFF2-40B4-BE49-F238E27FC236}">
                <a16:creationId xmlns:a16="http://schemas.microsoft.com/office/drawing/2014/main" id="{01A0D32F-10EF-9548-B65D-D349AC261C7B}"/>
              </a:ext>
            </a:extLst>
          </p:cNvPr>
          <p:cNvGrpSpPr/>
          <p:nvPr/>
        </p:nvGrpSpPr>
        <p:grpSpPr>
          <a:xfrm>
            <a:off x="7503994" y="1948066"/>
            <a:ext cx="4166385" cy="602675"/>
            <a:chOff x="7503994" y="1948066"/>
            <a:chExt cx="4166385" cy="602675"/>
          </a:xfrm>
        </p:grpSpPr>
        <p:sp>
          <p:nvSpPr>
            <p:cNvPr id="12" name="TextBox 11">
              <a:extLst>
                <a:ext uri="{FF2B5EF4-FFF2-40B4-BE49-F238E27FC236}">
                  <a16:creationId xmlns:a16="http://schemas.microsoft.com/office/drawing/2014/main" id="{45D0358D-3E08-A840-B972-F7254ABB27E2}"/>
                </a:ext>
              </a:extLst>
            </p:cNvPr>
            <p:cNvSpPr txBox="1"/>
            <p:nvPr/>
          </p:nvSpPr>
          <p:spPr>
            <a:xfrm>
              <a:off x="7503994" y="2179838"/>
              <a:ext cx="4166385" cy="369332"/>
            </a:xfrm>
            <a:prstGeom prst="rect">
              <a:avLst/>
            </a:prstGeom>
            <a:noFill/>
          </p:spPr>
          <p:txBody>
            <a:bodyPr wrap="square" rtlCol="0" anchor="ctr" anchorCtr="0">
              <a:spAutoFit/>
            </a:bodyPr>
            <a:lstStyle/>
            <a:p>
              <a:r>
                <a:rPr lang="en-US" dirty="0">
                  <a:latin typeface="+mn-lt"/>
                </a:rPr>
                <a:t>0	20	40	60	70</a:t>
              </a:r>
            </a:p>
          </p:txBody>
        </p:sp>
        <p:sp>
          <p:nvSpPr>
            <p:cNvPr id="20" name="Rectangle 19">
              <a:extLst>
                <a:ext uri="{FF2B5EF4-FFF2-40B4-BE49-F238E27FC236}">
                  <a16:creationId xmlns:a16="http://schemas.microsoft.com/office/drawing/2014/main" id="{F2F9F012-319B-4444-B8BC-E1A2D0EA3374}"/>
                </a:ext>
              </a:extLst>
            </p:cNvPr>
            <p:cNvSpPr/>
            <p:nvPr/>
          </p:nvSpPr>
          <p:spPr>
            <a:xfrm>
              <a:off x="8353726" y="1948066"/>
              <a:ext cx="1951175" cy="307777"/>
            </a:xfrm>
            <a:prstGeom prst="rect">
              <a:avLst/>
            </a:prstGeom>
          </p:spPr>
          <p:txBody>
            <a:bodyPr wrap="none">
              <a:spAutoFit/>
            </a:bodyPr>
            <a:lstStyle/>
            <a:p>
              <a:r>
                <a:rPr lang="en-US" sz="1400" dirty="0"/>
                <a:t>output quality (ROUGE)</a:t>
              </a:r>
            </a:p>
          </p:txBody>
        </p:sp>
        <p:cxnSp>
          <p:nvCxnSpPr>
            <p:cNvPr id="29" name="Straight Connector 28">
              <a:extLst>
                <a:ext uri="{FF2B5EF4-FFF2-40B4-BE49-F238E27FC236}">
                  <a16:creationId xmlns:a16="http://schemas.microsoft.com/office/drawing/2014/main" id="{32027556-BA01-6845-8872-9885C9BD9857}"/>
                </a:ext>
              </a:extLst>
            </p:cNvPr>
            <p:cNvCxnSpPr>
              <a:cxnSpLocks/>
            </p:cNvCxnSpPr>
            <p:nvPr/>
          </p:nvCxnSpPr>
          <p:spPr>
            <a:xfrm flipH="1" flipV="1">
              <a:off x="7562457" y="2550740"/>
              <a:ext cx="4070214" cy="1"/>
            </a:xfrm>
            <a:prstGeom prst="line">
              <a:avLst/>
            </a:prstGeom>
            <a:ln w="38100">
              <a:solidFill>
                <a:schemeClr val="tx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380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wipe(left)">
                                      <p:cBhvr>
                                        <p:cTn id="22" dur="500"/>
                                        <p:tgtEl>
                                          <p:spTgt spid="60"/>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wipe(left)">
                                      <p:cBhvr>
                                        <p:cTn id="25" dur="500"/>
                                        <p:tgtEl>
                                          <p:spTgt spid="61"/>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ipe(left)">
                                      <p:cBhvr>
                                        <p:cTn id="28" dur="500"/>
                                        <p:tgtEl>
                                          <p:spTgt spid="7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1" end="1"/>
                                            </p:txEl>
                                          </p:spTgt>
                                        </p:tgtEl>
                                        <p:attrNameLst>
                                          <p:attrName>style.visibility</p:attrName>
                                        </p:attrNameLst>
                                      </p:cBhvr>
                                      <p:to>
                                        <p:strVal val="visible"/>
                                      </p:to>
                                    </p:set>
                                    <p:animEffect transition="in" filter="fade">
                                      <p:cBhvr>
                                        <p:cTn id="33" dur="500"/>
                                        <p:tgtEl>
                                          <p:spTgt spid="2">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wipe(left)">
                                      <p:cBhvr>
                                        <p:cTn id="38" dur="500"/>
                                        <p:tgtEl>
                                          <p:spTgt spid="6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
                                            <p:txEl>
                                              <p:pRg st="3" end="3"/>
                                            </p:txEl>
                                          </p:spTgt>
                                        </p:tgtEl>
                                        <p:attrNameLst>
                                          <p:attrName>style.visibility</p:attrName>
                                        </p:attrNameLst>
                                      </p:cBhvr>
                                      <p:to>
                                        <p:strVal val="visible"/>
                                      </p:to>
                                    </p:set>
                                    <p:animEffect transition="in" filter="fade">
                                      <p:cBhvr>
                                        <p:cTn id="43" dur="500"/>
                                        <p:tgtEl>
                                          <p:spTgt spid="2">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
                                            <p:txEl>
                                              <p:pRg st="5" end="5"/>
                                            </p:txEl>
                                          </p:spTgt>
                                        </p:tgtEl>
                                        <p:attrNameLst>
                                          <p:attrName>style.visibility</p:attrName>
                                        </p:attrNameLst>
                                      </p:cBhvr>
                                      <p:to>
                                        <p:strVal val="visible"/>
                                      </p:to>
                                    </p:set>
                                    <p:animEffect transition="in" filter="fade">
                                      <p:cBhvr>
                                        <p:cTn id="53" dur="500"/>
                                        <p:tgtEl>
                                          <p:spTgt spid="2">
                                            <p:txEl>
                                              <p:pRg st="5" end="5"/>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2">
                                            <p:txEl>
                                              <p:pRg st="6" end="6"/>
                                            </p:txEl>
                                          </p:spTgt>
                                        </p:tgtEl>
                                        <p:attrNameLst>
                                          <p:attrName>style.visibility</p:attrName>
                                        </p:attrNameLst>
                                      </p:cBhvr>
                                      <p:to>
                                        <p:strVal val="visible"/>
                                      </p:to>
                                    </p:set>
                                    <p:animEffect transition="in" filter="fade">
                                      <p:cBhvr>
                                        <p:cTn id="56"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9" grpId="0" animBg="1"/>
      <p:bldP spid="7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ACCB-2E9B-F441-B0D8-879F5E3F0DD6}"/>
              </a:ext>
            </a:extLst>
          </p:cNvPr>
          <p:cNvSpPr>
            <a:spLocks noGrp="1"/>
          </p:cNvSpPr>
          <p:nvPr>
            <p:ph type="title"/>
          </p:nvPr>
        </p:nvSpPr>
        <p:spPr/>
        <p:txBody>
          <a:bodyPr/>
          <a:lstStyle/>
          <a:p>
            <a:r>
              <a:rPr lang="en-US" dirty="0"/>
              <a:t>Evaluating Fine-tuned Models: Setup </a:t>
            </a:r>
          </a:p>
        </p:txBody>
      </p:sp>
      <p:sp>
        <p:nvSpPr>
          <p:cNvPr id="3" name="Content Placeholder 2">
            <a:extLst>
              <a:ext uri="{FF2B5EF4-FFF2-40B4-BE49-F238E27FC236}">
                <a16:creationId xmlns:a16="http://schemas.microsoft.com/office/drawing/2014/main" id="{4CA0D375-11AC-6C44-8686-8BCB6D369CF0}"/>
              </a:ext>
            </a:extLst>
          </p:cNvPr>
          <p:cNvSpPr>
            <a:spLocks noGrp="1"/>
          </p:cNvSpPr>
          <p:nvPr>
            <p:ph idx="1"/>
          </p:nvPr>
        </p:nvSpPr>
        <p:spPr>
          <a:xfrm>
            <a:off x="838200" y="1825625"/>
            <a:ext cx="10158413" cy="4351338"/>
          </a:xfrm>
        </p:spPr>
        <p:txBody>
          <a:bodyPr/>
          <a:lstStyle/>
          <a:p>
            <a:r>
              <a:rPr lang="en-US" dirty="0"/>
              <a:t>Splitting the data for fine-tuning a smaller model: </a:t>
            </a:r>
          </a:p>
          <a:p>
            <a:pPr marL="0" indent="0">
              <a:buNone/>
            </a:pPr>
            <a:endParaRPr lang="en-US" dirty="0"/>
          </a:p>
          <a:p>
            <a:pPr marL="514350" indent="-514350">
              <a:buFont typeface="+mj-lt"/>
              <a:buAutoNum type="arabicPeriod"/>
            </a:pPr>
            <a:r>
              <a:rPr lang="en-US" dirty="0"/>
              <a:t>Randomly split the tasks </a:t>
            </a:r>
          </a:p>
          <a:p>
            <a:pPr lvl="1"/>
            <a:r>
              <a:rPr lang="en-US" dirty="0"/>
              <a:t>12 </a:t>
            </a:r>
            <a:r>
              <a:rPr lang="en-US" b="1" dirty="0"/>
              <a:t>evaluation</a:t>
            </a:r>
            <a:r>
              <a:rPr lang="en-US" dirty="0"/>
              <a:t> tasks </a:t>
            </a:r>
          </a:p>
          <a:p>
            <a:pPr lvl="1"/>
            <a:r>
              <a:rPr lang="en-US" dirty="0"/>
              <a:t>49 </a:t>
            </a:r>
            <a:r>
              <a:rPr lang="en-US" b="1" dirty="0"/>
              <a:t>supervision</a:t>
            </a:r>
            <a:r>
              <a:rPr lang="en-US" dirty="0"/>
              <a:t> tasks </a:t>
            </a:r>
          </a:p>
          <a:p>
            <a:pPr lvl="1"/>
            <a:endParaRPr lang="en-US" sz="2000" dirty="0"/>
          </a:p>
          <a:p>
            <a:pPr marL="514350" indent="-514350">
              <a:buFont typeface="+mj-lt"/>
              <a:buAutoNum type="arabicPeriod"/>
            </a:pPr>
            <a:r>
              <a:rPr lang="en-US" dirty="0"/>
              <a:t>Leave-one-</a:t>
            </a:r>
            <a:r>
              <a:rPr lang="en-US" b="1" dirty="0"/>
              <a:t>category</a:t>
            </a:r>
            <a:r>
              <a:rPr lang="en-US" dirty="0"/>
              <a:t>-out</a:t>
            </a:r>
          </a:p>
        </p:txBody>
      </p:sp>
      <p:sp>
        <p:nvSpPr>
          <p:cNvPr id="4" name="Slide Number Placeholder 3">
            <a:extLst>
              <a:ext uri="{FF2B5EF4-FFF2-40B4-BE49-F238E27FC236}">
                <a16:creationId xmlns:a16="http://schemas.microsoft.com/office/drawing/2014/main" id="{FBCB6314-2B61-F644-8277-C00E5BA57AD7}"/>
              </a:ext>
            </a:extLst>
          </p:cNvPr>
          <p:cNvSpPr>
            <a:spLocks noGrp="1"/>
          </p:cNvSpPr>
          <p:nvPr>
            <p:ph type="sldNum" sz="quarter" idx="10"/>
          </p:nvPr>
        </p:nvSpPr>
        <p:spPr/>
        <p:txBody>
          <a:bodyPr/>
          <a:lstStyle/>
          <a:p>
            <a:pPr>
              <a:defRPr/>
            </a:pPr>
            <a:fld id="{0121240C-47AF-2F4D-83B3-CC3EDF50F794}" type="slidenum">
              <a:rPr lang="en-US" smtClean="0"/>
              <a:pPr>
                <a:defRPr/>
              </a:pPr>
              <a:t>22</a:t>
            </a:fld>
            <a:endParaRPr lang="en-US" dirty="0"/>
          </a:p>
        </p:txBody>
      </p:sp>
      <p:graphicFrame>
        <p:nvGraphicFramePr>
          <p:cNvPr id="7" name="Chart 6">
            <a:extLst>
              <a:ext uri="{FF2B5EF4-FFF2-40B4-BE49-F238E27FC236}">
                <a16:creationId xmlns:a16="http://schemas.microsoft.com/office/drawing/2014/main" id="{A3BE7B95-CE90-3D4B-A3C5-D4DD6F16A1D2}"/>
              </a:ext>
            </a:extLst>
          </p:cNvPr>
          <p:cNvGraphicFramePr>
            <a:graphicFrameLocks/>
          </p:cNvGraphicFramePr>
          <p:nvPr>
            <p:extLst>
              <p:ext uri="{D42A27DB-BD31-4B8C-83A1-F6EECF244321}">
                <p14:modId xmlns:p14="http://schemas.microsoft.com/office/powerpoint/2010/main" val="963418435"/>
              </p:ext>
            </p:extLst>
          </p:nvPr>
        </p:nvGraphicFramePr>
        <p:xfrm>
          <a:off x="5274364" y="2763182"/>
          <a:ext cx="5920409" cy="34137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31639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ACCB-2E9B-F441-B0D8-879F5E3F0DD6}"/>
              </a:ext>
            </a:extLst>
          </p:cNvPr>
          <p:cNvSpPr>
            <a:spLocks noGrp="1"/>
          </p:cNvSpPr>
          <p:nvPr>
            <p:ph type="title"/>
          </p:nvPr>
        </p:nvSpPr>
        <p:spPr/>
        <p:txBody>
          <a:bodyPr/>
          <a:lstStyle/>
          <a:p>
            <a:r>
              <a:rPr lang="en-US" dirty="0"/>
              <a:t>Evaluating Fine-tuned Models: Setup </a:t>
            </a:r>
          </a:p>
        </p:txBody>
      </p:sp>
      <p:sp>
        <p:nvSpPr>
          <p:cNvPr id="3" name="Content Placeholder 2">
            <a:extLst>
              <a:ext uri="{FF2B5EF4-FFF2-40B4-BE49-F238E27FC236}">
                <a16:creationId xmlns:a16="http://schemas.microsoft.com/office/drawing/2014/main" id="{4CA0D375-11AC-6C44-8686-8BCB6D369CF0}"/>
              </a:ext>
            </a:extLst>
          </p:cNvPr>
          <p:cNvSpPr>
            <a:spLocks noGrp="1"/>
          </p:cNvSpPr>
          <p:nvPr>
            <p:ph idx="1"/>
          </p:nvPr>
        </p:nvSpPr>
        <p:spPr>
          <a:xfrm>
            <a:off x="838200" y="1825625"/>
            <a:ext cx="10158413" cy="4351338"/>
          </a:xfrm>
        </p:spPr>
        <p:txBody>
          <a:bodyPr/>
          <a:lstStyle/>
          <a:p>
            <a:r>
              <a:rPr lang="en-US" dirty="0"/>
              <a:t>Splitting the data for fine-tuning a smaller model: </a:t>
            </a:r>
          </a:p>
          <a:p>
            <a:pPr marL="0" indent="0">
              <a:buNone/>
            </a:pPr>
            <a:endParaRPr lang="en-US" dirty="0"/>
          </a:p>
          <a:p>
            <a:pPr marL="514350" indent="-514350">
              <a:buFont typeface="+mj-lt"/>
              <a:buAutoNum type="arabicPeriod"/>
            </a:pPr>
            <a:r>
              <a:rPr lang="en-US" dirty="0"/>
              <a:t>Randomly split the tasks </a:t>
            </a:r>
          </a:p>
          <a:p>
            <a:pPr lvl="1"/>
            <a:r>
              <a:rPr lang="en-US" dirty="0"/>
              <a:t>12 </a:t>
            </a:r>
            <a:r>
              <a:rPr lang="en-US" b="1" dirty="0"/>
              <a:t>evaluation</a:t>
            </a:r>
            <a:r>
              <a:rPr lang="en-US" dirty="0"/>
              <a:t> tasks </a:t>
            </a:r>
          </a:p>
          <a:p>
            <a:pPr lvl="1"/>
            <a:r>
              <a:rPr lang="en-US" dirty="0"/>
              <a:t>49 </a:t>
            </a:r>
            <a:r>
              <a:rPr lang="en-US" b="1" dirty="0"/>
              <a:t>supervision</a:t>
            </a:r>
            <a:r>
              <a:rPr lang="en-US" dirty="0"/>
              <a:t> tasks </a:t>
            </a:r>
          </a:p>
          <a:p>
            <a:pPr lvl="1"/>
            <a:endParaRPr lang="en-US" sz="2000" dirty="0"/>
          </a:p>
          <a:p>
            <a:pPr marL="514350" indent="-514350">
              <a:buFont typeface="+mj-lt"/>
              <a:buAutoNum type="arabicPeriod"/>
            </a:pPr>
            <a:r>
              <a:rPr lang="en-US" dirty="0"/>
              <a:t>Leave-one-</a:t>
            </a:r>
            <a:r>
              <a:rPr lang="en-US" b="1" dirty="0"/>
              <a:t>category</a:t>
            </a:r>
            <a:r>
              <a:rPr lang="en-US" dirty="0"/>
              <a:t>-out</a:t>
            </a:r>
          </a:p>
          <a:p>
            <a:endParaRPr lang="en-US" dirty="0"/>
          </a:p>
        </p:txBody>
      </p:sp>
      <p:sp>
        <p:nvSpPr>
          <p:cNvPr id="4" name="Slide Number Placeholder 3">
            <a:extLst>
              <a:ext uri="{FF2B5EF4-FFF2-40B4-BE49-F238E27FC236}">
                <a16:creationId xmlns:a16="http://schemas.microsoft.com/office/drawing/2014/main" id="{FBCB6314-2B61-F644-8277-C00E5BA57AD7}"/>
              </a:ext>
            </a:extLst>
          </p:cNvPr>
          <p:cNvSpPr>
            <a:spLocks noGrp="1"/>
          </p:cNvSpPr>
          <p:nvPr>
            <p:ph type="sldNum" sz="quarter" idx="10"/>
          </p:nvPr>
        </p:nvSpPr>
        <p:spPr/>
        <p:txBody>
          <a:bodyPr/>
          <a:lstStyle/>
          <a:p>
            <a:pPr>
              <a:defRPr/>
            </a:pPr>
            <a:fld id="{0121240C-47AF-2F4D-83B3-CC3EDF50F794}" type="slidenum">
              <a:rPr lang="en-US" smtClean="0"/>
              <a:pPr>
                <a:defRPr/>
              </a:pPr>
              <a:t>23</a:t>
            </a:fld>
            <a:endParaRPr lang="en-US" dirty="0"/>
          </a:p>
        </p:txBody>
      </p:sp>
      <p:graphicFrame>
        <p:nvGraphicFramePr>
          <p:cNvPr id="6" name="Chart 5">
            <a:extLst>
              <a:ext uri="{FF2B5EF4-FFF2-40B4-BE49-F238E27FC236}">
                <a16:creationId xmlns:a16="http://schemas.microsoft.com/office/drawing/2014/main" id="{4A0ED68E-B14F-3849-91C0-257069E55FAD}"/>
              </a:ext>
            </a:extLst>
          </p:cNvPr>
          <p:cNvGraphicFramePr>
            <a:graphicFrameLocks/>
          </p:cNvGraphicFramePr>
          <p:nvPr>
            <p:extLst>
              <p:ext uri="{D42A27DB-BD31-4B8C-83A1-F6EECF244321}">
                <p14:modId xmlns:p14="http://schemas.microsoft.com/office/powerpoint/2010/main" val="1553149847"/>
              </p:ext>
            </p:extLst>
          </p:nvPr>
        </p:nvGraphicFramePr>
        <p:xfrm>
          <a:off x="5274364" y="2763182"/>
          <a:ext cx="5920409" cy="34137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1097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ACCB-2E9B-F441-B0D8-879F5E3F0DD6}"/>
              </a:ext>
            </a:extLst>
          </p:cNvPr>
          <p:cNvSpPr>
            <a:spLocks noGrp="1"/>
          </p:cNvSpPr>
          <p:nvPr>
            <p:ph type="title"/>
          </p:nvPr>
        </p:nvSpPr>
        <p:spPr/>
        <p:txBody>
          <a:bodyPr/>
          <a:lstStyle/>
          <a:p>
            <a:r>
              <a:rPr lang="en-US" dirty="0"/>
              <a:t>Evaluating Fine-tuned Models: Setup </a:t>
            </a:r>
          </a:p>
        </p:txBody>
      </p:sp>
      <p:sp>
        <p:nvSpPr>
          <p:cNvPr id="3" name="Content Placeholder 2">
            <a:extLst>
              <a:ext uri="{FF2B5EF4-FFF2-40B4-BE49-F238E27FC236}">
                <a16:creationId xmlns:a16="http://schemas.microsoft.com/office/drawing/2014/main" id="{4CA0D375-11AC-6C44-8686-8BCB6D369CF0}"/>
              </a:ext>
            </a:extLst>
          </p:cNvPr>
          <p:cNvSpPr>
            <a:spLocks noGrp="1"/>
          </p:cNvSpPr>
          <p:nvPr>
            <p:ph idx="1"/>
          </p:nvPr>
        </p:nvSpPr>
        <p:spPr>
          <a:xfrm>
            <a:off x="838200" y="1825625"/>
            <a:ext cx="10158413" cy="4351338"/>
          </a:xfrm>
        </p:spPr>
        <p:txBody>
          <a:bodyPr/>
          <a:lstStyle/>
          <a:p>
            <a:r>
              <a:rPr lang="en-US" dirty="0"/>
              <a:t>Splitting the data for fine-tuning experiments: </a:t>
            </a:r>
          </a:p>
          <a:p>
            <a:pPr marL="0" indent="0">
              <a:buNone/>
            </a:pPr>
            <a:endParaRPr lang="en-US" dirty="0"/>
          </a:p>
          <a:p>
            <a:pPr marL="514350" indent="-514350">
              <a:buFont typeface="+mj-lt"/>
              <a:buAutoNum type="arabicPeriod"/>
            </a:pPr>
            <a:r>
              <a:rPr lang="en-US" dirty="0"/>
              <a:t>Randomly split the tasks </a:t>
            </a:r>
          </a:p>
          <a:p>
            <a:pPr lvl="1"/>
            <a:r>
              <a:rPr lang="en-US" dirty="0"/>
              <a:t>12 </a:t>
            </a:r>
            <a:r>
              <a:rPr lang="en-US" b="1" dirty="0"/>
              <a:t>evaluation</a:t>
            </a:r>
            <a:r>
              <a:rPr lang="en-US" dirty="0"/>
              <a:t> tasks </a:t>
            </a:r>
          </a:p>
          <a:p>
            <a:pPr lvl="1"/>
            <a:r>
              <a:rPr lang="en-US" dirty="0"/>
              <a:t>49 </a:t>
            </a:r>
            <a:r>
              <a:rPr lang="en-US" b="1" dirty="0"/>
              <a:t>supervision</a:t>
            </a:r>
            <a:r>
              <a:rPr lang="en-US" dirty="0"/>
              <a:t> tasks </a:t>
            </a:r>
          </a:p>
          <a:p>
            <a:pPr lvl="1"/>
            <a:endParaRPr lang="en-US" sz="2000" dirty="0"/>
          </a:p>
          <a:p>
            <a:pPr marL="514350" indent="-514350">
              <a:buFont typeface="+mj-lt"/>
              <a:buAutoNum type="arabicPeriod"/>
            </a:pPr>
            <a:r>
              <a:rPr lang="en-US" dirty="0"/>
              <a:t>Leave-one-</a:t>
            </a:r>
            <a:r>
              <a:rPr lang="en-US" b="1" dirty="0"/>
              <a:t>category</a:t>
            </a:r>
            <a:r>
              <a:rPr lang="en-US" dirty="0"/>
              <a:t>-out </a:t>
            </a:r>
          </a:p>
          <a:p>
            <a:endParaRPr lang="en-US" dirty="0"/>
          </a:p>
        </p:txBody>
      </p:sp>
      <p:sp>
        <p:nvSpPr>
          <p:cNvPr id="4" name="Slide Number Placeholder 3">
            <a:extLst>
              <a:ext uri="{FF2B5EF4-FFF2-40B4-BE49-F238E27FC236}">
                <a16:creationId xmlns:a16="http://schemas.microsoft.com/office/drawing/2014/main" id="{FBCB6314-2B61-F644-8277-C00E5BA57AD7}"/>
              </a:ext>
            </a:extLst>
          </p:cNvPr>
          <p:cNvSpPr>
            <a:spLocks noGrp="1"/>
          </p:cNvSpPr>
          <p:nvPr>
            <p:ph type="sldNum" sz="quarter" idx="10"/>
          </p:nvPr>
        </p:nvSpPr>
        <p:spPr/>
        <p:txBody>
          <a:bodyPr/>
          <a:lstStyle/>
          <a:p>
            <a:pPr>
              <a:defRPr/>
            </a:pPr>
            <a:fld id="{0121240C-47AF-2F4D-83B3-CC3EDF50F794}" type="slidenum">
              <a:rPr lang="en-US" smtClean="0"/>
              <a:pPr>
                <a:defRPr/>
              </a:pPr>
              <a:t>24</a:t>
            </a:fld>
            <a:endParaRPr lang="en-US" dirty="0"/>
          </a:p>
        </p:txBody>
      </p:sp>
      <p:graphicFrame>
        <p:nvGraphicFramePr>
          <p:cNvPr id="6" name="Chart 5">
            <a:extLst>
              <a:ext uri="{FF2B5EF4-FFF2-40B4-BE49-F238E27FC236}">
                <a16:creationId xmlns:a16="http://schemas.microsoft.com/office/drawing/2014/main" id="{4A0ED68E-B14F-3849-91C0-257069E55FAD}"/>
              </a:ext>
            </a:extLst>
          </p:cNvPr>
          <p:cNvGraphicFramePr>
            <a:graphicFrameLocks/>
          </p:cNvGraphicFramePr>
          <p:nvPr/>
        </p:nvGraphicFramePr>
        <p:xfrm>
          <a:off x="5274364" y="2763182"/>
          <a:ext cx="5920409" cy="34137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78132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34F404C0-DCA0-2443-8B7D-C833F1A5DD90}"/>
              </a:ext>
            </a:extLst>
          </p:cNvPr>
          <p:cNvSpPr/>
          <p:nvPr/>
        </p:nvSpPr>
        <p:spPr>
          <a:xfrm rot="5400000">
            <a:off x="8046511" y="2622471"/>
            <a:ext cx="369332" cy="905151"/>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13</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Exp: Generalization to a Random Split</a:t>
            </a:r>
          </a:p>
        </p:txBody>
      </p:sp>
      <p:sp>
        <p:nvSpPr>
          <p:cNvPr id="2" name="Content Placeholder 1">
            <a:extLst>
              <a:ext uri="{FF2B5EF4-FFF2-40B4-BE49-F238E27FC236}">
                <a16:creationId xmlns:a16="http://schemas.microsoft.com/office/drawing/2014/main" id="{3895A3B9-85EA-C445-A4C9-D791F1FCD156}"/>
              </a:ext>
            </a:extLst>
          </p:cNvPr>
          <p:cNvSpPr>
            <a:spLocks noGrp="1"/>
          </p:cNvSpPr>
          <p:nvPr>
            <p:ph idx="1"/>
          </p:nvPr>
        </p:nvSpPr>
        <p:spPr>
          <a:xfrm>
            <a:off x="838200" y="1825625"/>
            <a:ext cx="7768472" cy="4351338"/>
          </a:xfrm>
        </p:spPr>
        <p:txBody>
          <a:bodyPr/>
          <a:lstStyle/>
          <a:p>
            <a:r>
              <a:rPr lang="en-US" sz="2400" dirty="0"/>
              <a:t>Can models learn to act </a:t>
            </a:r>
            <a:r>
              <a:rPr lang="en-US" sz="2400" dirty="0" err="1"/>
              <a:t>w.r.p</a:t>
            </a:r>
            <a:r>
              <a:rPr lang="en-US" sz="2400" dirty="0"/>
              <a:t>. instructions?  </a:t>
            </a:r>
          </a:p>
          <a:p>
            <a:pPr lvl="1"/>
            <a:r>
              <a:rPr lang="en-US" sz="2000" dirty="0"/>
              <a:t>BART (base) </a:t>
            </a:r>
            <a:r>
              <a:rPr lang="en-US" sz="2000" dirty="0">
                <a:solidFill>
                  <a:schemeClr val="bg1">
                    <a:lumMod val="50000"/>
                  </a:schemeClr>
                </a:solidFill>
                <a:latin typeface="Lato"/>
                <a:ea typeface="Lato"/>
                <a:cs typeface="Lato"/>
                <a:sym typeface="Lato"/>
              </a:rPr>
              <a:t>[Lewis et al. 2019]</a:t>
            </a:r>
            <a:endParaRPr lang="en-US" sz="2000" dirty="0"/>
          </a:p>
          <a:p>
            <a:pPr marL="0" indent="0">
              <a:buNone/>
            </a:pPr>
            <a:endParaRPr lang="en-US" sz="2400" dirty="0"/>
          </a:p>
          <a:p>
            <a:r>
              <a:rPr lang="en-US" sz="2400" dirty="0"/>
              <a:t>Small models, too, generalize</a:t>
            </a:r>
            <a:br>
              <a:rPr lang="en-US" sz="2400" dirty="0"/>
            </a:br>
            <a:r>
              <a:rPr lang="en-US" sz="2400" dirty="0"/>
              <a:t>to </a:t>
            </a:r>
            <a:r>
              <a:rPr lang="en-US" sz="2400" b="1" dirty="0"/>
              <a:t>unseen</a:t>
            </a:r>
            <a:r>
              <a:rPr lang="en-US" sz="2400" dirty="0"/>
              <a:t> tasks! 🥳</a:t>
            </a:r>
          </a:p>
          <a:p>
            <a:endParaRPr lang="en-US" sz="2400" dirty="0"/>
          </a:p>
          <a:p>
            <a:r>
              <a:rPr lang="en-US" sz="2400" dirty="0"/>
              <a:t>All instruction elements </a:t>
            </a:r>
            <a:br>
              <a:rPr lang="en-US" sz="2400" dirty="0"/>
            </a:br>
            <a:r>
              <a:rPr lang="en-US" sz="2400" dirty="0"/>
              <a:t>(except negative examples) help!</a:t>
            </a:r>
          </a:p>
          <a:p>
            <a:endParaRPr lang="en-US" sz="2400" dirty="0"/>
          </a:p>
          <a:p>
            <a:pPr marL="0" indent="0">
              <a:buNone/>
            </a:pPr>
            <a:endParaRPr lang="en-US" sz="2400" dirty="0"/>
          </a:p>
          <a:p>
            <a:endParaRPr lang="en-US" sz="2400" dirty="0"/>
          </a:p>
        </p:txBody>
      </p:sp>
      <p:sp>
        <p:nvSpPr>
          <p:cNvPr id="17" name="Slide Number Placeholder 16">
            <a:extLst>
              <a:ext uri="{FF2B5EF4-FFF2-40B4-BE49-F238E27FC236}">
                <a16:creationId xmlns:a16="http://schemas.microsoft.com/office/drawing/2014/main" id="{AD735698-923B-DF47-B2E9-B5E38CD148F2}"/>
              </a:ext>
            </a:extLst>
          </p:cNvPr>
          <p:cNvSpPr>
            <a:spLocks noGrp="1"/>
          </p:cNvSpPr>
          <p:nvPr>
            <p:ph type="sldNum" sz="quarter" idx="10"/>
          </p:nvPr>
        </p:nvSpPr>
        <p:spPr/>
        <p:txBody>
          <a:bodyPr/>
          <a:lstStyle/>
          <a:p>
            <a:pPr>
              <a:defRPr/>
            </a:pPr>
            <a:fld id="{0121240C-47AF-2F4D-83B3-CC3EDF50F794}" type="slidenum">
              <a:rPr lang="en-US" smtClean="0"/>
              <a:pPr>
                <a:defRPr/>
              </a:pPr>
              <a:t>25</a:t>
            </a:fld>
            <a:endParaRPr lang="en-US" dirty="0"/>
          </a:p>
        </p:txBody>
      </p:sp>
      <p:sp>
        <p:nvSpPr>
          <p:cNvPr id="60" name="Rectangle 59">
            <a:extLst>
              <a:ext uri="{FF2B5EF4-FFF2-40B4-BE49-F238E27FC236}">
                <a16:creationId xmlns:a16="http://schemas.microsoft.com/office/drawing/2014/main" id="{10E76E6C-BD6A-CF42-83F0-2944EEC530C3}"/>
              </a:ext>
            </a:extLst>
          </p:cNvPr>
          <p:cNvSpPr/>
          <p:nvPr/>
        </p:nvSpPr>
        <p:spPr>
          <a:xfrm rot="5400000">
            <a:off x="8329941" y="2899128"/>
            <a:ext cx="370395" cy="1482842"/>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20</a:t>
            </a:r>
          </a:p>
        </p:txBody>
      </p:sp>
      <p:sp>
        <p:nvSpPr>
          <p:cNvPr id="61" name="Rectangle 60">
            <a:extLst>
              <a:ext uri="{FF2B5EF4-FFF2-40B4-BE49-F238E27FC236}">
                <a16:creationId xmlns:a16="http://schemas.microsoft.com/office/drawing/2014/main" id="{0490403A-D47A-EB43-995D-5F560131C662}"/>
              </a:ext>
            </a:extLst>
          </p:cNvPr>
          <p:cNvSpPr/>
          <p:nvPr/>
        </p:nvSpPr>
        <p:spPr>
          <a:xfrm rot="5400000">
            <a:off x="8663625" y="3176687"/>
            <a:ext cx="369332" cy="211744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30</a:t>
            </a:r>
          </a:p>
        </p:txBody>
      </p:sp>
      <p:sp>
        <p:nvSpPr>
          <p:cNvPr id="69" name="Rectangle 68">
            <a:extLst>
              <a:ext uri="{FF2B5EF4-FFF2-40B4-BE49-F238E27FC236}">
                <a16:creationId xmlns:a16="http://schemas.microsoft.com/office/drawing/2014/main" id="{4457CBC1-D3DB-7D48-866E-A9F0A8920399}"/>
              </a:ext>
            </a:extLst>
          </p:cNvPr>
          <p:cNvSpPr/>
          <p:nvPr/>
        </p:nvSpPr>
        <p:spPr>
          <a:xfrm rot="5400000">
            <a:off x="8739039" y="3683959"/>
            <a:ext cx="369332" cy="226827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32</a:t>
            </a:r>
          </a:p>
        </p:txBody>
      </p:sp>
      <p:sp>
        <p:nvSpPr>
          <p:cNvPr id="71" name="Rectangle 70">
            <a:extLst>
              <a:ext uri="{FF2B5EF4-FFF2-40B4-BE49-F238E27FC236}">
                <a16:creationId xmlns:a16="http://schemas.microsoft.com/office/drawing/2014/main" id="{9465AF6C-1503-2543-A623-50E51B641BBA}"/>
              </a:ext>
            </a:extLst>
          </p:cNvPr>
          <p:cNvSpPr/>
          <p:nvPr/>
        </p:nvSpPr>
        <p:spPr>
          <a:xfrm rot="5400000">
            <a:off x="8880447" y="4165926"/>
            <a:ext cx="369332" cy="2551095"/>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35</a:t>
            </a:r>
          </a:p>
        </p:txBody>
      </p:sp>
      <p:grpSp>
        <p:nvGrpSpPr>
          <p:cNvPr id="7" name="Group 6">
            <a:extLst>
              <a:ext uri="{FF2B5EF4-FFF2-40B4-BE49-F238E27FC236}">
                <a16:creationId xmlns:a16="http://schemas.microsoft.com/office/drawing/2014/main" id="{2806D302-2516-2B40-A3AA-C3CD78D77C1D}"/>
              </a:ext>
            </a:extLst>
          </p:cNvPr>
          <p:cNvGrpSpPr/>
          <p:nvPr/>
        </p:nvGrpSpPr>
        <p:grpSpPr>
          <a:xfrm>
            <a:off x="5579879" y="2117749"/>
            <a:ext cx="5548710" cy="3682152"/>
            <a:chOff x="5579879" y="2117749"/>
            <a:chExt cx="5548710" cy="3682152"/>
          </a:xfrm>
        </p:grpSpPr>
        <p:sp>
          <p:nvSpPr>
            <p:cNvPr id="12" name="TextBox 11">
              <a:extLst>
                <a:ext uri="{FF2B5EF4-FFF2-40B4-BE49-F238E27FC236}">
                  <a16:creationId xmlns:a16="http://schemas.microsoft.com/office/drawing/2014/main" id="{45D0358D-3E08-A840-B972-F7254ABB27E2}"/>
                </a:ext>
              </a:extLst>
            </p:cNvPr>
            <p:cNvSpPr txBox="1"/>
            <p:nvPr/>
          </p:nvSpPr>
          <p:spPr>
            <a:xfrm>
              <a:off x="7654824" y="2349521"/>
              <a:ext cx="3308546" cy="369332"/>
            </a:xfrm>
            <a:prstGeom prst="rect">
              <a:avLst/>
            </a:prstGeom>
            <a:noFill/>
          </p:spPr>
          <p:txBody>
            <a:bodyPr wrap="square" rtlCol="0" anchor="ctr" anchorCtr="0">
              <a:spAutoFit/>
            </a:bodyPr>
            <a:lstStyle/>
            <a:p>
              <a:r>
                <a:rPr lang="en-US" dirty="0">
                  <a:latin typeface="+mn-lt"/>
                </a:rPr>
                <a:t>0             10           20          30          40</a:t>
              </a:r>
            </a:p>
          </p:txBody>
        </p:sp>
        <p:sp>
          <p:nvSpPr>
            <p:cNvPr id="38" name="Rectangle 37">
              <a:extLst>
                <a:ext uri="{FF2B5EF4-FFF2-40B4-BE49-F238E27FC236}">
                  <a16:creationId xmlns:a16="http://schemas.microsoft.com/office/drawing/2014/main" id="{FD1B8278-B02F-134D-B97D-7B4A2BC6DD12}"/>
                </a:ext>
              </a:extLst>
            </p:cNvPr>
            <p:cNvSpPr/>
            <p:nvPr/>
          </p:nvSpPr>
          <p:spPr>
            <a:xfrm>
              <a:off x="5598735" y="2829546"/>
              <a:ext cx="1593706" cy="369332"/>
            </a:xfrm>
            <a:prstGeom prst="rect">
              <a:avLst/>
            </a:prstGeom>
          </p:spPr>
          <p:txBody>
            <a:bodyPr wrap="none">
              <a:spAutoFit/>
            </a:bodyPr>
            <a:lstStyle/>
            <a:p>
              <a:r>
                <a:rPr lang="en-US" dirty="0">
                  <a:latin typeface="+mn-lt"/>
                </a:rPr>
                <a:t>no instructions</a:t>
              </a:r>
            </a:p>
          </p:txBody>
        </p:sp>
        <p:sp>
          <p:nvSpPr>
            <p:cNvPr id="39" name="Rectangle 38">
              <a:extLst>
                <a:ext uri="{FF2B5EF4-FFF2-40B4-BE49-F238E27FC236}">
                  <a16:creationId xmlns:a16="http://schemas.microsoft.com/office/drawing/2014/main" id="{10ED7A32-B4C4-0246-9D34-50ADC54882CA}"/>
                </a:ext>
              </a:extLst>
            </p:cNvPr>
            <p:cNvSpPr/>
            <p:nvPr/>
          </p:nvSpPr>
          <p:spPr>
            <a:xfrm>
              <a:off x="5579881" y="3455348"/>
              <a:ext cx="899605" cy="369332"/>
            </a:xfrm>
            <a:prstGeom prst="rect">
              <a:avLst/>
            </a:prstGeom>
          </p:spPr>
          <p:txBody>
            <a:bodyPr wrap="none">
              <a:spAutoFit/>
            </a:bodyPr>
            <a:lstStyle/>
            <a:p>
              <a:r>
                <a:rPr lang="en-US" dirty="0">
                  <a:latin typeface="+mn-lt"/>
                </a:rPr>
                <a:t>prompt</a:t>
              </a:r>
            </a:p>
          </p:txBody>
        </p:sp>
        <p:sp>
          <p:nvSpPr>
            <p:cNvPr id="41" name="Rectangle 40">
              <a:extLst>
                <a:ext uri="{FF2B5EF4-FFF2-40B4-BE49-F238E27FC236}">
                  <a16:creationId xmlns:a16="http://schemas.microsoft.com/office/drawing/2014/main" id="{03B0432A-BAF4-0D4D-8FAB-401C6EAB90E0}"/>
                </a:ext>
              </a:extLst>
            </p:cNvPr>
            <p:cNvSpPr/>
            <p:nvPr/>
          </p:nvSpPr>
          <p:spPr>
            <a:xfrm>
              <a:off x="5579881" y="4034015"/>
              <a:ext cx="2029723" cy="369332"/>
            </a:xfrm>
            <a:prstGeom prst="rect">
              <a:avLst/>
            </a:prstGeom>
          </p:spPr>
          <p:txBody>
            <a:bodyPr wrap="none">
              <a:spAutoFit/>
            </a:bodyPr>
            <a:lstStyle/>
            <a:p>
              <a:r>
                <a:rPr lang="en-US" dirty="0">
                  <a:latin typeface="+mn-lt"/>
                </a:rPr>
                <a:t>prompt + definition</a:t>
              </a:r>
            </a:p>
          </p:txBody>
        </p:sp>
        <p:sp>
          <p:nvSpPr>
            <p:cNvPr id="43" name="Rectangle 42">
              <a:extLst>
                <a:ext uri="{FF2B5EF4-FFF2-40B4-BE49-F238E27FC236}">
                  <a16:creationId xmlns:a16="http://schemas.microsoft.com/office/drawing/2014/main" id="{201FE170-DE36-6B49-8861-9332BF995375}"/>
                </a:ext>
              </a:extLst>
            </p:cNvPr>
            <p:cNvSpPr/>
            <p:nvPr/>
          </p:nvSpPr>
          <p:spPr>
            <a:xfrm>
              <a:off x="5579880" y="4597460"/>
              <a:ext cx="1694695" cy="369332"/>
            </a:xfrm>
            <a:prstGeom prst="rect">
              <a:avLst/>
            </a:prstGeom>
          </p:spPr>
          <p:txBody>
            <a:bodyPr wrap="none">
              <a:spAutoFit/>
            </a:bodyPr>
            <a:lstStyle/>
            <a:p>
              <a:r>
                <a:rPr lang="en-US" dirty="0">
                  <a:latin typeface="+mn-lt"/>
                </a:rPr>
                <a:t>full instructions</a:t>
              </a:r>
            </a:p>
          </p:txBody>
        </p:sp>
        <p:sp>
          <p:nvSpPr>
            <p:cNvPr id="44" name="Rectangle 43">
              <a:extLst>
                <a:ext uri="{FF2B5EF4-FFF2-40B4-BE49-F238E27FC236}">
                  <a16:creationId xmlns:a16="http://schemas.microsoft.com/office/drawing/2014/main" id="{114559CF-C912-9C4D-A221-CB27CF1BBE74}"/>
                </a:ext>
              </a:extLst>
            </p:cNvPr>
            <p:cNvSpPr/>
            <p:nvPr/>
          </p:nvSpPr>
          <p:spPr>
            <a:xfrm>
              <a:off x="5579879" y="5136058"/>
              <a:ext cx="1976823" cy="646331"/>
            </a:xfrm>
            <a:prstGeom prst="rect">
              <a:avLst/>
            </a:prstGeom>
          </p:spPr>
          <p:txBody>
            <a:bodyPr wrap="none">
              <a:spAutoFit/>
            </a:bodyPr>
            <a:lstStyle/>
            <a:p>
              <a:r>
                <a:rPr lang="en-US" dirty="0">
                  <a:latin typeface="+mn-lt"/>
                </a:rPr>
                <a:t>full instructions </a:t>
              </a:r>
            </a:p>
            <a:p>
              <a:r>
                <a:rPr lang="en-US" dirty="0">
                  <a:latin typeface="+mn-lt"/>
                </a:rPr>
                <a:t>           - negative ex.</a:t>
              </a:r>
            </a:p>
          </p:txBody>
        </p:sp>
        <p:cxnSp>
          <p:nvCxnSpPr>
            <p:cNvPr id="45" name="Straight Connector 44">
              <a:extLst>
                <a:ext uri="{FF2B5EF4-FFF2-40B4-BE49-F238E27FC236}">
                  <a16:creationId xmlns:a16="http://schemas.microsoft.com/office/drawing/2014/main" id="{ED6F071A-6441-A647-B381-B7E64D69C95B}"/>
                </a:ext>
              </a:extLst>
            </p:cNvPr>
            <p:cNvCxnSpPr>
              <a:cxnSpLocks/>
            </p:cNvCxnSpPr>
            <p:nvPr/>
          </p:nvCxnSpPr>
          <p:spPr>
            <a:xfrm flipV="1">
              <a:off x="7766698" y="2718855"/>
              <a:ext cx="0" cy="308104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2F9F012-319B-4444-B8BC-E1A2D0EA3374}"/>
                </a:ext>
              </a:extLst>
            </p:cNvPr>
            <p:cNvSpPr/>
            <p:nvPr/>
          </p:nvSpPr>
          <p:spPr>
            <a:xfrm>
              <a:off x="8231177" y="2117749"/>
              <a:ext cx="1951175" cy="307777"/>
            </a:xfrm>
            <a:prstGeom prst="rect">
              <a:avLst/>
            </a:prstGeom>
          </p:spPr>
          <p:txBody>
            <a:bodyPr wrap="none">
              <a:spAutoFit/>
            </a:bodyPr>
            <a:lstStyle/>
            <a:p>
              <a:r>
                <a:rPr lang="en-US" sz="1400" dirty="0"/>
                <a:t>output quality (ROUGE)</a:t>
              </a:r>
            </a:p>
          </p:txBody>
        </p:sp>
        <p:cxnSp>
          <p:nvCxnSpPr>
            <p:cNvPr id="18" name="Straight Connector 17">
              <a:extLst>
                <a:ext uri="{FF2B5EF4-FFF2-40B4-BE49-F238E27FC236}">
                  <a16:creationId xmlns:a16="http://schemas.microsoft.com/office/drawing/2014/main" id="{B3EC7992-8A5A-E144-8398-E280D4121C5B}"/>
                </a:ext>
              </a:extLst>
            </p:cNvPr>
            <p:cNvCxnSpPr>
              <a:cxnSpLocks/>
            </p:cNvCxnSpPr>
            <p:nvPr/>
          </p:nvCxnSpPr>
          <p:spPr>
            <a:xfrm flipH="1">
              <a:off x="7747844" y="2718855"/>
              <a:ext cx="3380745" cy="18854"/>
            </a:xfrm>
            <a:prstGeom prst="line">
              <a:avLst/>
            </a:prstGeom>
            <a:ln w="38100">
              <a:solidFill>
                <a:schemeClr val="tx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039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left)">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left)">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500"/>
                                        <p:tgtEl>
                                          <p:spTgt spid="6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wipe(left)">
                                      <p:cBhvr>
                                        <p:cTn id="32" dur="500"/>
                                        <p:tgtEl>
                                          <p:spTgt spid="7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animEffect transition="in" filter="fade">
                                      <p:cBhvr>
                                        <p:cTn id="37" dur="500"/>
                                        <p:tgtEl>
                                          <p:spTgt spid="2">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0" grpId="0" animBg="1"/>
      <p:bldP spid="61" grpId="0" animBg="1"/>
      <p:bldP spid="69" grpId="0" animBg="1"/>
      <p:bldP spid="7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34F404C0-DCA0-2443-8B7D-C833F1A5DD90}"/>
              </a:ext>
            </a:extLst>
          </p:cNvPr>
          <p:cNvSpPr/>
          <p:nvPr/>
        </p:nvSpPr>
        <p:spPr>
          <a:xfrm rot="5400000">
            <a:off x="3869364" y="2707312"/>
            <a:ext cx="369332" cy="905151"/>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11</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a:xfrm>
            <a:off x="838199" y="290984"/>
            <a:ext cx="11353801" cy="960438"/>
          </a:xfrm>
        </p:spPr>
        <p:txBody>
          <a:bodyPr/>
          <a:lstStyle/>
          <a:p>
            <a:r>
              <a:rPr lang="en-US" dirty="0"/>
              <a:t>Exp: Generalization to Unseen Categories</a:t>
            </a:r>
          </a:p>
        </p:txBody>
      </p:sp>
      <p:sp>
        <p:nvSpPr>
          <p:cNvPr id="2" name="Content Placeholder 1">
            <a:extLst>
              <a:ext uri="{FF2B5EF4-FFF2-40B4-BE49-F238E27FC236}">
                <a16:creationId xmlns:a16="http://schemas.microsoft.com/office/drawing/2014/main" id="{3895A3B9-85EA-C445-A4C9-D791F1FCD156}"/>
              </a:ext>
            </a:extLst>
          </p:cNvPr>
          <p:cNvSpPr>
            <a:spLocks noGrp="1"/>
          </p:cNvSpPr>
          <p:nvPr>
            <p:ph idx="1"/>
          </p:nvPr>
        </p:nvSpPr>
        <p:spPr>
          <a:xfrm>
            <a:off x="838199" y="1799121"/>
            <a:ext cx="9936637" cy="735975"/>
          </a:xfrm>
        </p:spPr>
        <p:txBody>
          <a:bodyPr/>
          <a:lstStyle/>
          <a:p>
            <a:r>
              <a:rPr lang="en-US" sz="2400" dirty="0"/>
              <a:t>Evaluate on task of a </a:t>
            </a:r>
            <a:r>
              <a:rPr lang="en-US" sz="2400" u="sng" dirty="0"/>
              <a:t>particular category</a:t>
            </a:r>
            <a:r>
              <a:rPr lang="en-US" sz="2400" dirty="0"/>
              <a:t> and train on </a:t>
            </a:r>
            <a:r>
              <a:rPr lang="en-US" sz="2400" u="sng" dirty="0"/>
              <a:t>the rest</a:t>
            </a:r>
            <a:r>
              <a:rPr lang="en-US" sz="2400" dirty="0"/>
              <a:t>. </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r>
              <a:rPr lang="en-US" sz="2400" dirty="0"/>
              <a:t>Instructions improve generalization to tasks of </a:t>
            </a:r>
            <a:r>
              <a:rPr lang="en-US" sz="2400" b="1" dirty="0"/>
              <a:t>unseen</a:t>
            </a:r>
            <a:r>
              <a:rPr lang="en-US" sz="2400" dirty="0"/>
              <a:t> categories! ✨</a:t>
            </a:r>
          </a:p>
          <a:p>
            <a:pPr marL="0" indent="0">
              <a:buNone/>
            </a:pPr>
            <a:endParaRPr lang="en-US" sz="2400" dirty="0"/>
          </a:p>
          <a:p>
            <a:endParaRPr lang="en-US" sz="2400" dirty="0"/>
          </a:p>
        </p:txBody>
      </p:sp>
      <p:sp>
        <p:nvSpPr>
          <p:cNvPr id="17" name="Slide Number Placeholder 16">
            <a:extLst>
              <a:ext uri="{FF2B5EF4-FFF2-40B4-BE49-F238E27FC236}">
                <a16:creationId xmlns:a16="http://schemas.microsoft.com/office/drawing/2014/main" id="{AD735698-923B-DF47-B2E9-B5E38CD148F2}"/>
              </a:ext>
            </a:extLst>
          </p:cNvPr>
          <p:cNvSpPr>
            <a:spLocks noGrp="1"/>
          </p:cNvSpPr>
          <p:nvPr>
            <p:ph type="sldNum" sz="quarter" idx="10"/>
          </p:nvPr>
        </p:nvSpPr>
        <p:spPr/>
        <p:txBody>
          <a:bodyPr/>
          <a:lstStyle/>
          <a:p>
            <a:pPr>
              <a:defRPr/>
            </a:pPr>
            <a:fld id="{0121240C-47AF-2F4D-83B3-CC3EDF50F794}" type="slidenum">
              <a:rPr lang="en-US" smtClean="0"/>
              <a:pPr>
                <a:defRPr/>
              </a:pPr>
              <a:t>26</a:t>
            </a:fld>
            <a:endParaRPr lang="en-US" dirty="0"/>
          </a:p>
        </p:txBody>
      </p:sp>
      <p:sp>
        <p:nvSpPr>
          <p:cNvPr id="12" name="TextBox 11">
            <a:extLst>
              <a:ext uri="{FF2B5EF4-FFF2-40B4-BE49-F238E27FC236}">
                <a16:creationId xmlns:a16="http://schemas.microsoft.com/office/drawing/2014/main" id="{45D0358D-3E08-A840-B972-F7254ABB27E2}"/>
              </a:ext>
            </a:extLst>
          </p:cNvPr>
          <p:cNvSpPr txBox="1"/>
          <p:nvPr/>
        </p:nvSpPr>
        <p:spPr>
          <a:xfrm>
            <a:off x="3477677" y="2509778"/>
            <a:ext cx="1909451" cy="369332"/>
          </a:xfrm>
          <a:prstGeom prst="rect">
            <a:avLst/>
          </a:prstGeom>
          <a:noFill/>
        </p:spPr>
        <p:txBody>
          <a:bodyPr wrap="square" rtlCol="0" anchor="ctr" anchorCtr="0">
            <a:spAutoFit/>
          </a:bodyPr>
          <a:lstStyle/>
          <a:p>
            <a:r>
              <a:rPr lang="en-US" dirty="0">
                <a:latin typeface="+mn-lt"/>
              </a:rPr>
              <a:t>0             10           20</a:t>
            </a:r>
          </a:p>
        </p:txBody>
      </p:sp>
      <p:sp>
        <p:nvSpPr>
          <p:cNvPr id="38" name="Rectangle 37">
            <a:extLst>
              <a:ext uri="{FF2B5EF4-FFF2-40B4-BE49-F238E27FC236}">
                <a16:creationId xmlns:a16="http://schemas.microsoft.com/office/drawing/2014/main" id="{FD1B8278-B02F-134D-B97D-7B4A2BC6DD12}"/>
              </a:ext>
            </a:extLst>
          </p:cNvPr>
          <p:cNvSpPr/>
          <p:nvPr/>
        </p:nvSpPr>
        <p:spPr>
          <a:xfrm>
            <a:off x="1421588" y="2914387"/>
            <a:ext cx="1593706" cy="369332"/>
          </a:xfrm>
          <a:prstGeom prst="rect">
            <a:avLst/>
          </a:prstGeom>
        </p:spPr>
        <p:txBody>
          <a:bodyPr wrap="none">
            <a:spAutoFit/>
          </a:bodyPr>
          <a:lstStyle/>
          <a:p>
            <a:r>
              <a:rPr lang="en-US" dirty="0">
                <a:latin typeface="+mn-lt"/>
              </a:rPr>
              <a:t>no instructions</a:t>
            </a:r>
          </a:p>
        </p:txBody>
      </p:sp>
      <p:sp>
        <p:nvSpPr>
          <p:cNvPr id="41" name="Rectangle 40">
            <a:extLst>
              <a:ext uri="{FF2B5EF4-FFF2-40B4-BE49-F238E27FC236}">
                <a16:creationId xmlns:a16="http://schemas.microsoft.com/office/drawing/2014/main" id="{03B0432A-BAF4-0D4D-8FAB-401C6EAB90E0}"/>
              </a:ext>
            </a:extLst>
          </p:cNvPr>
          <p:cNvSpPr/>
          <p:nvPr/>
        </p:nvSpPr>
        <p:spPr>
          <a:xfrm>
            <a:off x="1421590" y="3429860"/>
            <a:ext cx="2029723" cy="369332"/>
          </a:xfrm>
          <a:prstGeom prst="rect">
            <a:avLst/>
          </a:prstGeom>
        </p:spPr>
        <p:txBody>
          <a:bodyPr wrap="none">
            <a:spAutoFit/>
          </a:bodyPr>
          <a:lstStyle/>
          <a:p>
            <a:r>
              <a:rPr lang="en-US" dirty="0">
                <a:latin typeface="+mn-lt"/>
              </a:rPr>
              <a:t>prompt + definition</a:t>
            </a:r>
          </a:p>
        </p:txBody>
      </p:sp>
      <p:sp>
        <p:nvSpPr>
          <p:cNvPr id="43" name="Rectangle 42">
            <a:extLst>
              <a:ext uri="{FF2B5EF4-FFF2-40B4-BE49-F238E27FC236}">
                <a16:creationId xmlns:a16="http://schemas.microsoft.com/office/drawing/2014/main" id="{201FE170-DE36-6B49-8861-9332BF995375}"/>
              </a:ext>
            </a:extLst>
          </p:cNvPr>
          <p:cNvSpPr/>
          <p:nvPr/>
        </p:nvSpPr>
        <p:spPr>
          <a:xfrm>
            <a:off x="1421589" y="3927316"/>
            <a:ext cx="1694695" cy="369332"/>
          </a:xfrm>
          <a:prstGeom prst="rect">
            <a:avLst/>
          </a:prstGeom>
        </p:spPr>
        <p:txBody>
          <a:bodyPr wrap="none">
            <a:spAutoFit/>
          </a:bodyPr>
          <a:lstStyle/>
          <a:p>
            <a:r>
              <a:rPr lang="en-US" dirty="0">
                <a:latin typeface="+mn-lt"/>
              </a:rPr>
              <a:t>full instructions</a:t>
            </a:r>
          </a:p>
        </p:txBody>
      </p:sp>
      <p:sp>
        <p:nvSpPr>
          <p:cNvPr id="44" name="Rectangle 43">
            <a:extLst>
              <a:ext uri="{FF2B5EF4-FFF2-40B4-BE49-F238E27FC236}">
                <a16:creationId xmlns:a16="http://schemas.microsoft.com/office/drawing/2014/main" id="{114559CF-C912-9C4D-A221-CB27CF1BBE74}"/>
              </a:ext>
            </a:extLst>
          </p:cNvPr>
          <p:cNvSpPr/>
          <p:nvPr/>
        </p:nvSpPr>
        <p:spPr>
          <a:xfrm>
            <a:off x="1421588" y="4390500"/>
            <a:ext cx="1976823" cy="646331"/>
          </a:xfrm>
          <a:prstGeom prst="rect">
            <a:avLst/>
          </a:prstGeom>
        </p:spPr>
        <p:txBody>
          <a:bodyPr wrap="none">
            <a:spAutoFit/>
          </a:bodyPr>
          <a:lstStyle/>
          <a:p>
            <a:r>
              <a:rPr lang="en-US" dirty="0">
                <a:latin typeface="+mn-lt"/>
              </a:rPr>
              <a:t>full instructions </a:t>
            </a:r>
          </a:p>
          <a:p>
            <a:r>
              <a:rPr lang="en-US" dirty="0">
                <a:latin typeface="+mn-lt"/>
              </a:rPr>
              <a:t>           - negative ex.</a:t>
            </a:r>
          </a:p>
        </p:txBody>
      </p:sp>
      <p:cxnSp>
        <p:nvCxnSpPr>
          <p:cNvPr id="45" name="Straight Connector 44">
            <a:extLst>
              <a:ext uri="{FF2B5EF4-FFF2-40B4-BE49-F238E27FC236}">
                <a16:creationId xmlns:a16="http://schemas.microsoft.com/office/drawing/2014/main" id="{ED6F071A-6441-A647-B381-B7E64D69C95B}"/>
              </a:ext>
            </a:extLst>
          </p:cNvPr>
          <p:cNvCxnSpPr>
            <a:cxnSpLocks/>
          </p:cNvCxnSpPr>
          <p:nvPr/>
        </p:nvCxnSpPr>
        <p:spPr>
          <a:xfrm flipV="1">
            <a:off x="3589552" y="2850832"/>
            <a:ext cx="0" cy="206995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10E76E6C-BD6A-CF42-83F0-2944EEC530C3}"/>
              </a:ext>
            </a:extLst>
          </p:cNvPr>
          <p:cNvSpPr/>
          <p:nvPr/>
        </p:nvSpPr>
        <p:spPr>
          <a:xfrm rot="5400000">
            <a:off x="4094542" y="2947952"/>
            <a:ext cx="370395" cy="1366338"/>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18</a:t>
            </a:r>
          </a:p>
        </p:txBody>
      </p:sp>
      <p:sp>
        <p:nvSpPr>
          <p:cNvPr id="61" name="Rectangle 60">
            <a:extLst>
              <a:ext uri="{FF2B5EF4-FFF2-40B4-BE49-F238E27FC236}">
                <a16:creationId xmlns:a16="http://schemas.microsoft.com/office/drawing/2014/main" id="{0490403A-D47A-EB43-995D-5F560131C662}"/>
              </a:ext>
            </a:extLst>
          </p:cNvPr>
          <p:cNvSpPr/>
          <p:nvPr/>
        </p:nvSpPr>
        <p:spPr>
          <a:xfrm rot="5400000">
            <a:off x="4145426" y="3414044"/>
            <a:ext cx="369332" cy="1454196"/>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19</a:t>
            </a:r>
          </a:p>
        </p:txBody>
      </p:sp>
      <p:sp>
        <p:nvSpPr>
          <p:cNvPr id="69" name="Rectangle 68">
            <a:extLst>
              <a:ext uri="{FF2B5EF4-FFF2-40B4-BE49-F238E27FC236}">
                <a16:creationId xmlns:a16="http://schemas.microsoft.com/office/drawing/2014/main" id="{4457CBC1-D3DB-7D48-866E-A9F0A8920399}"/>
              </a:ext>
            </a:extLst>
          </p:cNvPr>
          <p:cNvSpPr/>
          <p:nvPr/>
        </p:nvSpPr>
        <p:spPr>
          <a:xfrm rot="5400000">
            <a:off x="4310394" y="3728065"/>
            <a:ext cx="369332" cy="1784135"/>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21</a:t>
            </a:r>
          </a:p>
        </p:txBody>
      </p:sp>
      <p:sp>
        <p:nvSpPr>
          <p:cNvPr id="19" name="Rectangle 18">
            <a:extLst>
              <a:ext uri="{FF2B5EF4-FFF2-40B4-BE49-F238E27FC236}">
                <a16:creationId xmlns:a16="http://schemas.microsoft.com/office/drawing/2014/main" id="{0A0B5642-0F4C-A441-83CC-D57E691D498C}"/>
              </a:ext>
            </a:extLst>
          </p:cNvPr>
          <p:cNvSpPr/>
          <p:nvPr/>
        </p:nvSpPr>
        <p:spPr>
          <a:xfrm rot="5400000">
            <a:off x="8799763" y="2924486"/>
            <a:ext cx="369332" cy="470803"/>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6</a:t>
            </a:r>
          </a:p>
        </p:txBody>
      </p:sp>
      <p:sp>
        <p:nvSpPr>
          <p:cNvPr id="20" name="TextBox 19">
            <a:extLst>
              <a:ext uri="{FF2B5EF4-FFF2-40B4-BE49-F238E27FC236}">
                <a16:creationId xmlns:a16="http://schemas.microsoft.com/office/drawing/2014/main" id="{E6B968A1-5D53-F144-9ED8-025D37660FA6}"/>
              </a:ext>
            </a:extLst>
          </p:cNvPr>
          <p:cNvSpPr txBox="1"/>
          <p:nvPr/>
        </p:nvSpPr>
        <p:spPr>
          <a:xfrm>
            <a:off x="8625250" y="2509778"/>
            <a:ext cx="1909451" cy="369332"/>
          </a:xfrm>
          <a:prstGeom prst="rect">
            <a:avLst/>
          </a:prstGeom>
          <a:noFill/>
        </p:spPr>
        <p:txBody>
          <a:bodyPr wrap="square" rtlCol="0" anchor="ctr" anchorCtr="0">
            <a:spAutoFit/>
          </a:bodyPr>
          <a:lstStyle/>
          <a:p>
            <a:r>
              <a:rPr lang="en-US" dirty="0">
                <a:latin typeface="+mn-lt"/>
              </a:rPr>
              <a:t>0             10           20</a:t>
            </a:r>
          </a:p>
        </p:txBody>
      </p:sp>
      <p:sp>
        <p:nvSpPr>
          <p:cNvPr id="21" name="Rectangle 20">
            <a:extLst>
              <a:ext uri="{FF2B5EF4-FFF2-40B4-BE49-F238E27FC236}">
                <a16:creationId xmlns:a16="http://schemas.microsoft.com/office/drawing/2014/main" id="{AE7EAF33-266B-9C49-BF07-F9D632665067}"/>
              </a:ext>
            </a:extLst>
          </p:cNvPr>
          <p:cNvSpPr/>
          <p:nvPr/>
        </p:nvSpPr>
        <p:spPr>
          <a:xfrm>
            <a:off x="6569161" y="2914387"/>
            <a:ext cx="1593706" cy="369332"/>
          </a:xfrm>
          <a:prstGeom prst="rect">
            <a:avLst/>
          </a:prstGeom>
        </p:spPr>
        <p:txBody>
          <a:bodyPr wrap="none">
            <a:spAutoFit/>
          </a:bodyPr>
          <a:lstStyle/>
          <a:p>
            <a:r>
              <a:rPr lang="en-US" dirty="0">
                <a:latin typeface="+mn-lt"/>
              </a:rPr>
              <a:t>no instructions</a:t>
            </a:r>
          </a:p>
        </p:txBody>
      </p:sp>
      <p:sp>
        <p:nvSpPr>
          <p:cNvPr id="22" name="Rectangle 21">
            <a:extLst>
              <a:ext uri="{FF2B5EF4-FFF2-40B4-BE49-F238E27FC236}">
                <a16:creationId xmlns:a16="http://schemas.microsoft.com/office/drawing/2014/main" id="{6ABA10B0-CF6A-664C-BCB7-EDE24CF6D068}"/>
              </a:ext>
            </a:extLst>
          </p:cNvPr>
          <p:cNvSpPr/>
          <p:nvPr/>
        </p:nvSpPr>
        <p:spPr>
          <a:xfrm>
            <a:off x="6569163" y="3429860"/>
            <a:ext cx="2029723" cy="369332"/>
          </a:xfrm>
          <a:prstGeom prst="rect">
            <a:avLst/>
          </a:prstGeom>
        </p:spPr>
        <p:txBody>
          <a:bodyPr wrap="none">
            <a:spAutoFit/>
          </a:bodyPr>
          <a:lstStyle/>
          <a:p>
            <a:r>
              <a:rPr lang="en-US" dirty="0">
                <a:latin typeface="+mn-lt"/>
              </a:rPr>
              <a:t>prompt + definition</a:t>
            </a:r>
          </a:p>
        </p:txBody>
      </p:sp>
      <p:sp>
        <p:nvSpPr>
          <p:cNvPr id="23" name="Rectangle 22">
            <a:extLst>
              <a:ext uri="{FF2B5EF4-FFF2-40B4-BE49-F238E27FC236}">
                <a16:creationId xmlns:a16="http://schemas.microsoft.com/office/drawing/2014/main" id="{6B88E82E-E5E8-DA45-9697-9E4761E74290}"/>
              </a:ext>
            </a:extLst>
          </p:cNvPr>
          <p:cNvSpPr/>
          <p:nvPr/>
        </p:nvSpPr>
        <p:spPr>
          <a:xfrm>
            <a:off x="6569162" y="3927316"/>
            <a:ext cx="1694695" cy="369332"/>
          </a:xfrm>
          <a:prstGeom prst="rect">
            <a:avLst/>
          </a:prstGeom>
        </p:spPr>
        <p:txBody>
          <a:bodyPr wrap="none">
            <a:spAutoFit/>
          </a:bodyPr>
          <a:lstStyle/>
          <a:p>
            <a:r>
              <a:rPr lang="en-US" dirty="0">
                <a:latin typeface="+mn-lt"/>
              </a:rPr>
              <a:t>full instructions</a:t>
            </a:r>
          </a:p>
        </p:txBody>
      </p:sp>
      <p:sp>
        <p:nvSpPr>
          <p:cNvPr id="24" name="Rectangle 23">
            <a:extLst>
              <a:ext uri="{FF2B5EF4-FFF2-40B4-BE49-F238E27FC236}">
                <a16:creationId xmlns:a16="http://schemas.microsoft.com/office/drawing/2014/main" id="{8D9D8BB4-E2D8-3044-B704-5284A6630AB7}"/>
              </a:ext>
            </a:extLst>
          </p:cNvPr>
          <p:cNvSpPr/>
          <p:nvPr/>
        </p:nvSpPr>
        <p:spPr>
          <a:xfrm>
            <a:off x="6569161" y="4390500"/>
            <a:ext cx="1976823" cy="646331"/>
          </a:xfrm>
          <a:prstGeom prst="rect">
            <a:avLst/>
          </a:prstGeom>
        </p:spPr>
        <p:txBody>
          <a:bodyPr wrap="none">
            <a:spAutoFit/>
          </a:bodyPr>
          <a:lstStyle/>
          <a:p>
            <a:r>
              <a:rPr lang="en-US" dirty="0">
                <a:latin typeface="+mn-lt"/>
              </a:rPr>
              <a:t>full instructions </a:t>
            </a:r>
          </a:p>
          <a:p>
            <a:r>
              <a:rPr lang="en-US" dirty="0">
                <a:latin typeface="+mn-lt"/>
              </a:rPr>
              <a:t>           - negative ex.</a:t>
            </a:r>
          </a:p>
        </p:txBody>
      </p:sp>
      <p:cxnSp>
        <p:nvCxnSpPr>
          <p:cNvPr id="25" name="Straight Connector 24">
            <a:extLst>
              <a:ext uri="{FF2B5EF4-FFF2-40B4-BE49-F238E27FC236}">
                <a16:creationId xmlns:a16="http://schemas.microsoft.com/office/drawing/2014/main" id="{61513B55-38B8-B845-8495-C46F68E168BD}"/>
              </a:ext>
            </a:extLst>
          </p:cNvPr>
          <p:cNvCxnSpPr>
            <a:cxnSpLocks/>
          </p:cNvCxnSpPr>
          <p:nvPr/>
        </p:nvCxnSpPr>
        <p:spPr>
          <a:xfrm flipV="1">
            <a:off x="8737124" y="2850832"/>
            <a:ext cx="1" cy="205110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EBCAF9C-4099-304C-87CC-0E6A912DE54D}"/>
              </a:ext>
            </a:extLst>
          </p:cNvPr>
          <p:cNvSpPr/>
          <p:nvPr/>
        </p:nvSpPr>
        <p:spPr>
          <a:xfrm rot="5400000">
            <a:off x="8974888" y="3215180"/>
            <a:ext cx="370395" cy="831884"/>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10</a:t>
            </a:r>
          </a:p>
        </p:txBody>
      </p:sp>
      <p:sp>
        <p:nvSpPr>
          <p:cNvPr id="27" name="Rectangle 26">
            <a:extLst>
              <a:ext uri="{FF2B5EF4-FFF2-40B4-BE49-F238E27FC236}">
                <a16:creationId xmlns:a16="http://schemas.microsoft.com/office/drawing/2014/main" id="{17D179EF-552D-1F44-929D-AE3F040B3AB2}"/>
              </a:ext>
            </a:extLst>
          </p:cNvPr>
          <p:cNvSpPr/>
          <p:nvPr/>
        </p:nvSpPr>
        <p:spPr>
          <a:xfrm rot="5400000">
            <a:off x="9177397" y="3529646"/>
            <a:ext cx="369332" cy="1222991"/>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17</a:t>
            </a:r>
          </a:p>
        </p:txBody>
      </p:sp>
      <p:sp>
        <p:nvSpPr>
          <p:cNvPr id="28" name="Rectangle 27">
            <a:extLst>
              <a:ext uri="{FF2B5EF4-FFF2-40B4-BE49-F238E27FC236}">
                <a16:creationId xmlns:a16="http://schemas.microsoft.com/office/drawing/2014/main" id="{5AEABC80-5287-E74C-A333-F03083309D5B}"/>
              </a:ext>
            </a:extLst>
          </p:cNvPr>
          <p:cNvSpPr/>
          <p:nvPr/>
        </p:nvSpPr>
        <p:spPr>
          <a:xfrm rot="5400000">
            <a:off x="9333147" y="3852886"/>
            <a:ext cx="369332" cy="1534494"/>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19</a:t>
            </a:r>
          </a:p>
        </p:txBody>
      </p:sp>
      <p:sp>
        <p:nvSpPr>
          <p:cNvPr id="29" name="Rectangle 28">
            <a:extLst>
              <a:ext uri="{FF2B5EF4-FFF2-40B4-BE49-F238E27FC236}">
                <a16:creationId xmlns:a16="http://schemas.microsoft.com/office/drawing/2014/main" id="{B8ADC92F-A0A3-7B41-93E8-B12605007859}"/>
              </a:ext>
            </a:extLst>
          </p:cNvPr>
          <p:cNvSpPr/>
          <p:nvPr/>
        </p:nvSpPr>
        <p:spPr>
          <a:xfrm>
            <a:off x="1487849" y="5277218"/>
            <a:ext cx="4415440" cy="369332"/>
          </a:xfrm>
          <a:prstGeom prst="rect">
            <a:avLst/>
          </a:prstGeom>
        </p:spPr>
        <p:txBody>
          <a:bodyPr wrap="none">
            <a:spAutoFit/>
          </a:bodyPr>
          <a:lstStyle/>
          <a:p>
            <a:r>
              <a:rPr lang="en-US" b="1" dirty="0">
                <a:latin typeface="+mn-lt"/>
              </a:rPr>
              <a:t>eval. on unseen </a:t>
            </a:r>
            <a:r>
              <a:rPr lang="en-US" b="1" dirty="0">
                <a:solidFill>
                  <a:srgbClr val="1700FF"/>
                </a:solidFill>
                <a:latin typeface="+mn-lt"/>
              </a:rPr>
              <a:t>“answer generation” </a:t>
            </a:r>
            <a:r>
              <a:rPr lang="en-US" b="1" dirty="0">
                <a:latin typeface="+mn-lt"/>
              </a:rPr>
              <a:t>tasks</a:t>
            </a:r>
          </a:p>
        </p:txBody>
      </p:sp>
      <p:sp>
        <p:nvSpPr>
          <p:cNvPr id="30" name="Rectangle 29">
            <a:extLst>
              <a:ext uri="{FF2B5EF4-FFF2-40B4-BE49-F238E27FC236}">
                <a16:creationId xmlns:a16="http://schemas.microsoft.com/office/drawing/2014/main" id="{046C20A7-21AE-964A-8426-1939319AF738}"/>
              </a:ext>
            </a:extLst>
          </p:cNvPr>
          <p:cNvSpPr/>
          <p:nvPr/>
        </p:nvSpPr>
        <p:spPr>
          <a:xfrm>
            <a:off x="6488691" y="5278293"/>
            <a:ext cx="4502002" cy="369332"/>
          </a:xfrm>
          <a:prstGeom prst="rect">
            <a:avLst/>
          </a:prstGeom>
        </p:spPr>
        <p:txBody>
          <a:bodyPr wrap="none">
            <a:spAutoFit/>
          </a:bodyPr>
          <a:lstStyle/>
          <a:p>
            <a:r>
              <a:rPr lang="en-US" b="1" dirty="0">
                <a:latin typeface="+mn-lt"/>
              </a:rPr>
              <a:t>eval on unseen </a:t>
            </a:r>
            <a:r>
              <a:rPr lang="en-US" b="1" dirty="0">
                <a:solidFill>
                  <a:srgbClr val="1700FF"/>
                </a:solidFill>
                <a:latin typeface="+mn-lt"/>
              </a:rPr>
              <a:t>“question generation” </a:t>
            </a:r>
            <a:r>
              <a:rPr lang="en-US" b="1" dirty="0">
                <a:latin typeface="+mn-lt"/>
              </a:rPr>
              <a:t>tasks</a:t>
            </a:r>
          </a:p>
        </p:txBody>
      </p:sp>
      <p:sp>
        <p:nvSpPr>
          <p:cNvPr id="31" name="Rectangle 30">
            <a:extLst>
              <a:ext uri="{FF2B5EF4-FFF2-40B4-BE49-F238E27FC236}">
                <a16:creationId xmlns:a16="http://schemas.microsoft.com/office/drawing/2014/main" id="{8D7D71FB-CAEA-174E-905B-3937C4D47139}"/>
              </a:ext>
            </a:extLst>
          </p:cNvPr>
          <p:cNvSpPr/>
          <p:nvPr/>
        </p:nvSpPr>
        <p:spPr>
          <a:xfrm>
            <a:off x="8771583" y="2332992"/>
            <a:ext cx="1951175" cy="307777"/>
          </a:xfrm>
          <a:prstGeom prst="rect">
            <a:avLst/>
          </a:prstGeom>
        </p:spPr>
        <p:txBody>
          <a:bodyPr wrap="none">
            <a:spAutoFit/>
          </a:bodyPr>
          <a:lstStyle/>
          <a:p>
            <a:r>
              <a:rPr lang="en-US" sz="1400" dirty="0"/>
              <a:t>output quality (ROUGE)</a:t>
            </a:r>
          </a:p>
        </p:txBody>
      </p:sp>
      <p:sp>
        <p:nvSpPr>
          <p:cNvPr id="32" name="Rectangle 31">
            <a:extLst>
              <a:ext uri="{FF2B5EF4-FFF2-40B4-BE49-F238E27FC236}">
                <a16:creationId xmlns:a16="http://schemas.microsoft.com/office/drawing/2014/main" id="{D12BA188-8EE4-CD4A-B5EC-671AE63B6E59}"/>
              </a:ext>
            </a:extLst>
          </p:cNvPr>
          <p:cNvSpPr/>
          <p:nvPr/>
        </p:nvSpPr>
        <p:spPr>
          <a:xfrm>
            <a:off x="3596987" y="2332992"/>
            <a:ext cx="1951175" cy="307777"/>
          </a:xfrm>
          <a:prstGeom prst="rect">
            <a:avLst/>
          </a:prstGeom>
        </p:spPr>
        <p:txBody>
          <a:bodyPr wrap="none">
            <a:spAutoFit/>
          </a:bodyPr>
          <a:lstStyle/>
          <a:p>
            <a:r>
              <a:rPr lang="en-US" sz="1400" dirty="0"/>
              <a:t>output quality (ROUGE)</a:t>
            </a:r>
          </a:p>
        </p:txBody>
      </p:sp>
      <p:cxnSp>
        <p:nvCxnSpPr>
          <p:cNvPr id="37" name="Straight Connector 36">
            <a:extLst>
              <a:ext uri="{FF2B5EF4-FFF2-40B4-BE49-F238E27FC236}">
                <a16:creationId xmlns:a16="http://schemas.microsoft.com/office/drawing/2014/main" id="{E86C0993-CB74-3842-902A-D1316FDB5E46}"/>
              </a:ext>
            </a:extLst>
          </p:cNvPr>
          <p:cNvCxnSpPr>
            <a:cxnSpLocks/>
          </p:cNvCxnSpPr>
          <p:nvPr/>
        </p:nvCxnSpPr>
        <p:spPr>
          <a:xfrm flipH="1" flipV="1">
            <a:off x="8695401" y="2880847"/>
            <a:ext cx="2173704" cy="2520"/>
          </a:xfrm>
          <a:prstGeom prst="line">
            <a:avLst/>
          </a:prstGeom>
          <a:ln w="38100">
            <a:solidFill>
              <a:schemeClr val="tx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ECC659B-7127-BC4D-899D-6ECB98F57958}"/>
              </a:ext>
            </a:extLst>
          </p:cNvPr>
          <p:cNvCxnSpPr>
            <a:cxnSpLocks/>
          </p:cNvCxnSpPr>
          <p:nvPr/>
        </p:nvCxnSpPr>
        <p:spPr>
          <a:xfrm flipH="1" flipV="1">
            <a:off x="3543435" y="2864595"/>
            <a:ext cx="2173704" cy="2520"/>
          </a:xfrm>
          <a:prstGeom prst="line">
            <a:avLst/>
          </a:prstGeom>
          <a:ln w="38100">
            <a:solidFill>
              <a:schemeClr val="tx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09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10" presetClass="entr" presetSubtype="0" fill="hold" nodeType="with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fade">
                                      <p:cBhvr>
                                        <p:cTn id="84" dur="500"/>
                                        <p:tgtEl>
                                          <p:spTgt spid="37"/>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
                                            <p:txEl>
                                              <p:pRg st="9" end="9"/>
                                            </p:txEl>
                                          </p:spTgt>
                                        </p:tgtEl>
                                        <p:attrNameLst>
                                          <p:attrName>style.visibility</p:attrName>
                                        </p:attrNameLst>
                                      </p:cBhvr>
                                      <p:to>
                                        <p:strVal val="visible"/>
                                      </p:to>
                                    </p:set>
                                    <p:animEffect transition="in" filter="fade">
                                      <p:cBhvr>
                                        <p:cTn id="89"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2" grpId="0"/>
      <p:bldP spid="38" grpId="0"/>
      <p:bldP spid="41" grpId="0"/>
      <p:bldP spid="43" grpId="0"/>
      <p:bldP spid="44" grpId="0"/>
      <p:bldP spid="60" grpId="0" animBg="1"/>
      <p:bldP spid="61" grpId="0" animBg="1"/>
      <p:bldP spid="69" grpId="0" animBg="1"/>
      <p:bldP spid="19" grpId="0" animBg="1"/>
      <p:bldP spid="20" grpId="0"/>
      <p:bldP spid="21" grpId="0"/>
      <p:bldP spid="22" grpId="0"/>
      <p:bldP spid="23" grpId="0"/>
      <p:bldP spid="24" grpId="0"/>
      <p:bldP spid="26" grpId="0" animBg="1"/>
      <p:bldP spid="27" grpId="0" animBg="1"/>
      <p:bldP spid="28" grpId="0" animBg="1"/>
      <p:bldP spid="29" grpId="0"/>
      <p:bldP spid="30" grpId="0"/>
      <p:bldP spid="31" grpId="0"/>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479CE76A-8E79-E549-B3F9-FF0C4134718F}"/>
              </a:ext>
            </a:extLst>
          </p:cNvPr>
          <p:cNvSpPr/>
          <p:nvPr/>
        </p:nvSpPr>
        <p:spPr>
          <a:xfrm>
            <a:off x="11033654" y="6002957"/>
            <a:ext cx="850404" cy="840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F45EBF-E9F5-C147-BD2D-C3ADCD235FFD}"/>
              </a:ext>
            </a:extLst>
          </p:cNvPr>
          <p:cNvSpPr>
            <a:spLocks noGrp="1"/>
          </p:cNvSpPr>
          <p:nvPr>
            <p:ph type="title"/>
          </p:nvPr>
        </p:nvSpPr>
        <p:spPr>
          <a:xfrm>
            <a:off x="838200" y="290984"/>
            <a:ext cx="11190402" cy="960438"/>
          </a:xfrm>
        </p:spPr>
        <p:txBody>
          <a:bodyPr/>
          <a:lstStyle/>
          <a:p>
            <a:r>
              <a:rPr lang="en-US" dirty="0"/>
              <a:t>Exp: Generalization vs Size of Observed Tasks</a:t>
            </a:r>
          </a:p>
        </p:txBody>
      </p:sp>
      <p:sp>
        <p:nvSpPr>
          <p:cNvPr id="3" name="Content Placeholder 2">
            <a:extLst>
              <a:ext uri="{FF2B5EF4-FFF2-40B4-BE49-F238E27FC236}">
                <a16:creationId xmlns:a16="http://schemas.microsoft.com/office/drawing/2014/main" id="{13F4EC4A-25BA-464C-BE4A-D3BF2931604A}"/>
              </a:ext>
            </a:extLst>
          </p:cNvPr>
          <p:cNvSpPr>
            <a:spLocks noGrp="1"/>
          </p:cNvSpPr>
          <p:nvPr>
            <p:ph idx="1"/>
          </p:nvPr>
        </p:nvSpPr>
        <p:spPr>
          <a:xfrm>
            <a:off x="838200" y="1825625"/>
            <a:ext cx="10728489" cy="3022641"/>
          </a:xfrm>
        </p:spPr>
        <p:txBody>
          <a:bodyPr/>
          <a:lstStyle/>
          <a:p>
            <a:r>
              <a:rPr lang="en-US" sz="2400" dirty="0"/>
              <a:t>How the number of observed tasks affects cross-task generalization?</a:t>
            </a:r>
          </a:p>
          <a:p>
            <a:pPr marL="0" indent="0">
              <a:buNone/>
            </a:pPr>
            <a:endParaRPr lang="en-US" sz="2400" dirty="0"/>
          </a:p>
          <a:p>
            <a:r>
              <a:rPr lang="en-US" sz="2400" dirty="0"/>
              <a:t>Generalization to unseen tasks</a:t>
            </a:r>
            <a:br>
              <a:rPr lang="en-US" sz="2400" dirty="0"/>
            </a:br>
            <a:r>
              <a:rPr lang="en-US" sz="2400" b="1" dirty="0"/>
              <a:t>improves</a:t>
            </a:r>
            <a:r>
              <a:rPr lang="en-US" sz="2400" dirty="0"/>
              <a:t> with </a:t>
            </a:r>
            <a:r>
              <a:rPr lang="en-US" sz="2400" b="1" dirty="0"/>
              <a:t>more</a:t>
            </a:r>
            <a:r>
              <a:rPr lang="en-US" sz="2400" dirty="0"/>
              <a:t> observed tasks! 🔥</a:t>
            </a:r>
          </a:p>
          <a:p>
            <a:pPr marL="457200" lvl="1" indent="0">
              <a:buNone/>
            </a:pPr>
            <a:endParaRPr lang="en-US" sz="2000" dirty="0"/>
          </a:p>
        </p:txBody>
      </p:sp>
      <p:cxnSp>
        <p:nvCxnSpPr>
          <p:cNvPr id="28" name="Straight Connector 27">
            <a:extLst>
              <a:ext uri="{FF2B5EF4-FFF2-40B4-BE49-F238E27FC236}">
                <a16:creationId xmlns:a16="http://schemas.microsoft.com/office/drawing/2014/main" id="{610EB67A-E987-E743-8C20-0CF42D685B7D}"/>
              </a:ext>
            </a:extLst>
          </p:cNvPr>
          <p:cNvCxnSpPr>
            <a:cxnSpLocks/>
          </p:cNvCxnSpPr>
          <p:nvPr/>
        </p:nvCxnSpPr>
        <p:spPr>
          <a:xfrm flipV="1">
            <a:off x="6910943" y="2705493"/>
            <a:ext cx="0" cy="3438869"/>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8A736B1A-53C3-344B-A387-3A68C2AC8F60}"/>
              </a:ext>
            </a:extLst>
          </p:cNvPr>
          <p:cNvGrpSpPr/>
          <p:nvPr/>
        </p:nvGrpSpPr>
        <p:grpSpPr>
          <a:xfrm>
            <a:off x="7300584" y="4982445"/>
            <a:ext cx="3980747" cy="164591"/>
            <a:chOff x="6975836" y="4982445"/>
            <a:chExt cx="3980747" cy="164591"/>
          </a:xfrm>
        </p:grpSpPr>
        <p:cxnSp>
          <p:nvCxnSpPr>
            <p:cNvPr id="32" name="Straight Arrow Connector 31">
              <a:extLst>
                <a:ext uri="{FF2B5EF4-FFF2-40B4-BE49-F238E27FC236}">
                  <a16:creationId xmlns:a16="http://schemas.microsoft.com/office/drawing/2014/main" id="{50693FDA-B663-D342-8118-72F1FD5364B8}"/>
                </a:ext>
              </a:extLst>
            </p:cNvPr>
            <p:cNvCxnSpPr>
              <a:cxnSpLocks/>
            </p:cNvCxnSpPr>
            <p:nvPr/>
          </p:nvCxnSpPr>
          <p:spPr>
            <a:xfrm>
              <a:off x="6975836" y="5072925"/>
              <a:ext cx="716437" cy="74111"/>
            </a:xfrm>
            <a:prstGeom prst="straightConnector1">
              <a:avLst/>
            </a:prstGeom>
            <a:ln w="381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1AD498C-B236-4942-90F4-AEED51A36DAE}"/>
                </a:ext>
              </a:extLst>
            </p:cNvPr>
            <p:cNvCxnSpPr>
              <a:cxnSpLocks/>
            </p:cNvCxnSpPr>
            <p:nvPr/>
          </p:nvCxnSpPr>
          <p:spPr>
            <a:xfrm flipV="1">
              <a:off x="7692273" y="4982445"/>
              <a:ext cx="1989056" cy="164591"/>
            </a:xfrm>
            <a:prstGeom prst="straightConnector1">
              <a:avLst/>
            </a:prstGeom>
            <a:ln w="381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6B3B8EC-3EC5-C043-9E6C-AD8D823B2834}"/>
                </a:ext>
              </a:extLst>
            </p:cNvPr>
            <p:cNvCxnSpPr>
              <a:cxnSpLocks/>
            </p:cNvCxnSpPr>
            <p:nvPr/>
          </p:nvCxnSpPr>
          <p:spPr>
            <a:xfrm>
              <a:off x="9681329" y="4982445"/>
              <a:ext cx="1275254" cy="0"/>
            </a:xfrm>
            <a:prstGeom prst="straightConnector1">
              <a:avLst/>
            </a:prstGeom>
            <a:ln w="38100">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482E21EE-CE4B-4443-B20C-DB6C2067E1FA}"/>
              </a:ext>
            </a:extLst>
          </p:cNvPr>
          <p:cNvSpPr/>
          <p:nvPr/>
        </p:nvSpPr>
        <p:spPr>
          <a:xfrm>
            <a:off x="2428911" y="5095872"/>
            <a:ext cx="1783563" cy="452441"/>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Full Instructions</a:t>
            </a:r>
          </a:p>
        </p:txBody>
      </p:sp>
      <p:sp>
        <p:nvSpPr>
          <p:cNvPr id="52" name="Rectangle 51">
            <a:extLst>
              <a:ext uri="{FF2B5EF4-FFF2-40B4-BE49-F238E27FC236}">
                <a16:creationId xmlns:a16="http://schemas.microsoft.com/office/drawing/2014/main" id="{5E44F0E3-F344-6F4C-9626-46FA1BE91274}"/>
              </a:ext>
            </a:extLst>
          </p:cNvPr>
          <p:cNvSpPr/>
          <p:nvPr/>
        </p:nvSpPr>
        <p:spPr>
          <a:xfrm>
            <a:off x="2428910" y="5660921"/>
            <a:ext cx="1783564" cy="452441"/>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Instructions</a:t>
            </a:r>
            <a:endParaRPr lang="en-US" b="1" dirty="0">
              <a:solidFill>
                <a:srgbClr val="FF0000"/>
              </a:solidFill>
            </a:endParaRPr>
          </a:p>
        </p:txBody>
      </p:sp>
      <p:grpSp>
        <p:nvGrpSpPr>
          <p:cNvPr id="73" name="Group 72">
            <a:extLst>
              <a:ext uri="{FF2B5EF4-FFF2-40B4-BE49-F238E27FC236}">
                <a16:creationId xmlns:a16="http://schemas.microsoft.com/office/drawing/2014/main" id="{259636F4-7B66-4B45-86A1-068E591BFA3C}"/>
              </a:ext>
            </a:extLst>
          </p:cNvPr>
          <p:cNvGrpSpPr/>
          <p:nvPr/>
        </p:nvGrpSpPr>
        <p:grpSpPr>
          <a:xfrm>
            <a:off x="7300584" y="3197739"/>
            <a:ext cx="3980747" cy="1500257"/>
            <a:chOff x="6975836" y="3197739"/>
            <a:chExt cx="3980747" cy="1500257"/>
          </a:xfrm>
        </p:grpSpPr>
        <p:cxnSp>
          <p:nvCxnSpPr>
            <p:cNvPr id="42" name="Straight Arrow Connector 41">
              <a:extLst>
                <a:ext uri="{FF2B5EF4-FFF2-40B4-BE49-F238E27FC236}">
                  <a16:creationId xmlns:a16="http://schemas.microsoft.com/office/drawing/2014/main" id="{44DE513E-9A9B-EF43-A541-6F6C796F5973}"/>
                </a:ext>
              </a:extLst>
            </p:cNvPr>
            <p:cNvCxnSpPr>
              <a:cxnSpLocks/>
            </p:cNvCxnSpPr>
            <p:nvPr/>
          </p:nvCxnSpPr>
          <p:spPr>
            <a:xfrm flipV="1">
              <a:off x="6975836" y="4345348"/>
              <a:ext cx="716437" cy="352648"/>
            </a:xfrm>
            <a:prstGeom prst="straightConnector1">
              <a:avLst/>
            </a:prstGeom>
            <a:ln w="38100">
              <a:solidFill>
                <a:srgbClr val="5C953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068F4AD-D51F-AB42-B2CA-590B901B3BB5}"/>
                </a:ext>
              </a:extLst>
            </p:cNvPr>
            <p:cNvCxnSpPr>
              <a:cxnSpLocks/>
            </p:cNvCxnSpPr>
            <p:nvPr/>
          </p:nvCxnSpPr>
          <p:spPr>
            <a:xfrm flipH="1">
              <a:off x="7692273" y="3905359"/>
              <a:ext cx="1989056" cy="439989"/>
            </a:xfrm>
            <a:prstGeom prst="straightConnector1">
              <a:avLst/>
            </a:prstGeom>
            <a:ln w="38100">
              <a:solidFill>
                <a:srgbClr val="5C953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E20A120-DB25-0748-9E99-E3D3FB792C33}"/>
                </a:ext>
              </a:extLst>
            </p:cNvPr>
            <p:cNvCxnSpPr>
              <a:cxnSpLocks/>
            </p:cNvCxnSpPr>
            <p:nvPr/>
          </p:nvCxnSpPr>
          <p:spPr>
            <a:xfrm flipV="1">
              <a:off x="9681329" y="3197739"/>
              <a:ext cx="1275254" cy="707620"/>
            </a:xfrm>
            <a:prstGeom prst="straightConnector1">
              <a:avLst/>
            </a:prstGeom>
            <a:ln w="38100">
              <a:solidFill>
                <a:srgbClr val="5C953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5A03262C-122C-7441-952F-5F2D0F5218D0}"/>
              </a:ext>
            </a:extLst>
          </p:cNvPr>
          <p:cNvGrpSpPr/>
          <p:nvPr/>
        </p:nvGrpSpPr>
        <p:grpSpPr>
          <a:xfrm>
            <a:off x="6173088" y="1938747"/>
            <a:ext cx="5491226" cy="4849281"/>
            <a:chOff x="5839794" y="1938747"/>
            <a:chExt cx="5491226" cy="4849281"/>
          </a:xfrm>
        </p:grpSpPr>
        <p:grpSp>
          <p:nvGrpSpPr>
            <p:cNvPr id="17" name="Group 16">
              <a:extLst>
                <a:ext uri="{FF2B5EF4-FFF2-40B4-BE49-F238E27FC236}">
                  <a16:creationId xmlns:a16="http://schemas.microsoft.com/office/drawing/2014/main" id="{82948334-04F7-8246-BAF8-D287E3A47295}"/>
                </a:ext>
              </a:extLst>
            </p:cNvPr>
            <p:cNvGrpSpPr/>
            <p:nvPr/>
          </p:nvGrpSpPr>
          <p:grpSpPr>
            <a:xfrm>
              <a:off x="6135939" y="1938747"/>
              <a:ext cx="5195081" cy="4247317"/>
              <a:chOff x="5042429" y="1938748"/>
              <a:chExt cx="5195081" cy="4247317"/>
            </a:xfrm>
          </p:grpSpPr>
          <p:sp>
            <p:nvSpPr>
              <p:cNvPr id="18" name="TextBox 17">
                <a:extLst>
                  <a:ext uri="{FF2B5EF4-FFF2-40B4-BE49-F238E27FC236}">
                    <a16:creationId xmlns:a16="http://schemas.microsoft.com/office/drawing/2014/main" id="{377AE001-ABB1-F443-BB78-7B213B57D901}"/>
                  </a:ext>
                </a:extLst>
              </p:cNvPr>
              <p:cNvSpPr txBox="1"/>
              <p:nvPr/>
            </p:nvSpPr>
            <p:spPr>
              <a:xfrm>
                <a:off x="5042429" y="1938748"/>
                <a:ext cx="421975" cy="4247317"/>
              </a:xfrm>
              <a:prstGeom prst="rect">
                <a:avLst/>
              </a:prstGeom>
              <a:noFill/>
            </p:spPr>
            <p:txBody>
              <a:bodyPr wrap="none" rtlCol="0" anchor="ctr" anchorCtr="0">
                <a:spAutoFit/>
              </a:bodyPr>
              <a:lstStyle/>
              <a:p>
                <a:pPr algn="r"/>
                <a:endParaRPr lang="en-US" dirty="0"/>
              </a:p>
              <a:p>
                <a:pPr algn="r"/>
                <a:br>
                  <a:rPr lang="en-US" dirty="0">
                    <a:latin typeface="+mn-lt"/>
                  </a:rPr>
                </a:br>
                <a:endParaRPr lang="en-US" dirty="0">
                  <a:latin typeface="+mn-lt"/>
                </a:endParaRPr>
              </a:p>
              <a:p>
                <a:pPr algn="r"/>
                <a:r>
                  <a:rPr lang="en-US" dirty="0">
                    <a:latin typeface="+mn-lt"/>
                  </a:rPr>
                  <a:t>40</a:t>
                </a:r>
              </a:p>
              <a:p>
                <a:pPr algn="r"/>
                <a:endParaRPr lang="en-US" dirty="0">
                  <a:latin typeface="+mn-lt"/>
                </a:endParaRPr>
              </a:p>
              <a:p>
                <a:pPr algn="r"/>
                <a:endParaRPr lang="en-US" dirty="0">
                  <a:latin typeface="+mn-lt"/>
                </a:endParaRPr>
              </a:p>
              <a:p>
                <a:pPr algn="r"/>
                <a:r>
                  <a:rPr lang="en-US" dirty="0">
                    <a:latin typeface="+mn-lt"/>
                  </a:rPr>
                  <a:t>30</a:t>
                </a:r>
              </a:p>
              <a:p>
                <a:pPr algn="r"/>
                <a:endParaRPr lang="en-US" dirty="0">
                  <a:latin typeface="+mn-lt"/>
                </a:endParaRPr>
              </a:p>
              <a:p>
                <a:pPr algn="r"/>
                <a:endParaRPr lang="en-US" dirty="0">
                  <a:latin typeface="+mn-lt"/>
                </a:endParaRPr>
              </a:p>
              <a:p>
                <a:pPr algn="r"/>
                <a:r>
                  <a:rPr lang="en-US" dirty="0">
                    <a:latin typeface="+mn-lt"/>
                  </a:rPr>
                  <a:t>20</a:t>
                </a:r>
              </a:p>
              <a:p>
                <a:pPr algn="r"/>
                <a:endParaRPr lang="en-US" dirty="0">
                  <a:latin typeface="+mn-lt"/>
                </a:endParaRPr>
              </a:p>
              <a:p>
                <a:pPr algn="r"/>
                <a:endParaRPr lang="en-US" dirty="0">
                  <a:latin typeface="+mn-lt"/>
                </a:endParaRPr>
              </a:p>
              <a:p>
                <a:pPr algn="r"/>
                <a:r>
                  <a:rPr lang="en-US" dirty="0">
                    <a:latin typeface="+mn-lt"/>
                  </a:rPr>
                  <a:t>10</a:t>
                </a:r>
              </a:p>
              <a:p>
                <a:pPr algn="r"/>
                <a:endParaRPr lang="en-US" dirty="0">
                  <a:latin typeface="+mn-lt"/>
                </a:endParaRPr>
              </a:p>
              <a:p>
                <a:pPr algn="r"/>
                <a:endParaRPr lang="en-US" dirty="0">
                  <a:latin typeface="+mn-lt"/>
                </a:endParaRPr>
              </a:p>
            </p:txBody>
          </p:sp>
          <p:cxnSp>
            <p:nvCxnSpPr>
              <p:cNvPr id="19" name="Straight Connector 18">
                <a:extLst>
                  <a:ext uri="{FF2B5EF4-FFF2-40B4-BE49-F238E27FC236}">
                    <a16:creationId xmlns:a16="http://schemas.microsoft.com/office/drawing/2014/main" id="{EC7D3403-75C7-8E47-BC83-09073249AAC7}"/>
                  </a:ext>
                </a:extLst>
              </p:cNvPr>
              <p:cNvCxnSpPr>
                <a:cxnSpLocks/>
              </p:cNvCxnSpPr>
              <p:nvPr/>
            </p:nvCxnSpPr>
            <p:spPr>
              <a:xfrm>
                <a:off x="5469750" y="6113363"/>
                <a:ext cx="4767760" cy="21571"/>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B47216A6-6FEB-4640-9A0B-CE4558C0E650}"/>
                </a:ext>
              </a:extLst>
            </p:cNvPr>
            <p:cNvSpPr txBox="1"/>
            <p:nvPr/>
          </p:nvSpPr>
          <p:spPr>
            <a:xfrm>
              <a:off x="5995450" y="6137278"/>
              <a:ext cx="5147033" cy="369332"/>
            </a:xfrm>
            <a:prstGeom prst="rect">
              <a:avLst/>
            </a:prstGeom>
            <a:noFill/>
          </p:spPr>
          <p:txBody>
            <a:bodyPr wrap="square" rtlCol="0" anchor="ctr" anchorCtr="0">
              <a:spAutoFit/>
            </a:bodyPr>
            <a:lstStyle/>
            <a:p>
              <a:pPr algn="r"/>
              <a:r>
                <a:rPr lang="en-US" dirty="0">
                  <a:latin typeface="+mn-lt"/>
                </a:rPr>
                <a:t>	10 	20 	30	40	50</a:t>
              </a:r>
            </a:p>
          </p:txBody>
        </p:sp>
        <p:sp>
          <p:nvSpPr>
            <p:cNvPr id="69" name="Rectangle 68">
              <a:extLst>
                <a:ext uri="{FF2B5EF4-FFF2-40B4-BE49-F238E27FC236}">
                  <a16:creationId xmlns:a16="http://schemas.microsoft.com/office/drawing/2014/main" id="{262B7A50-BEE3-4346-9965-41D142043071}"/>
                </a:ext>
              </a:extLst>
            </p:cNvPr>
            <p:cNvSpPr/>
            <p:nvPr/>
          </p:nvSpPr>
          <p:spPr>
            <a:xfrm>
              <a:off x="7935293" y="6482794"/>
              <a:ext cx="2042547" cy="305234"/>
            </a:xfrm>
            <a:prstGeom prst="rect">
              <a:avLst/>
            </a:prstGeom>
          </p:spPr>
          <p:txBody>
            <a:bodyPr wrap="none">
              <a:spAutoFit/>
            </a:bodyPr>
            <a:lstStyle/>
            <a:p>
              <a:r>
                <a:rPr lang="en-US" dirty="0"/>
                <a:t># of observed tasks</a:t>
              </a:r>
            </a:p>
          </p:txBody>
        </p:sp>
        <p:sp>
          <p:nvSpPr>
            <p:cNvPr id="70" name="Rectangle 69">
              <a:extLst>
                <a:ext uri="{FF2B5EF4-FFF2-40B4-BE49-F238E27FC236}">
                  <a16:creationId xmlns:a16="http://schemas.microsoft.com/office/drawing/2014/main" id="{461974B6-D16C-FB4C-BAE2-458591F815A5}"/>
                </a:ext>
              </a:extLst>
            </p:cNvPr>
            <p:cNvSpPr/>
            <p:nvPr/>
          </p:nvSpPr>
          <p:spPr>
            <a:xfrm rot="16200000">
              <a:off x="5260469" y="4370030"/>
              <a:ext cx="1527982" cy="369332"/>
            </a:xfrm>
            <a:prstGeom prst="rect">
              <a:avLst/>
            </a:prstGeom>
          </p:spPr>
          <p:txBody>
            <a:bodyPr wrap="none">
              <a:spAutoFit/>
            </a:bodyPr>
            <a:lstStyle/>
            <a:p>
              <a:r>
                <a:rPr lang="en-US" dirty="0"/>
                <a:t>output quality</a:t>
              </a:r>
            </a:p>
          </p:txBody>
        </p:sp>
      </p:grpSp>
    </p:spTree>
    <p:extLst>
      <p:ext uri="{BB962C8B-B14F-4D97-AF65-F5344CB8AC3E}">
        <p14:creationId xmlns:p14="http://schemas.microsoft.com/office/powerpoint/2010/main" val="421963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500"/>
                                        <p:tgtEl>
                                          <p:spTgt spid="7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fade">
                                      <p:cBhvr>
                                        <p:cTn id="30" dur="500"/>
                                        <p:tgtEl>
                                          <p:spTgt spid="7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fade">
                                      <p:cBhvr>
                                        <p:cTn id="3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7D1A-12F0-2D41-8A45-F3AE1BBCFC52}"/>
              </a:ext>
            </a:extLst>
          </p:cNvPr>
          <p:cNvSpPr>
            <a:spLocks noGrp="1"/>
          </p:cNvSpPr>
          <p:nvPr>
            <p:ph type="title"/>
          </p:nvPr>
        </p:nvSpPr>
        <p:spPr/>
        <p:txBody>
          <a:bodyPr/>
          <a:lstStyle/>
          <a:p>
            <a:r>
              <a:rPr lang="en-US" dirty="0"/>
              <a:t>Lessons </a:t>
            </a:r>
          </a:p>
        </p:txBody>
      </p:sp>
      <p:sp>
        <p:nvSpPr>
          <p:cNvPr id="3" name="Content Placeholder 2">
            <a:extLst>
              <a:ext uri="{FF2B5EF4-FFF2-40B4-BE49-F238E27FC236}">
                <a16:creationId xmlns:a16="http://schemas.microsoft.com/office/drawing/2014/main" id="{311BF3DA-2792-044D-A790-D6A58F00409E}"/>
              </a:ext>
            </a:extLst>
          </p:cNvPr>
          <p:cNvSpPr>
            <a:spLocks noGrp="1"/>
          </p:cNvSpPr>
          <p:nvPr>
            <p:ph idx="1"/>
          </p:nvPr>
        </p:nvSpPr>
        <p:spPr/>
        <p:txBody>
          <a:bodyPr/>
          <a:lstStyle/>
          <a:p>
            <a:pPr>
              <a:buClr>
                <a:srgbClr val="000000"/>
              </a:buClr>
            </a:pPr>
            <a:r>
              <a:rPr lang="en-US" dirty="0"/>
              <a:t>Motivating Hypothesis: </a:t>
            </a:r>
          </a:p>
          <a:p>
            <a:pPr lvl="1">
              <a:buClr>
                <a:srgbClr val="000000"/>
              </a:buClr>
            </a:pPr>
            <a:r>
              <a:rPr lang="en-US" dirty="0"/>
              <a:t>Can machines </a:t>
            </a:r>
            <a:r>
              <a:rPr lang="en-US" dirty="0">
                <a:solidFill>
                  <a:srgbClr val="0000FF"/>
                </a:solidFill>
              </a:rPr>
              <a:t>generalize </a:t>
            </a:r>
            <a:r>
              <a:rPr lang="en-US" dirty="0"/>
              <a:t>to</a:t>
            </a:r>
            <a:r>
              <a:rPr lang="en-US" dirty="0">
                <a:solidFill>
                  <a:srgbClr val="0000FF"/>
                </a:solidFill>
              </a:rPr>
              <a:t> unseen </a:t>
            </a:r>
            <a:r>
              <a:rPr lang="en-US" dirty="0"/>
              <a:t>tasks, via natural language instructions?</a:t>
            </a:r>
            <a:br>
              <a:rPr lang="en-US" dirty="0"/>
            </a:br>
            <a:endParaRPr lang="en-US" dirty="0"/>
          </a:p>
          <a:p>
            <a:pPr>
              <a:buClr>
                <a:srgbClr val="000000"/>
              </a:buClr>
            </a:pPr>
            <a:r>
              <a:rPr lang="en-US" i="1" dirty="0">
                <a:solidFill>
                  <a:srgbClr val="0000FF"/>
                </a:solidFill>
              </a:rPr>
              <a:t>Natural-Instructions</a:t>
            </a:r>
            <a:r>
              <a:rPr lang="en-US" dirty="0"/>
              <a:t>: a dataset of many tasks and their crowdsourcing instructions/annotations.</a:t>
            </a:r>
            <a:br>
              <a:rPr lang="en-US" dirty="0"/>
            </a:br>
            <a:endParaRPr lang="en-US" dirty="0"/>
          </a:p>
          <a:p>
            <a:r>
              <a:rPr lang="en-US" dirty="0"/>
              <a:t>Empirical evidence that: </a:t>
            </a:r>
          </a:p>
          <a:p>
            <a:pPr lvl="1"/>
            <a:r>
              <a:rPr lang="en-US" dirty="0">
                <a:solidFill>
                  <a:srgbClr val="0000FF"/>
                </a:solidFill>
              </a:rPr>
              <a:t>Instructions </a:t>
            </a:r>
            <a:r>
              <a:rPr lang="en-US" dirty="0"/>
              <a:t>help w/ </a:t>
            </a:r>
            <a:r>
              <a:rPr lang="en-US" dirty="0">
                <a:solidFill>
                  <a:srgbClr val="0000FF"/>
                </a:solidFill>
              </a:rPr>
              <a:t>generalization</a:t>
            </a:r>
            <a:r>
              <a:rPr lang="en-US" dirty="0"/>
              <a:t> to unseen tasks! </a:t>
            </a:r>
          </a:p>
          <a:p>
            <a:pPr lvl="1"/>
            <a:r>
              <a:rPr lang="en-US" dirty="0"/>
              <a:t>There is notable room to make progress! </a:t>
            </a:r>
          </a:p>
        </p:txBody>
      </p:sp>
      <p:sp>
        <p:nvSpPr>
          <p:cNvPr id="4" name="Slide Number Placeholder 3">
            <a:extLst>
              <a:ext uri="{FF2B5EF4-FFF2-40B4-BE49-F238E27FC236}">
                <a16:creationId xmlns:a16="http://schemas.microsoft.com/office/drawing/2014/main" id="{5D3162DE-468E-FC41-8F09-772071BE81D0}"/>
              </a:ext>
            </a:extLst>
          </p:cNvPr>
          <p:cNvSpPr>
            <a:spLocks noGrp="1"/>
          </p:cNvSpPr>
          <p:nvPr>
            <p:ph type="sldNum" sz="quarter" idx="10"/>
          </p:nvPr>
        </p:nvSpPr>
        <p:spPr/>
        <p:txBody>
          <a:bodyPr/>
          <a:lstStyle/>
          <a:p>
            <a:pPr>
              <a:defRPr/>
            </a:pPr>
            <a:fld id="{0121240C-47AF-2F4D-83B3-CC3EDF50F794}" type="slidenum">
              <a:rPr lang="en-US" smtClean="0"/>
              <a:pPr>
                <a:defRPr/>
              </a:pPr>
              <a:t>28</a:t>
            </a:fld>
            <a:endParaRPr lang="en-US" dirty="0"/>
          </a:p>
        </p:txBody>
      </p:sp>
      <p:sp>
        <p:nvSpPr>
          <p:cNvPr id="6" name="Rectangle 5">
            <a:extLst>
              <a:ext uri="{FF2B5EF4-FFF2-40B4-BE49-F238E27FC236}">
                <a16:creationId xmlns:a16="http://schemas.microsoft.com/office/drawing/2014/main" id="{A8A6DACC-B0EE-3A40-B5A1-D47E250A8122}"/>
              </a:ext>
            </a:extLst>
          </p:cNvPr>
          <p:cNvSpPr/>
          <p:nvPr/>
        </p:nvSpPr>
        <p:spPr>
          <a:xfrm>
            <a:off x="2703847" y="6242970"/>
            <a:ext cx="6301725" cy="461665"/>
          </a:xfrm>
          <a:prstGeom prst="rect">
            <a:avLst/>
          </a:prstGeom>
        </p:spPr>
        <p:txBody>
          <a:bodyPr wrap="none">
            <a:spAutoFit/>
          </a:bodyPr>
          <a:lstStyle/>
          <a:p>
            <a:r>
              <a:rPr lang="en-US" sz="2400" dirty="0">
                <a:solidFill>
                  <a:srgbClr val="1700FF"/>
                </a:solidFill>
                <a:latin typeface="Consolas" panose="020B0609020204030204" pitchFamily="49" charset="0"/>
                <a:cs typeface="Consolas" panose="020B0609020204030204" pitchFamily="49" charset="0"/>
              </a:rPr>
              <a:t>http://</a:t>
            </a:r>
            <a:r>
              <a:rPr lang="en-US" sz="2400" dirty="0" err="1">
                <a:solidFill>
                  <a:srgbClr val="1700FF"/>
                </a:solidFill>
                <a:latin typeface="Consolas" panose="020B0609020204030204" pitchFamily="49" charset="0"/>
                <a:cs typeface="Consolas" panose="020B0609020204030204" pitchFamily="49" charset="0"/>
              </a:rPr>
              <a:t>instructions.apps.allenai.org</a:t>
            </a:r>
            <a:endParaRPr lang="en-US" sz="2400" dirty="0">
              <a:solidFill>
                <a:srgbClr val="1700FF"/>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268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p:cTn id="26" dur="indefinite"/>
                                        <p:tgtEl>
                                          <p:spTgt spid="3">
                                            <p:txEl>
                                              <p:pRg st="0" end="0"/>
                                            </p:txEl>
                                          </p:spTgt>
                                        </p:tgtEl>
                                        <p:attrNameLst>
                                          <p:attrName>style.opacity</p:attrName>
                                        </p:attrNameLst>
                                      </p:cBhvr>
                                      <p:to>
                                        <p:strVal val="1"/>
                                      </p:to>
                                    </p:set>
                                    <p:animEffect filter="image" prLst="opacity: 1">
                                      <p:cBhvr rctx="IE">
                                        <p:cTn id="27" dur="indefinite"/>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3">
                                            <p:txEl>
                                              <p:pRg st="1" end="1"/>
                                            </p:txEl>
                                          </p:spTgt>
                                        </p:tgtEl>
                                        <p:attrNameLst>
                                          <p:attrName>style.opacity</p:attrName>
                                        </p:attrNameLst>
                                      </p:cBhvr>
                                      <p:to>
                                        <p:strVal val="1"/>
                                      </p:to>
                                    </p:set>
                                    <p:animEffect filter="image" prLst="opacity: 1">
                                      <p:cBhvr rctx="IE">
                                        <p:cTn id="32" dur="indefinite"/>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0"/>
                                  </p:stCondLst>
                                  <p:childTnLst>
                                    <p:set>
                                      <p:cBhvr>
                                        <p:cTn id="36" dur="indefinite"/>
                                        <p:tgtEl>
                                          <p:spTgt spid="3">
                                            <p:txEl>
                                              <p:pRg st="2" end="2"/>
                                            </p:txEl>
                                          </p:spTgt>
                                        </p:tgtEl>
                                        <p:attrNameLst>
                                          <p:attrName>style.opacity</p:attrName>
                                        </p:attrNameLst>
                                      </p:cBhvr>
                                      <p:to>
                                        <p:strVal val="1"/>
                                      </p:to>
                                    </p:set>
                                    <p:animEffect filter="image" prLst="opacity: 1">
                                      <p:cBhvr rctx="IE">
                                        <p:cTn id="37" dur="indefinite"/>
                                        <p:tgtEl>
                                          <p:spTgt spid="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mph" presetSubtype="0" nodeType="clickEffect">
                                  <p:stCondLst>
                                    <p:cond delay="0"/>
                                  </p:stCondLst>
                                  <p:childTnLst>
                                    <p:set>
                                      <p:cBhvr>
                                        <p:cTn id="41" dur="indefinite"/>
                                        <p:tgtEl>
                                          <p:spTgt spid="3">
                                            <p:txEl>
                                              <p:pRg st="3" end="3"/>
                                            </p:txEl>
                                          </p:spTgt>
                                        </p:tgtEl>
                                        <p:attrNameLst>
                                          <p:attrName>style.opacity</p:attrName>
                                        </p:attrNameLst>
                                      </p:cBhvr>
                                      <p:to>
                                        <p:strVal val="1"/>
                                      </p:to>
                                    </p:set>
                                    <p:animEffect filter="image" prLst="opacity: 1">
                                      <p:cBhvr rctx="IE">
                                        <p:cTn id="42" dur="indefinite"/>
                                        <p:tgtEl>
                                          <p:spTgt spid="3">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mph" presetSubtype="0" nodeType="clickEffect">
                                  <p:stCondLst>
                                    <p:cond delay="0"/>
                                  </p:stCondLst>
                                  <p:childTnLst>
                                    <p:set>
                                      <p:cBhvr>
                                        <p:cTn id="46" dur="indefinite"/>
                                        <p:tgtEl>
                                          <p:spTgt spid="3">
                                            <p:txEl>
                                              <p:pRg st="4" end="4"/>
                                            </p:txEl>
                                          </p:spTgt>
                                        </p:tgtEl>
                                        <p:attrNameLst>
                                          <p:attrName>style.opacity</p:attrName>
                                        </p:attrNameLst>
                                      </p:cBhvr>
                                      <p:to>
                                        <p:strVal val="1"/>
                                      </p:to>
                                    </p:set>
                                    <p:animEffect filter="image" prLst="opacity: 1">
                                      <p:cBhvr rctx="IE">
                                        <p:cTn id="47" dur="indefinite"/>
                                        <p:tgtEl>
                                          <p:spTgt spid="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5" end="5"/>
                                            </p:txEl>
                                          </p:spTgt>
                                        </p:tgtEl>
                                        <p:attrNameLst>
                                          <p:attrName>style.opacity</p:attrName>
                                        </p:attrNameLst>
                                      </p:cBhvr>
                                      <p:to>
                                        <p:strVal val="1"/>
                                      </p:to>
                                    </p:set>
                                    <p:animEffect filter="image" prLst="opacity: 1">
                                      <p:cBhvr rctx="IE">
                                        <p:cTn id="52" dur="indefinite"/>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BEDD84-3CCD-A74F-B2A4-63BC0941F0CE}"/>
              </a:ext>
            </a:extLst>
          </p:cNvPr>
          <p:cNvSpPr>
            <a:spLocks noGrp="1"/>
          </p:cNvSpPr>
          <p:nvPr>
            <p:ph type="sldNum" sz="quarter" idx="10"/>
          </p:nvPr>
        </p:nvSpPr>
        <p:spPr/>
        <p:txBody>
          <a:bodyPr/>
          <a:lstStyle/>
          <a:p>
            <a:pPr>
              <a:defRPr/>
            </a:pPr>
            <a:fld id="{37E6B2A9-E175-7F40-B993-EC9D598FC2D7}" type="slidenum">
              <a:rPr lang="en-US" smtClean="0"/>
              <a:pPr>
                <a:defRPr/>
              </a:pPr>
              <a:t>29</a:t>
            </a:fld>
            <a:endParaRPr lang="en-US" dirty="0"/>
          </a:p>
        </p:txBody>
      </p:sp>
      <p:sp>
        <p:nvSpPr>
          <p:cNvPr id="3" name="Title 2">
            <a:extLst>
              <a:ext uri="{FF2B5EF4-FFF2-40B4-BE49-F238E27FC236}">
                <a16:creationId xmlns:a16="http://schemas.microsoft.com/office/drawing/2014/main" id="{21BE40F7-B26E-5F40-B68D-84C5E2C4360D}"/>
              </a:ext>
            </a:extLst>
          </p:cNvPr>
          <p:cNvSpPr>
            <a:spLocks noGrp="1"/>
          </p:cNvSpPr>
          <p:nvPr>
            <p:ph type="title"/>
          </p:nvPr>
        </p:nvSpPr>
        <p:spPr/>
        <p:txBody>
          <a:bodyPr/>
          <a:lstStyle/>
          <a:p>
            <a:r>
              <a:rPr lang="en-US" dirty="0"/>
              <a:t>That’s it! </a:t>
            </a:r>
          </a:p>
        </p:txBody>
      </p:sp>
      <p:sp>
        <p:nvSpPr>
          <p:cNvPr id="4" name="Text Placeholder 3">
            <a:extLst>
              <a:ext uri="{FF2B5EF4-FFF2-40B4-BE49-F238E27FC236}">
                <a16:creationId xmlns:a16="http://schemas.microsoft.com/office/drawing/2014/main" id="{7B61838E-9942-6D44-9FCD-A1841F2245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20252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Beyond Task-Specific Models </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3</a:t>
            </a:fld>
            <a:endParaRPr lang="en-US" dirty="0"/>
          </a:p>
        </p:txBody>
      </p:sp>
      <p:grpSp>
        <p:nvGrpSpPr>
          <p:cNvPr id="27" name="Group 26">
            <a:extLst>
              <a:ext uri="{FF2B5EF4-FFF2-40B4-BE49-F238E27FC236}">
                <a16:creationId xmlns:a16="http://schemas.microsoft.com/office/drawing/2014/main" id="{5A504955-8063-154F-B0C6-F0AEBB61470C}"/>
              </a:ext>
            </a:extLst>
          </p:cNvPr>
          <p:cNvGrpSpPr/>
          <p:nvPr/>
        </p:nvGrpSpPr>
        <p:grpSpPr>
          <a:xfrm>
            <a:off x="5793548" y="1987125"/>
            <a:ext cx="2535749" cy="3062194"/>
            <a:chOff x="5793548" y="1987125"/>
            <a:chExt cx="2535749" cy="3062194"/>
          </a:xfrm>
        </p:grpSpPr>
        <p:cxnSp>
          <p:nvCxnSpPr>
            <p:cNvPr id="43" name="Elbow Connector 42">
              <a:extLst>
                <a:ext uri="{FF2B5EF4-FFF2-40B4-BE49-F238E27FC236}">
                  <a16:creationId xmlns:a16="http://schemas.microsoft.com/office/drawing/2014/main" id="{98BC8A85-AD38-E54B-81D7-21B75EB2221A}"/>
                </a:ext>
              </a:extLst>
            </p:cNvPr>
            <p:cNvCxnSpPr>
              <a:cxnSpLocks/>
              <a:stCxn id="26" idx="3"/>
            </p:cNvCxnSpPr>
            <p:nvPr/>
          </p:nvCxnSpPr>
          <p:spPr>
            <a:xfrm flipV="1">
              <a:off x="7108247" y="3055908"/>
              <a:ext cx="1221050" cy="101251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46" name="Elbow Connector 45">
              <a:extLst>
                <a:ext uri="{FF2B5EF4-FFF2-40B4-BE49-F238E27FC236}">
                  <a16:creationId xmlns:a16="http://schemas.microsoft.com/office/drawing/2014/main" id="{DA692C0A-EF4F-AE46-A34B-7C5E8F83E052}"/>
                </a:ext>
              </a:extLst>
            </p:cNvPr>
            <p:cNvCxnSpPr>
              <a:cxnSpLocks/>
              <a:stCxn id="26" idx="3"/>
            </p:cNvCxnSpPr>
            <p:nvPr/>
          </p:nvCxnSpPr>
          <p:spPr>
            <a:xfrm>
              <a:off x="7108247" y="4068418"/>
              <a:ext cx="1221050" cy="98090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49" name="Elbow Connector 48">
              <a:extLst>
                <a:ext uri="{FF2B5EF4-FFF2-40B4-BE49-F238E27FC236}">
                  <a16:creationId xmlns:a16="http://schemas.microsoft.com/office/drawing/2014/main" id="{9873A99D-FF44-6349-B970-F487214E5304}"/>
                </a:ext>
              </a:extLst>
            </p:cNvPr>
            <p:cNvCxnSpPr>
              <a:cxnSpLocks/>
              <a:stCxn id="26" idx="3"/>
              <a:endCxn id="47" idx="1"/>
            </p:cNvCxnSpPr>
            <p:nvPr/>
          </p:nvCxnSpPr>
          <p:spPr>
            <a:xfrm>
              <a:off x="7108247" y="4068418"/>
              <a:ext cx="1221049" cy="524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pic>
          <p:nvPicPr>
            <p:cNvPr id="26" name="Picture 25">
              <a:extLst>
                <a:ext uri="{FF2B5EF4-FFF2-40B4-BE49-F238E27FC236}">
                  <a16:creationId xmlns:a16="http://schemas.microsoft.com/office/drawing/2014/main" id="{CF6A53C0-2067-5744-A642-143DA6CE9F28}"/>
                </a:ext>
              </a:extLst>
            </p:cNvPr>
            <p:cNvPicPr>
              <a:picLocks noChangeAspect="1"/>
            </p:cNvPicPr>
            <p:nvPr/>
          </p:nvPicPr>
          <p:blipFill>
            <a:blip r:embed="rId3"/>
            <a:stretch>
              <a:fillRect/>
            </a:stretch>
          </p:blipFill>
          <p:spPr>
            <a:xfrm>
              <a:off x="5793548" y="3558614"/>
              <a:ext cx="1314699" cy="1019608"/>
            </a:xfrm>
            <a:prstGeom prst="rect">
              <a:avLst/>
            </a:prstGeom>
          </p:spPr>
        </p:pic>
        <p:cxnSp>
          <p:nvCxnSpPr>
            <p:cNvPr id="32" name="Straight Arrow Connector 31">
              <a:extLst>
                <a:ext uri="{FF2B5EF4-FFF2-40B4-BE49-F238E27FC236}">
                  <a16:creationId xmlns:a16="http://schemas.microsoft.com/office/drawing/2014/main" id="{D267D27A-9ED8-0E4D-B4FC-3937E12438F0}"/>
                </a:ext>
              </a:extLst>
            </p:cNvPr>
            <p:cNvCxnSpPr>
              <a:cxnSpLocks/>
              <a:endCxn id="26" idx="0"/>
            </p:cNvCxnSpPr>
            <p:nvPr/>
          </p:nvCxnSpPr>
          <p:spPr>
            <a:xfrm>
              <a:off x="6450898" y="1987125"/>
              <a:ext cx="0" cy="1571489"/>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3074F9A3-3B71-1249-A32C-DD4683AE087C}"/>
              </a:ext>
            </a:extLst>
          </p:cNvPr>
          <p:cNvSpPr/>
          <p:nvPr/>
        </p:nvSpPr>
        <p:spPr>
          <a:xfrm>
            <a:off x="8329297" y="2878157"/>
            <a:ext cx="1898786" cy="400110"/>
          </a:xfrm>
          <a:prstGeom prst="rect">
            <a:avLst/>
          </a:prstGeom>
        </p:spPr>
        <p:txBody>
          <a:bodyPr wrap="square">
            <a:spAutoFit/>
          </a:bodyPr>
          <a:lstStyle/>
          <a:p>
            <a:pPr algn="ctr"/>
            <a:r>
              <a:rPr lang="en-US" sz="2000" i="1" dirty="0"/>
              <a:t>“event duration”</a:t>
            </a:r>
          </a:p>
        </p:txBody>
      </p:sp>
      <p:sp>
        <p:nvSpPr>
          <p:cNvPr id="44" name="Google Shape;711;p72">
            <a:extLst>
              <a:ext uri="{FF2B5EF4-FFF2-40B4-BE49-F238E27FC236}">
                <a16:creationId xmlns:a16="http://schemas.microsoft.com/office/drawing/2014/main" id="{02979A44-F4D6-D044-AD03-76F3380E1C57}"/>
              </a:ext>
            </a:extLst>
          </p:cNvPr>
          <p:cNvSpPr txBox="1"/>
          <p:nvPr/>
        </p:nvSpPr>
        <p:spPr>
          <a:xfrm>
            <a:off x="10967666" y="2646405"/>
            <a:ext cx="939805"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a:t>
            </a:r>
            <a:endParaRPr sz="1400" i="1" dirty="0">
              <a:solidFill>
                <a:srgbClr val="980000"/>
              </a:solidFill>
              <a:latin typeface="Lato"/>
              <a:ea typeface="Lato"/>
              <a:cs typeface="Lato"/>
              <a:sym typeface="Lato"/>
            </a:endParaRPr>
          </a:p>
        </p:txBody>
      </p:sp>
      <p:sp>
        <p:nvSpPr>
          <p:cNvPr id="45" name="Google Shape;711;p72">
            <a:extLst>
              <a:ext uri="{FF2B5EF4-FFF2-40B4-BE49-F238E27FC236}">
                <a16:creationId xmlns:a16="http://schemas.microsoft.com/office/drawing/2014/main" id="{99CD0F29-2449-E34A-B5FF-B747C3592280}"/>
              </a:ext>
            </a:extLst>
          </p:cNvPr>
          <p:cNvSpPr txBox="1"/>
          <p:nvPr/>
        </p:nvSpPr>
        <p:spPr>
          <a:xfrm>
            <a:off x="10848238" y="4710785"/>
            <a:ext cx="1204449"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Sentence Modification</a:t>
            </a:r>
          </a:p>
        </p:txBody>
      </p:sp>
      <p:sp>
        <p:nvSpPr>
          <p:cNvPr id="47" name="Rectangle 46">
            <a:extLst>
              <a:ext uri="{FF2B5EF4-FFF2-40B4-BE49-F238E27FC236}">
                <a16:creationId xmlns:a16="http://schemas.microsoft.com/office/drawing/2014/main" id="{EFB3E68D-6DE1-4E46-AA08-291137A0B737}"/>
              </a:ext>
            </a:extLst>
          </p:cNvPr>
          <p:cNvSpPr/>
          <p:nvPr/>
        </p:nvSpPr>
        <p:spPr>
          <a:xfrm>
            <a:off x="8329296" y="3873603"/>
            <a:ext cx="2257005" cy="400110"/>
          </a:xfrm>
          <a:prstGeom prst="rect">
            <a:avLst/>
          </a:prstGeom>
        </p:spPr>
        <p:txBody>
          <a:bodyPr wrap="square">
            <a:spAutoFit/>
          </a:bodyPr>
          <a:lstStyle/>
          <a:p>
            <a:pPr algn="ctr"/>
            <a:r>
              <a:rPr lang="en-US" sz="2000" i="1" dirty="0"/>
              <a:t>“30mins”, “an hour”</a:t>
            </a:r>
          </a:p>
        </p:txBody>
      </p:sp>
      <p:sp>
        <p:nvSpPr>
          <p:cNvPr id="48" name="Google Shape;711;p72">
            <a:extLst>
              <a:ext uri="{FF2B5EF4-FFF2-40B4-BE49-F238E27FC236}">
                <a16:creationId xmlns:a16="http://schemas.microsoft.com/office/drawing/2014/main" id="{9B086C59-2229-5642-AD49-8603520253BE}"/>
              </a:ext>
            </a:extLst>
          </p:cNvPr>
          <p:cNvSpPr txBox="1"/>
          <p:nvPr/>
        </p:nvSpPr>
        <p:spPr>
          <a:xfrm>
            <a:off x="10731500" y="3707470"/>
            <a:ext cx="141213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a:t>
            </a:r>
            <a:endParaRPr sz="1600" i="1" dirty="0">
              <a:solidFill>
                <a:srgbClr val="980000"/>
              </a:solidFill>
              <a:latin typeface="Lato"/>
              <a:ea typeface="Lato"/>
              <a:cs typeface="Lato"/>
              <a:sym typeface="Lato"/>
            </a:endParaRPr>
          </a:p>
        </p:txBody>
      </p:sp>
      <p:sp>
        <p:nvSpPr>
          <p:cNvPr id="51" name="Alternate Process 50">
            <a:extLst>
              <a:ext uri="{FF2B5EF4-FFF2-40B4-BE49-F238E27FC236}">
                <a16:creationId xmlns:a16="http://schemas.microsoft.com/office/drawing/2014/main" id="{68E32817-22B4-E446-AAD0-7D60C3E4142F}"/>
              </a:ext>
            </a:extLst>
          </p:cNvPr>
          <p:cNvSpPr/>
          <p:nvPr/>
        </p:nvSpPr>
        <p:spPr>
          <a:xfrm>
            <a:off x="3218479" y="1592764"/>
            <a:ext cx="6464835" cy="817245"/>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r>
              <a:rPr lang="en-US" b="1" i="1" dirty="0">
                <a:solidFill>
                  <a:schemeClr val="tx1"/>
                </a:solidFill>
              </a:rPr>
              <a:t>Text: </a:t>
            </a:r>
            <a:r>
              <a:rPr lang="en-US" i="1" dirty="0">
                <a:solidFill>
                  <a:schemeClr val="tx1"/>
                </a:solidFill>
              </a:rPr>
              <a:t>She chose to make a salad for lunch tomorrow and Sunday. </a:t>
            </a:r>
            <a:br>
              <a:rPr lang="en-US" i="1" dirty="0">
                <a:solidFill>
                  <a:schemeClr val="tx1"/>
                </a:solidFill>
              </a:rPr>
            </a:br>
            <a:r>
              <a:rPr lang="en-US" b="1" i="1" dirty="0">
                <a:solidFill>
                  <a:schemeClr val="tx1"/>
                </a:solidFill>
              </a:rPr>
              <a:t>Question:</a:t>
            </a:r>
            <a:r>
              <a:rPr lang="en-US" i="1" dirty="0">
                <a:solidFill>
                  <a:schemeClr val="tx1"/>
                </a:solidFill>
              </a:rPr>
              <a:t> how long did it take for her to make a salad?</a:t>
            </a:r>
          </a:p>
        </p:txBody>
      </p:sp>
      <p:sp>
        <p:nvSpPr>
          <p:cNvPr id="52" name="Down Arrow Callout 51">
            <a:extLst>
              <a:ext uri="{FF2B5EF4-FFF2-40B4-BE49-F238E27FC236}">
                <a16:creationId xmlns:a16="http://schemas.microsoft.com/office/drawing/2014/main" id="{5FF85F68-4310-4543-A1BE-BB6458F74FF8}"/>
              </a:ext>
            </a:extLst>
          </p:cNvPr>
          <p:cNvSpPr/>
          <p:nvPr/>
        </p:nvSpPr>
        <p:spPr>
          <a:xfrm>
            <a:off x="10784266" y="1662200"/>
            <a:ext cx="1268422" cy="817245"/>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tasks</a:t>
            </a:r>
          </a:p>
        </p:txBody>
      </p:sp>
      <p:sp>
        <p:nvSpPr>
          <p:cNvPr id="20" name="Rectangle 19">
            <a:extLst>
              <a:ext uri="{FF2B5EF4-FFF2-40B4-BE49-F238E27FC236}">
                <a16:creationId xmlns:a16="http://schemas.microsoft.com/office/drawing/2014/main" id="{2BC22479-EADC-FB4A-B6EC-3A945D108D1C}"/>
              </a:ext>
            </a:extLst>
          </p:cNvPr>
          <p:cNvSpPr/>
          <p:nvPr/>
        </p:nvSpPr>
        <p:spPr>
          <a:xfrm>
            <a:off x="8329297" y="4849264"/>
            <a:ext cx="1687062" cy="400110"/>
          </a:xfrm>
          <a:prstGeom prst="rect">
            <a:avLst/>
          </a:prstGeom>
        </p:spPr>
        <p:txBody>
          <a:bodyPr wrap="square">
            <a:spAutoFit/>
          </a:bodyPr>
          <a:lstStyle/>
          <a:p>
            <a:pPr algn="ctr"/>
            <a:r>
              <a:rPr lang="en-US" sz="2000" i="1" dirty="0"/>
              <a:t>“how often …”</a:t>
            </a:r>
          </a:p>
        </p:txBody>
      </p:sp>
    </p:spTree>
    <p:extLst>
      <p:ext uri="{BB962C8B-B14F-4D97-AF65-F5344CB8AC3E}">
        <p14:creationId xmlns:p14="http://schemas.microsoft.com/office/powerpoint/2010/main" val="366778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DC081-7991-C84F-B0A3-97C454E1E598}"/>
              </a:ext>
            </a:extLst>
          </p:cNvPr>
          <p:cNvSpPr>
            <a:spLocks noGrp="1"/>
          </p:cNvSpPr>
          <p:nvPr>
            <p:ph type="title"/>
          </p:nvPr>
        </p:nvSpPr>
        <p:spPr/>
        <p:txBody>
          <a:bodyPr/>
          <a:lstStyle/>
          <a:p>
            <a:r>
              <a:rPr lang="en-US" dirty="0"/>
              <a:t>Instructions Paradigm</a:t>
            </a:r>
          </a:p>
        </p:txBody>
      </p:sp>
      <p:sp>
        <p:nvSpPr>
          <p:cNvPr id="3" name="Content Placeholder 2">
            <a:extLst>
              <a:ext uri="{FF2B5EF4-FFF2-40B4-BE49-F238E27FC236}">
                <a16:creationId xmlns:a16="http://schemas.microsoft.com/office/drawing/2014/main" id="{FF523EFA-1177-8C4A-901D-51879B913044}"/>
              </a:ext>
            </a:extLst>
          </p:cNvPr>
          <p:cNvSpPr>
            <a:spLocks noGrp="1"/>
          </p:cNvSpPr>
          <p:nvPr>
            <p:ph idx="1"/>
          </p:nvPr>
        </p:nvSpPr>
        <p:spPr/>
        <p:txBody>
          <a:bodyPr/>
          <a:lstStyle/>
          <a:p>
            <a:r>
              <a:rPr lang="en-US" dirty="0"/>
              <a:t>Instructions provide a more general medium to express information, as compared to task examples.</a:t>
            </a:r>
          </a:p>
          <a:p>
            <a:pPr lvl="1"/>
            <a:r>
              <a:rPr lang="en-US" dirty="0"/>
              <a:t>Incorporate high-level  knowledge.</a:t>
            </a:r>
          </a:p>
          <a:p>
            <a:pPr lvl="1"/>
            <a:r>
              <a:rPr lang="en-US" dirty="0"/>
              <a:t>Define a new task explicitly in natural language.</a:t>
            </a:r>
          </a:p>
          <a:p>
            <a:pPr marL="0" indent="0">
              <a:buNone/>
            </a:pPr>
            <a:endParaRPr lang="en-US" dirty="0"/>
          </a:p>
          <a:p>
            <a:r>
              <a:rPr lang="en-US" dirty="0"/>
              <a:t>Instruction paradigm is a strict generalization of the current instance-only paradigm.</a:t>
            </a:r>
          </a:p>
          <a:p>
            <a:endParaRPr lang="en-US" dirty="0"/>
          </a:p>
          <a:p>
            <a:endParaRPr lang="en-US" dirty="0"/>
          </a:p>
        </p:txBody>
      </p:sp>
      <p:sp>
        <p:nvSpPr>
          <p:cNvPr id="4" name="Slide Number Placeholder 3">
            <a:extLst>
              <a:ext uri="{FF2B5EF4-FFF2-40B4-BE49-F238E27FC236}">
                <a16:creationId xmlns:a16="http://schemas.microsoft.com/office/drawing/2014/main" id="{B1D17BEB-7799-D546-9153-5FF95B95516D}"/>
              </a:ext>
            </a:extLst>
          </p:cNvPr>
          <p:cNvSpPr>
            <a:spLocks noGrp="1"/>
          </p:cNvSpPr>
          <p:nvPr>
            <p:ph type="sldNum" sz="quarter" idx="10"/>
          </p:nvPr>
        </p:nvSpPr>
        <p:spPr/>
        <p:txBody>
          <a:bodyPr/>
          <a:lstStyle/>
          <a:p>
            <a:pPr>
              <a:defRPr/>
            </a:pPr>
            <a:fld id="{0121240C-47AF-2F4D-83B3-CC3EDF50F794}" type="slidenum">
              <a:rPr lang="en-US" smtClean="0"/>
              <a:pPr>
                <a:defRPr/>
              </a:pPr>
              <a:t>30</a:t>
            </a:fld>
            <a:endParaRPr lang="en-US" dirty="0"/>
          </a:p>
        </p:txBody>
      </p:sp>
      <p:sp>
        <p:nvSpPr>
          <p:cNvPr id="5" name="Google Shape;738;p73">
            <a:extLst>
              <a:ext uri="{FF2B5EF4-FFF2-40B4-BE49-F238E27FC236}">
                <a16:creationId xmlns:a16="http://schemas.microsoft.com/office/drawing/2014/main" id="{D68ADB3A-C80B-074D-B64A-3842F94D6842}"/>
              </a:ext>
            </a:extLst>
          </p:cNvPr>
          <p:cNvSpPr/>
          <p:nvPr/>
        </p:nvSpPr>
        <p:spPr>
          <a:xfrm>
            <a:off x="6632575" y="4687150"/>
            <a:ext cx="3517200" cy="1879866"/>
          </a:xfrm>
          <a:prstGeom prst="rect">
            <a:avLst/>
          </a:prstGeom>
          <a:solidFill>
            <a:srgbClr val="D9EAD3"/>
          </a:solidFill>
          <a:ln w="9525" cap="flat" cmpd="sng">
            <a:solidFill>
              <a:srgbClr val="1A4595"/>
            </a:solidFill>
            <a:prstDash val="solid"/>
            <a:round/>
            <a:headEnd type="none" w="sm" len="sm"/>
            <a:tailEnd type="none" w="sm" len="sm"/>
          </a:ln>
        </p:spPr>
        <p:txBody>
          <a:bodyPr spcFirstLastPara="1" wrap="square" lIns="121900" tIns="121900" rIns="121900" bIns="121900" anchor="t" anchorCtr="0">
            <a:noAutofit/>
          </a:bodyPr>
          <a:lstStyle/>
          <a:p>
            <a:pPr>
              <a:spcBef>
                <a:spcPts val="0"/>
              </a:spcBef>
              <a:spcAft>
                <a:spcPts val="0"/>
              </a:spcAft>
            </a:pPr>
            <a:r>
              <a:rPr lang="en" sz="1467"/>
              <a:t>Learning from Instructions</a:t>
            </a:r>
            <a:endParaRPr sz="1467"/>
          </a:p>
        </p:txBody>
      </p:sp>
      <p:sp>
        <p:nvSpPr>
          <p:cNvPr id="6" name="Google Shape;739;p73">
            <a:extLst>
              <a:ext uri="{FF2B5EF4-FFF2-40B4-BE49-F238E27FC236}">
                <a16:creationId xmlns:a16="http://schemas.microsoft.com/office/drawing/2014/main" id="{E2B66F97-F1DB-8943-AF88-27CD61D6DACC}"/>
              </a:ext>
            </a:extLst>
          </p:cNvPr>
          <p:cNvSpPr/>
          <p:nvPr/>
        </p:nvSpPr>
        <p:spPr>
          <a:xfrm>
            <a:off x="7242184" y="5218008"/>
            <a:ext cx="2382800" cy="954400"/>
          </a:xfrm>
          <a:prstGeom prst="rect">
            <a:avLst/>
          </a:prstGeom>
          <a:solidFill>
            <a:srgbClr val="EAD1D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467">
                <a:latin typeface="Lato"/>
                <a:ea typeface="Lato"/>
                <a:cs typeface="Lato"/>
                <a:sym typeface="Lato"/>
              </a:rPr>
              <a:t>Learning from task-specific input/outputs </a:t>
            </a:r>
            <a:endParaRPr sz="1467">
              <a:latin typeface="Lato"/>
              <a:ea typeface="Lato"/>
              <a:cs typeface="Lato"/>
              <a:sym typeface="Lato"/>
            </a:endParaRPr>
          </a:p>
        </p:txBody>
      </p:sp>
    </p:spTree>
    <p:extLst>
      <p:ext uri="{BB962C8B-B14F-4D97-AF65-F5344CB8AC3E}">
        <p14:creationId xmlns:p14="http://schemas.microsoft.com/office/powerpoint/2010/main" val="247633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4AE95-F1C0-3341-9E0F-D02D2638D5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AB44D6-4AF6-394D-81F4-EFF16E4FF2F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9B06CCB-BAF6-BC4A-8501-75769562EF6A}"/>
              </a:ext>
            </a:extLst>
          </p:cNvPr>
          <p:cNvSpPr>
            <a:spLocks noGrp="1"/>
          </p:cNvSpPr>
          <p:nvPr>
            <p:ph type="sldNum" sz="quarter" idx="10"/>
          </p:nvPr>
        </p:nvSpPr>
        <p:spPr/>
        <p:txBody>
          <a:bodyPr/>
          <a:lstStyle/>
          <a:p>
            <a:pPr>
              <a:defRPr/>
            </a:pPr>
            <a:fld id="{0121240C-47AF-2F4D-83B3-CC3EDF50F794}" type="slidenum">
              <a:rPr lang="en-US" smtClean="0"/>
              <a:pPr>
                <a:defRPr/>
              </a:pPr>
              <a:t>31</a:t>
            </a:fld>
            <a:endParaRPr lang="en-US" dirty="0"/>
          </a:p>
        </p:txBody>
      </p:sp>
      <p:sp>
        <p:nvSpPr>
          <p:cNvPr id="5" name="Google Shape;1037;p96">
            <a:extLst>
              <a:ext uri="{FF2B5EF4-FFF2-40B4-BE49-F238E27FC236}">
                <a16:creationId xmlns:a16="http://schemas.microsoft.com/office/drawing/2014/main" id="{1844F55E-4DD4-CE49-93AA-0D71E24F8ED4}"/>
              </a:ext>
            </a:extLst>
          </p:cNvPr>
          <p:cNvSpPr txBox="1"/>
          <p:nvPr/>
        </p:nvSpPr>
        <p:spPr>
          <a:xfrm>
            <a:off x="4597299" y="1920915"/>
            <a:ext cx="4083442" cy="3016170"/>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t" anchorCtr="0">
            <a:spAutoFit/>
          </a:bodyPr>
          <a:lstStyle/>
          <a:p>
            <a:pPr>
              <a:spcBef>
                <a:spcPts val="0"/>
              </a:spcBef>
              <a:spcAft>
                <a:spcPts val="0"/>
              </a:spcAft>
            </a:pPr>
            <a:r>
              <a:rPr lang="en" dirty="0">
                <a:latin typeface="Consolas"/>
                <a:ea typeface="Consolas"/>
                <a:cs typeface="Consolas"/>
                <a:sym typeface="Consolas"/>
              </a:rPr>
              <a:t>“definition: </a:t>
            </a:r>
            <a:r>
              <a:rPr lang="en" dirty="0">
                <a:solidFill>
                  <a:srgbClr val="9900FF"/>
                </a:solidFill>
                <a:latin typeface="Consolas"/>
                <a:ea typeface="Consolas"/>
                <a:cs typeface="Consolas"/>
                <a:sym typeface="Consolas"/>
              </a:rPr>
              <a:t>${def} </a:t>
            </a:r>
          </a:p>
          <a:p>
            <a:pPr>
              <a:spcBef>
                <a:spcPts val="0"/>
              </a:spcBef>
              <a:spcAft>
                <a:spcPts val="0"/>
              </a:spcAft>
            </a:pPr>
            <a:r>
              <a:rPr lang="en-US" dirty="0">
                <a:latin typeface="Consolas"/>
                <a:ea typeface="Consolas"/>
                <a:cs typeface="Consolas"/>
                <a:sym typeface="Consolas"/>
              </a:rPr>
              <a:t> things to avoid</a:t>
            </a:r>
            <a:r>
              <a:rPr lang="en" dirty="0">
                <a:latin typeface="Consolas"/>
                <a:ea typeface="Consolas"/>
                <a:cs typeface="Consolas"/>
                <a:sym typeface="Consolas"/>
              </a:rPr>
              <a:t>: </a:t>
            </a:r>
            <a:r>
              <a:rPr lang="en" dirty="0">
                <a:solidFill>
                  <a:srgbClr val="9900FF"/>
                </a:solidFill>
                <a:latin typeface="Consolas"/>
                <a:ea typeface="Consolas"/>
                <a:cs typeface="Consolas"/>
                <a:sym typeface="Consolas"/>
              </a:rPr>
              <a:t>${avoid} </a:t>
            </a:r>
          </a:p>
          <a:p>
            <a:pPr>
              <a:spcBef>
                <a:spcPts val="0"/>
              </a:spcBef>
              <a:spcAft>
                <a:spcPts val="0"/>
              </a:spcAft>
            </a:pPr>
            <a:r>
              <a:rPr lang="en-US" dirty="0">
                <a:latin typeface="Consolas"/>
                <a:ea typeface="Consolas"/>
                <a:cs typeface="Consolas"/>
                <a:sym typeface="Consolas"/>
              </a:rPr>
              <a:t> emphasis/caution</a:t>
            </a:r>
            <a:r>
              <a:rPr lang="en" dirty="0">
                <a:latin typeface="Consolas"/>
                <a:ea typeface="Consolas"/>
                <a:cs typeface="Consolas"/>
                <a:sym typeface="Consolas"/>
              </a:rPr>
              <a:t>: </a:t>
            </a:r>
            <a:r>
              <a:rPr lang="en" dirty="0">
                <a:solidFill>
                  <a:srgbClr val="9900FF"/>
                </a:solidFill>
                <a:latin typeface="Consolas"/>
                <a:ea typeface="Consolas"/>
                <a:cs typeface="Consolas"/>
                <a:sym typeface="Consolas"/>
              </a:rPr>
              <a:t>${emphasis} </a:t>
            </a:r>
            <a:endParaRPr lang="en" dirty="0">
              <a:latin typeface="Consolas"/>
              <a:ea typeface="Consolas"/>
              <a:cs typeface="Consolas"/>
              <a:sym typeface="Consolas"/>
            </a:endParaRPr>
          </a:p>
          <a:p>
            <a:pPr>
              <a:spcBef>
                <a:spcPts val="0"/>
              </a:spcBef>
              <a:spcAft>
                <a:spcPts val="0"/>
              </a:spcAft>
            </a:pPr>
            <a:r>
              <a:rPr lang="en-US" dirty="0">
                <a:latin typeface="Consolas"/>
                <a:ea typeface="Consolas"/>
                <a:cs typeface="Consolas"/>
                <a:sym typeface="Consolas"/>
              </a:rPr>
              <a:t> Positive example1</a:t>
            </a:r>
            <a:r>
              <a:rPr lang="en" dirty="0">
                <a:latin typeface="Consolas"/>
                <a:ea typeface="Consolas"/>
                <a:cs typeface="Consolas"/>
                <a:sym typeface="Consolas"/>
              </a:rPr>
              <a:t>:</a:t>
            </a:r>
          </a:p>
          <a:p>
            <a:pPr>
              <a:spcBef>
                <a:spcPts val="0"/>
              </a:spcBef>
              <a:spcAft>
                <a:spcPts val="0"/>
              </a:spcAft>
            </a:pPr>
            <a:r>
              <a:rPr lang="en" dirty="0">
                <a:latin typeface="Consolas"/>
                <a:ea typeface="Consolas"/>
                <a:cs typeface="Consolas"/>
                <a:sym typeface="Consolas"/>
              </a:rPr>
              <a:t>   input: </a:t>
            </a:r>
            <a:r>
              <a:rPr lang="en" dirty="0">
                <a:solidFill>
                  <a:srgbClr val="9900FF"/>
                </a:solidFill>
                <a:latin typeface="Consolas"/>
                <a:ea typeface="Consolas"/>
                <a:cs typeface="Consolas"/>
                <a:sym typeface="Consolas"/>
              </a:rPr>
              <a:t>${</a:t>
            </a:r>
            <a:r>
              <a:rPr lang="en" dirty="0" err="1">
                <a:solidFill>
                  <a:srgbClr val="9900FF"/>
                </a:solidFill>
                <a:latin typeface="Consolas"/>
                <a:ea typeface="Consolas"/>
                <a:cs typeface="Consolas"/>
                <a:sym typeface="Consolas"/>
              </a:rPr>
              <a:t>ex_in</a:t>
            </a:r>
            <a:r>
              <a:rPr lang="en" dirty="0">
                <a:solidFill>
                  <a:srgbClr val="9900FF"/>
                </a:solidFill>
                <a:latin typeface="Consolas"/>
                <a:ea typeface="Consolas"/>
                <a:cs typeface="Consolas"/>
                <a:sym typeface="Consolas"/>
              </a:rPr>
              <a:t>}</a:t>
            </a:r>
            <a:r>
              <a:rPr lang="en" dirty="0">
                <a:latin typeface="Consolas"/>
                <a:ea typeface="Consolas"/>
                <a:cs typeface="Consolas"/>
                <a:sym typeface="Consolas"/>
              </a:rPr>
              <a:t>, </a:t>
            </a:r>
          </a:p>
          <a:p>
            <a:pPr>
              <a:spcBef>
                <a:spcPts val="0"/>
              </a:spcBef>
              <a:spcAft>
                <a:spcPts val="0"/>
              </a:spcAft>
            </a:pPr>
            <a:r>
              <a:rPr lang="en" dirty="0">
                <a:latin typeface="Consolas"/>
                <a:ea typeface="Consolas"/>
                <a:cs typeface="Consolas"/>
                <a:sym typeface="Consolas"/>
              </a:rPr>
              <a:t>   output: </a:t>
            </a:r>
            <a:r>
              <a:rPr lang="en" dirty="0">
                <a:solidFill>
                  <a:srgbClr val="9900FF"/>
                </a:solidFill>
                <a:latin typeface="Consolas"/>
                <a:ea typeface="Consolas"/>
                <a:cs typeface="Consolas"/>
                <a:sym typeface="Consolas"/>
              </a:rPr>
              <a:t>${</a:t>
            </a:r>
            <a:r>
              <a:rPr lang="en" dirty="0" err="1">
                <a:solidFill>
                  <a:srgbClr val="9900FF"/>
                </a:solidFill>
                <a:latin typeface="Consolas"/>
                <a:ea typeface="Consolas"/>
                <a:cs typeface="Consolas"/>
                <a:sym typeface="Consolas"/>
              </a:rPr>
              <a:t>ex_out</a:t>
            </a:r>
            <a:r>
              <a:rPr lang="en" dirty="0">
                <a:solidFill>
                  <a:srgbClr val="9900FF"/>
                </a:solidFill>
                <a:latin typeface="Consolas"/>
                <a:ea typeface="Consolas"/>
                <a:cs typeface="Consolas"/>
                <a:sym typeface="Consolas"/>
              </a:rPr>
              <a:t>}</a:t>
            </a:r>
            <a:r>
              <a:rPr lang="en" dirty="0">
                <a:latin typeface="Consolas"/>
                <a:ea typeface="Consolas"/>
                <a:cs typeface="Consolas"/>
                <a:sym typeface="Consolas"/>
              </a:rPr>
              <a:t>, </a:t>
            </a:r>
          </a:p>
          <a:p>
            <a:pPr>
              <a:spcBef>
                <a:spcPts val="0"/>
              </a:spcBef>
              <a:spcAft>
                <a:spcPts val="0"/>
              </a:spcAft>
            </a:pPr>
            <a:r>
              <a:rPr lang="en" dirty="0">
                <a:latin typeface="Consolas"/>
                <a:ea typeface="Consolas"/>
                <a:cs typeface="Consolas"/>
                <a:sym typeface="Consolas"/>
              </a:rPr>
              <a:t>   reason: </a:t>
            </a:r>
            <a:r>
              <a:rPr lang="en" dirty="0">
                <a:solidFill>
                  <a:srgbClr val="9900FF"/>
                </a:solidFill>
                <a:latin typeface="Consolas"/>
                <a:ea typeface="Consolas"/>
                <a:cs typeface="Consolas"/>
                <a:sym typeface="Consolas"/>
              </a:rPr>
              <a:t>${</a:t>
            </a:r>
            <a:r>
              <a:rPr lang="en" dirty="0" err="1">
                <a:solidFill>
                  <a:srgbClr val="9900FF"/>
                </a:solidFill>
                <a:latin typeface="Consolas"/>
                <a:ea typeface="Consolas"/>
                <a:cs typeface="Consolas"/>
                <a:sym typeface="Consolas"/>
              </a:rPr>
              <a:t>ex_reas</a:t>
            </a:r>
            <a:r>
              <a:rPr lang="en" dirty="0">
                <a:solidFill>
                  <a:srgbClr val="9900FF"/>
                </a:solidFill>
                <a:latin typeface="Consolas"/>
                <a:ea typeface="Consolas"/>
                <a:cs typeface="Consolas"/>
                <a:sym typeface="Consolas"/>
              </a:rPr>
              <a:t>}</a:t>
            </a:r>
            <a:endParaRPr lang="en" dirty="0">
              <a:latin typeface="Consolas"/>
              <a:ea typeface="Consolas"/>
              <a:cs typeface="Consolas"/>
              <a:sym typeface="Consolas"/>
            </a:endParaRPr>
          </a:p>
          <a:p>
            <a:pPr>
              <a:spcBef>
                <a:spcPts val="0"/>
              </a:spcBef>
              <a:spcAft>
                <a:spcPts val="0"/>
              </a:spcAft>
            </a:pPr>
            <a:r>
              <a:rPr lang="en" dirty="0">
                <a:latin typeface="Consolas"/>
                <a:ea typeface="Consolas"/>
                <a:cs typeface="Consolas"/>
                <a:sym typeface="Consolas"/>
              </a:rPr>
              <a:t> prompt:</a:t>
            </a:r>
            <a:r>
              <a:rPr lang="en" dirty="0">
                <a:solidFill>
                  <a:srgbClr val="9900FF"/>
                </a:solidFill>
                <a:latin typeface="Consolas"/>
                <a:ea typeface="Consolas"/>
                <a:cs typeface="Consolas"/>
                <a:sym typeface="Consolas"/>
              </a:rPr>
              <a:t>${prompt}</a:t>
            </a:r>
            <a:r>
              <a:rPr lang="en" dirty="0">
                <a:latin typeface="Consolas"/>
                <a:ea typeface="Consolas"/>
                <a:cs typeface="Consolas"/>
                <a:sym typeface="Consolas"/>
              </a:rPr>
              <a:t> </a:t>
            </a:r>
          </a:p>
          <a:p>
            <a:pPr>
              <a:spcBef>
                <a:spcPts val="0"/>
              </a:spcBef>
              <a:spcAft>
                <a:spcPts val="0"/>
              </a:spcAft>
            </a:pPr>
            <a:r>
              <a:rPr lang="en" dirty="0">
                <a:latin typeface="Consolas"/>
                <a:ea typeface="Consolas"/>
                <a:cs typeface="Consolas"/>
                <a:sym typeface="Consolas"/>
              </a:rPr>
              <a:t> input: </a:t>
            </a:r>
            <a:r>
              <a:rPr lang="en" dirty="0">
                <a:solidFill>
                  <a:srgbClr val="9900FF"/>
                </a:solidFill>
                <a:latin typeface="Consolas"/>
                <a:ea typeface="Consolas"/>
                <a:cs typeface="Consolas"/>
                <a:sym typeface="Consolas"/>
              </a:rPr>
              <a:t>${input}</a:t>
            </a:r>
            <a:r>
              <a:rPr lang="en" dirty="0">
                <a:latin typeface="Consolas"/>
                <a:ea typeface="Consolas"/>
                <a:cs typeface="Consolas"/>
                <a:sym typeface="Consolas"/>
              </a:rPr>
              <a:t> </a:t>
            </a:r>
          </a:p>
          <a:p>
            <a:pPr>
              <a:spcBef>
                <a:spcPts val="0"/>
              </a:spcBef>
              <a:spcAft>
                <a:spcPts val="0"/>
              </a:spcAft>
            </a:pPr>
            <a:r>
              <a:rPr lang="en" dirty="0">
                <a:latin typeface="Consolas"/>
                <a:ea typeface="Consolas"/>
                <a:cs typeface="Consolas"/>
                <a:sym typeface="Consolas"/>
              </a:rPr>
              <a:t> output:”</a:t>
            </a:r>
            <a:endParaRPr dirty="0">
              <a:latin typeface="Consolas"/>
              <a:ea typeface="Consolas"/>
              <a:cs typeface="Consolas"/>
              <a:sym typeface="Consolas"/>
            </a:endParaRPr>
          </a:p>
        </p:txBody>
      </p:sp>
    </p:spTree>
    <p:extLst>
      <p:ext uri="{BB962C8B-B14F-4D97-AF65-F5344CB8AC3E}">
        <p14:creationId xmlns:p14="http://schemas.microsoft.com/office/powerpoint/2010/main" val="416556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61E737-75BA-894E-AFA6-C0144953C3D3}"/>
              </a:ext>
            </a:extLst>
          </p:cNvPr>
          <p:cNvSpPr>
            <a:spLocks noGrp="1"/>
          </p:cNvSpPr>
          <p:nvPr>
            <p:ph type="sldNum" sz="quarter" idx="10"/>
          </p:nvPr>
        </p:nvSpPr>
        <p:spPr/>
        <p:txBody>
          <a:bodyPr/>
          <a:lstStyle/>
          <a:p>
            <a:pPr>
              <a:defRPr/>
            </a:pPr>
            <a:fld id="{37E6B2A9-E175-7F40-B993-EC9D598FC2D7}" type="slidenum">
              <a:rPr lang="en-US" smtClean="0"/>
              <a:pPr>
                <a:defRPr/>
              </a:pPr>
              <a:t>32</a:t>
            </a:fld>
            <a:endParaRPr lang="en-US" dirty="0"/>
          </a:p>
        </p:txBody>
      </p:sp>
      <p:pic>
        <p:nvPicPr>
          <p:cNvPr id="6" name="Picture 5">
            <a:extLst>
              <a:ext uri="{FF2B5EF4-FFF2-40B4-BE49-F238E27FC236}">
                <a16:creationId xmlns:a16="http://schemas.microsoft.com/office/drawing/2014/main" id="{A0E09752-AD00-EC43-BE82-7B9AE8DEB8FD}"/>
              </a:ext>
            </a:extLst>
          </p:cNvPr>
          <p:cNvPicPr>
            <a:picLocks noChangeAspect="1"/>
          </p:cNvPicPr>
          <p:nvPr/>
        </p:nvPicPr>
        <p:blipFill>
          <a:blip r:embed="rId3"/>
          <a:stretch>
            <a:fillRect/>
          </a:stretch>
        </p:blipFill>
        <p:spPr>
          <a:xfrm>
            <a:off x="1245704" y="2372137"/>
            <a:ext cx="8404223" cy="3261277"/>
          </a:xfrm>
          <a:prstGeom prst="rect">
            <a:avLst/>
          </a:prstGeom>
        </p:spPr>
      </p:pic>
      <p:cxnSp>
        <p:nvCxnSpPr>
          <p:cNvPr id="17" name="Straight Connector 16">
            <a:extLst>
              <a:ext uri="{FF2B5EF4-FFF2-40B4-BE49-F238E27FC236}">
                <a16:creationId xmlns:a16="http://schemas.microsoft.com/office/drawing/2014/main" id="{34D083E9-3827-EE4E-AC60-067449491E66}"/>
              </a:ext>
            </a:extLst>
          </p:cNvPr>
          <p:cNvCxnSpPr>
            <a:cxnSpLocks/>
          </p:cNvCxnSpPr>
          <p:nvPr/>
        </p:nvCxnSpPr>
        <p:spPr>
          <a:xfrm>
            <a:off x="4169850" y="2645133"/>
            <a:ext cx="0" cy="114498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4FEE48-52B8-3A4C-8EC1-B5529DF14851}"/>
              </a:ext>
            </a:extLst>
          </p:cNvPr>
          <p:cNvCxnSpPr>
            <a:cxnSpLocks/>
          </p:cNvCxnSpPr>
          <p:nvPr/>
        </p:nvCxnSpPr>
        <p:spPr>
          <a:xfrm>
            <a:off x="4921812" y="2645133"/>
            <a:ext cx="0" cy="20196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ACAFAB4-E4DC-C144-8079-F50D2F07C08F}"/>
              </a:ext>
            </a:extLst>
          </p:cNvPr>
          <p:cNvCxnSpPr>
            <a:cxnSpLocks/>
          </p:cNvCxnSpPr>
          <p:nvPr/>
        </p:nvCxnSpPr>
        <p:spPr>
          <a:xfrm>
            <a:off x="6877464" y="2664349"/>
            <a:ext cx="0" cy="166911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52210A9-C821-BF42-B859-6E4A0A38E3CA}"/>
              </a:ext>
            </a:extLst>
          </p:cNvPr>
          <p:cNvGrpSpPr/>
          <p:nvPr/>
        </p:nvGrpSpPr>
        <p:grpSpPr>
          <a:xfrm>
            <a:off x="3392557" y="1359663"/>
            <a:ext cx="4704522" cy="403384"/>
            <a:chOff x="3392557" y="1548847"/>
            <a:chExt cx="4704522" cy="403384"/>
          </a:xfrm>
        </p:grpSpPr>
        <p:cxnSp>
          <p:nvCxnSpPr>
            <p:cNvPr id="29" name="Straight Arrow Connector 28">
              <a:extLst>
                <a:ext uri="{FF2B5EF4-FFF2-40B4-BE49-F238E27FC236}">
                  <a16:creationId xmlns:a16="http://schemas.microsoft.com/office/drawing/2014/main" id="{613D8BEE-B5A6-FA42-B191-09F7B3FF605C}"/>
                </a:ext>
              </a:extLst>
            </p:cNvPr>
            <p:cNvCxnSpPr/>
            <p:nvPr/>
          </p:nvCxnSpPr>
          <p:spPr>
            <a:xfrm>
              <a:off x="3392557" y="1952231"/>
              <a:ext cx="470452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A8AD629-5BB7-8F4B-9201-9C878020C430}"/>
                </a:ext>
              </a:extLst>
            </p:cNvPr>
            <p:cNvSpPr txBox="1"/>
            <p:nvPr/>
          </p:nvSpPr>
          <p:spPr>
            <a:xfrm>
              <a:off x="4893904" y="1548847"/>
              <a:ext cx="1909497" cy="400110"/>
            </a:xfrm>
            <a:prstGeom prst="rect">
              <a:avLst/>
            </a:prstGeom>
            <a:noFill/>
          </p:spPr>
          <p:txBody>
            <a:bodyPr wrap="none" rtlCol="0">
              <a:spAutoFit/>
            </a:bodyPr>
            <a:lstStyle/>
            <a:p>
              <a:r>
                <a:rPr lang="en-US" sz="2000" dirty="0"/>
                <a:t>Breadth of tasks</a:t>
              </a:r>
            </a:p>
          </p:txBody>
        </p:sp>
      </p:grpSp>
      <p:grpSp>
        <p:nvGrpSpPr>
          <p:cNvPr id="4" name="Group 3">
            <a:extLst>
              <a:ext uri="{FF2B5EF4-FFF2-40B4-BE49-F238E27FC236}">
                <a16:creationId xmlns:a16="http://schemas.microsoft.com/office/drawing/2014/main" id="{9F969186-E468-F64F-8B9A-4D380C7313CE}"/>
              </a:ext>
            </a:extLst>
          </p:cNvPr>
          <p:cNvGrpSpPr/>
          <p:nvPr/>
        </p:nvGrpSpPr>
        <p:grpSpPr>
          <a:xfrm>
            <a:off x="8706000" y="3081627"/>
            <a:ext cx="1715534" cy="2362178"/>
            <a:chOff x="8706000" y="3081627"/>
            <a:chExt cx="1715534" cy="2362178"/>
          </a:xfrm>
        </p:grpSpPr>
        <p:cxnSp>
          <p:nvCxnSpPr>
            <p:cNvPr id="31" name="Straight Arrow Connector 30">
              <a:extLst>
                <a:ext uri="{FF2B5EF4-FFF2-40B4-BE49-F238E27FC236}">
                  <a16:creationId xmlns:a16="http://schemas.microsoft.com/office/drawing/2014/main" id="{13F00421-BB63-BA44-8B9C-B51809120F63}"/>
                </a:ext>
              </a:extLst>
            </p:cNvPr>
            <p:cNvCxnSpPr>
              <a:cxnSpLocks/>
            </p:cNvCxnSpPr>
            <p:nvPr/>
          </p:nvCxnSpPr>
          <p:spPr>
            <a:xfrm flipV="1">
              <a:off x="8763445" y="3081627"/>
              <a:ext cx="0" cy="23621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087547E-34C0-5142-957C-A0CD697A9265}"/>
                </a:ext>
              </a:extLst>
            </p:cNvPr>
            <p:cNvSpPr txBox="1"/>
            <p:nvPr/>
          </p:nvSpPr>
          <p:spPr>
            <a:xfrm rot="19729253">
              <a:off x="8706000" y="3861501"/>
              <a:ext cx="1715534" cy="400110"/>
            </a:xfrm>
            <a:prstGeom prst="rect">
              <a:avLst/>
            </a:prstGeom>
            <a:noFill/>
          </p:spPr>
          <p:txBody>
            <a:bodyPr wrap="none" rtlCol="0">
              <a:spAutoFit/>
            </a:bodyPr>
            <a:lstStyle/>
            <a:p>
              <a:r>
                <a:rPr lang="en-US" sz="2000" dirty="0"/>
                <a:t>Depth of tasks</a:t>
              </a:r>
            </a:p>
          </p:txBody>
        </p:sp>
      </p:grpSp>
      <p:cxnSp>
        <p:nvCxnSpPr>
          <p:cNvPr id="19" name="Straight Connector 18">
            <a:extLst>
              <a:ext uri="{FF2B5EF4-FFF2-40B4-BE49-F238E27FC236}">
                <a16:creationId xmlns:a16="http://schemas.microsoft.com/office/drawing/2014/main" id="{F5F47C6A-B54A-E54B-B90A-3430C6B3649E}"/>
              </a:ext>
            </a:extLst>
          </p:cNvPr>
          <p:cNvCxnSpPr>
            <a:cxnSpLocks/>
          </p:cNvCxnSpPr>
          <p:nvPr/>
        </p:nvCxnSpPr>
        <p:spPr>
          <a:xfrm>
            <a:off x="7434961" y="2664349"/>
            <a:ext cx="0" cy="834556"/>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97685CC-481D-8146-8B68-B2BDB2F8546E}"/>
              </a:ext>
            </a:extLst>
          </p:cNvPr>
          <p:cNvGrpSpPr/>
          <p:nvPr/>
        </p:nvGrpSpPr>
        <p:grpSpPr>
          <a:xfrm>
            <a:off x="6267866" y="2023548"/>
            <a:ext cx="1745991" cy="672718"/>
            <a:chOff x="6267866" y="2023548"/>
            <a:chExt cx="1745991" cy="672718"/>
          </a:xfrm>
        </p:grpSpPr>
        <p:sp>
          <p:nvSpPr>
            <p:cNvPr id="12" name="TextBox 11">
              <a:extLst>
                <a:ext uri="{FF2B5EF4-FFF2-40B4-BE49-F238E27FC236}">
                  <a16:creationId xmlns:a16="http://schemas.microsoft.com/office/drawing/2014/main" id="{78FE5633-9111-5E4E-881D-8FBB2E0BFF47}"/>
                </a:ext>
              </a:extLst>
            </p:cNvPr>
            <p:cNvSpPr txBox="1"/>
            <p:nvPr/>
          </p:nvSpPr>
          <p:spPr>
            <a:xfrm>
              <a:off x="6693873" y="2434656"/>
              <a:ext cx="354584" cy="261610"/>
            </a:xfrm>
            <a:prstGeom prst="rect">
              <a:avLst/>
            </a:prstGeom>
            <a:noFill/>
          </p:spPr>
          <p:txBody>
            <a:bodyPr wrap="none" rtlCol="0">
              <a:spAutoFit/>
            </a:bodyPr>
            <a:lstStyle/>
            <a:p>
              <a:r>
                <a:rPr lang="en-US" sz="1100" dirty="0"/>
                <a:t>Go</a:t>
              </a:r>
            </a:p>
          </p:txBody>
        </p:sp>
        <p:sp>
          <p:nvSpPr>
            <p:cNvPr id="5" name="Right Brace 4">
              <a:extLst>
                <a:ext uri="{FF2B5EF4-FFF2-40B4-BE49-F238E27FC236}">
                  <a16:creationId xmlns:a16="http://schemas.microsoft.com/office/drawing/2014/main" id="{2F7E77FE-086A-D94D-B522-A2025FDD46F9}"/>
                </a:ext>
              </a:extLst>
            </p:cNvPr>
            <p:cNvSpPr/>
            <p:nvPr/>
          </p:nvSpPr>
          <p:spPr>
            <a:xfrm rot="16200000">
              <a:off x="7067536" y="1821778"/>
              <a:ext cx="185580" cy="1145626"/>
            </a:xfrm>
            <a:prstGeom prst="rightBrace">
              <a:avLst>
                <a:gd name="adj1" fmla="val 67308"/>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TextBox 17">
              <a:extLst>
                <a:ext uri="{FF2B5EF4-FFF2-40B4-BE49-F238E27FC236}">
                  <a16:creationId xmlns:a16="http://schemas.microsoft.com/office/drawing/2014/main" id="{E4BAE71B-F768-D948-992D-144F86484CCC}"/>
                </a:ext>
              </a:extLst>
            </p:cNvPr>
            <p:cNvSpPr txBox="1"/>
            <p:nvPr/>
          </p:nvSpPr>
          <p:spPr>
            <a:xfrm>
              <a:off x="7148961" y="2426396"/>
              <a:ext cx="529312" cy="261610"/>
            </a:xfrm>
            <a:prstGeom prst="rect">
              <a:avLst/>
            </a:prstGeom>
            <a:noFill/>
          </p:spPr>
          <p:txBody>
            <a:bodyPr wrap="none" rtlCol="0">
              <a:spAutoFit/>
            </a:bodyPr>
            <a:lstStyle/>
            <a:p>
              <a:r>
                <a:rPr lang="en-US" sz="1100" dirty="0"/>
                <a:t>Chess</a:t>
              </a:r>
            </a:p>
          </p:txBody>
        </p:sp>
        <p:sp>
          <p:nvSpPr>
            <p:cNvPr id="24" name="TextBox 23">
              <a:extLst>
                <a:ext uri="{FF2B5EF4-FFF2-40B4-BE49-F238E27FC236}">
                  <a16:creationId xmlns:a16="http://schemas.microsoft.com/office/drawing/2014/main" id="{9572FD30-D800-6C4E-B170-879309DEA915}"/>
                </a:ext>
              </a:extLst>
            </p:cNvPr>
            <p:cNvSpPr txBox="1"/>
            <p:nvPr/>
          </p:nvSpPr>
          <p:spPr>
            <a:xfrm>
              <a:off x="6267866" y="2023548"/>
              <a:ext cx="1745991" cy="276999"/>
            </a:xfrm>
            <a:prstGeom prst="rect">
              <a:avLst/>
            </a:prstGeom>
            <a:noFill/>
          </p:spPr>
          <p:txBody>
            <a:bodyPr wrap="none" rtlCol="0">
              <a:spAutoFit/>
            </a:bodyPr>
            <a:lstStyle/>
            <a:p>
              <a:pPr algn="ctr"/>
              <a:r>
                <a:rPr lang="en-US" sz="1200" i="1" dirty="0"/>
                <a:t>puzzles/search problems</a:t>
              </a:r>
            </a:p>
          </p:txBody>
        </p:sp>
        <p:sp>
          <p:nvSpPr>
            <p:cNvPr id="7" name="Oval 6">
              <a:extLst>
                <a:ext uri="{FF2B5EF4-FFF2-40B4-BE49-F238E27FC236}">
                  <a16:creationId xmlns:a16="http://schemas.microsoft.com/office/drawing/2014/main" id="{4D4E502C-BE1D-5846-B5BB-596C3D32FE98}"/>
                </a:ext>
              </a:extLst>
            </p:cNvPr>
            <p:cNvSpPr/>
            <p:nvPr/>
          </p:nvSpPr>
          <p:spPr>
            <a:xfrm>
              <a:off x="7407821" y="2635706"/>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B0CF7C6-B015-CD4A-A5F6-B394C6E7D10E}"/>
                </a:ext>
              </a:extLst>
            </p:cNvPr>
            <p:cNvSpPr/>
            <p:nvPr/>
          </p:nvSpPr>
          <p:spPr>
            <a:xfrm>
              <a:off x="6847526" y="2635706"/>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CBE04879-F130-7946-BC4E-C3DCC5794959}"/>
              </a:ext>
            </a:extLst>
          </p:cNvPr>
          <p:cNvGrpSpPr/>
          <p:nvPr/>
        </p:nvGrpSpPr>
        <p:grpSpPr>
          <a:xfrm>
            <a:off x="3379188" y="2030478"/>
            <a:ext cx="2323072" cy="643298"/>
            <a:chOff x="3379188" y="2030478"/>
            <a:chExt cx="2323072" cy="643298"/>
          </a:xfrm>
        </p:grpSpPr>
        <p:sp>
          <p:nvSpPr>
            <p:cNvPr id="13" name="TextBox 12">
              <a:extLst>
                <a:ext uri="{FF2B5EF4-FFF2-40B4-BE49-F238E27FC236}">
                  <a16:creationId xmlns:a16="http://schemas.microsoft.com/office/drawing/2014/main" id="{8C3A158D-A1CC-5240-A66A-100AA5CBCF2C}"/>
                </a:ext>
              </a:extLst>
            </p:cNvPr>
            <p:cNvSpPr txBox="1"/>
            <p:nvPr/>
          </p:nvSpPr>
          <p:spPr>
            <a:xfrm>
              <a:off x="3802716" y="2383607"/>
              <a:ext cx="663964" cy="276999"/>
            </a:xfrm>
            <a:prstGeom prst="rect">
              <a:avLst/>
            </a:prstGeom>
            <a:noFill/>
          </p:spPr>
          <p:txBody>
            <a:bodyPr wrap="none" rtlCol="0">
              <a:spAutoFit/>
            </a:bodyPr>
            <a:lstStyle/>
            <a:p>
              <a:r>
                <a:rPr lang="en-US" sz="1200" dirty="0" err="1"/>
                <a:t>SQuAD</a:t>
              </a:r>
              <a:endParaRPr lang="en-US" sz="1200" dirty="0"/>
            </a:p>
          </p:txBody>
        </p:sp>
        <p:sp>
          <p:nvSpPr>
            <p:cNvPr id="21" name="TextBox 20">
              <a:extLst>
                <a:ext uri="{FF2B5EF4-FFF2-40B4-BE49-F238E27FC236}">
                  <a16:creationId xmlns:a16="http://schemas.microsoft.com/office/drawing/2014/main" id="{A1341C4B-0B30-5B47-88F7-E2576C0708D3}"/>
                </a:ext>
              </a:extLst>
            </p:cNvPr>
            <p:cNvSpPr txBox="1"/>
            <p:nvPr/>
          </p:nvSpPr>
          <p:spPr>
            <a:xfrm>
              <a:off x="4486506" y="2379372"/>
              <a:ext cx="849592" cy="276999"/>
            </a:xfrm>
            <a:prstGeom prst="rect">
              <a:avLst/>
            </a:prstGeom>
            <a:noFill/>
          </p:spPr>
          <p:txBody>
            <a:bodyPr wrap="none" rtlCol="0">
              <a:spAutoFit/>
            </a:bodyPr>
            <a:lstStyle/>
            <a:p>
              <a:r>
                <a:rPr lang="en-US" sz="1200" dirty="0" err="1"/>
                <a:t>HotPotQA</a:t>
              </a:r>
              <a:endParaRPr lang="en-US" sz="1200" dirty="0"/>
            </a:p>
          </p:txBody>
        </p:sp>
        <p:sp>
          <p:nvSpPr>
            <p:cNvPr id="23" name="Right Brace 22">
              <a:extLst>
                <a:ext uri="{FF2B5EF4-FFF2-40B4-BE49-F238E27FC236}">
                  <a16:creationId xmlns:a16="http://schemas.microsoft.com/office/drawing/2014/main" id="{6EE041A1-1D7B-F848-BBF4-38B7EBAD8ECF}"/>
                </a:ext>
              </a:extLst>
            </p:cNvPr>
            <p:cNvSpPr/>
            <p:nvPr/>
          </p:nvSpPr>
          <p:spPr>
            <a:xfrm rot="16200000">
              <a:off x="4443723" y="1635098"/>
              <a:ext cx="185579" cy="1473532"/>
            </a:xfrm>
            <a:prstGeom prst="rightBrace">
              <a:avLst>
                <a:gd name="adj1" fmla="val 67308"/>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TextBox 24">
              <a:extLst>
                <a:ext uri="{FF2B5EF4-FFF2-40B4-BE49-F238E27FC236}">
                  <a16:creationId xmlns:a16="http://schemas.microsoft.com/office/drawing/2014/main" id="{573E6441-F851-C74C-AD45-DD50CD45DFB6}"/>
                </a:ext>
              </a:extLst>
            </p:cNvPr>
            <p:cNvSpPr txBox="1"/>
            <p:nvPr/>
          </p:nvSpPr>
          <p:spPr>
            <a:xfrm>
              <a:off x="3379188" y="2030478"/>
              <a:ext cx="2323072" cy="276999"/>
            </a:xfrm>
            <a:prstGeom prst="rect">
              <a:avLst/>
            </a:prstGeom>
            <a:noFill/>
          </p:spPr>
          <p:txBody>
            <a:bodyPr wrap="none" rtlCol="0">
              <a:spAutoFit/>
            </a:bodyPr>
            <a:lstStyle/>
            <a:p>
              <a:r>
                <a:rPr lang="en-US" sz="1200" i="1" dirty="0"/>
                <a:t>language understanding problems</a:t>
              </a:r>
            </a:p>
          </p:txBody>
        </p:sp>
        <p:sp>
          <p:nvSpPr>
            <p:cNvPr id="28" name="Oval 27">
              <a:extLst>
                <a:ext uri="{FF2B5EF4-FFF2-40B4-BE49-F238E27FC236}">
                  <a16:creationId xmlns:a16="http://schemas.microsoft.com/office/drawing/2014/main" id="{078ACAFB-6BD7-D843-ABA2-35665077F20A}"/>
                </a:ext>
              </a:extLst>
            </p:cNvPr>
            <p:cNvSpPr/>
            <p:nvPr/>
          </p:nvSpPr>
          <p:spPr>
            <a:xfrm>
              <a:off x="4891874" y="2616490"/>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5A4B224-7623-5849-A723-319DAB260063}"/>
                </a:ext>
              </a:extLst>
            </p:cNvPr>
            <p:cNvSpPr/>
            <p:nvPr/>
          </p:nvSpPr>
          <p:spPr>
            <a:xfrm>
              <a:off x="4139912" y="2616490"/>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Left-Right Arrow 9">
            <a:extLst>
              <a:ext uri="{FF2B5EF4-FFF2-40B4-BE49-F238E27FC236}">
                <a16:creationId xmlns:a16="http://schemas.microsoft.com/office/drawing/2014/main" id="{30FA337B-B2FA-304B-BFA5-A45877C52938}"/>
              </a:ext>
            </a:extLst>
          </p:cNvPr>
          <p:cNvSpPr/>
          <p:nvPr/>
        </p:nvSpPr>
        <p:spPr>
          <a:xfrm>
            <a:off x="3866712" y="2898868"/>
            <a:ext cx="1334620" cy="4034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eft-Right Arrow 33">
            <a:extLst>
              <a:ext uri="{FF2B5EF4-FFF2-40B4-BE49-F238E27FC236}">
                <a16:creationId xmlns:a16="http://schemas.microsoft.com/office/drawing/2014/main" id="{4BB0EA1B-AF7B-1646-BBCF-269149C139AA}"/>
              </a:ext>
            </a:extLst>
          </p:cNvPr>
          <p:cNvSpPr/>
          <p:nvPr/>
        </p:nvSpPr>
        <p:spPr>
          <a:xfrm>
            <a:off x="6492700" y="2894764"/>
            <a:ext cx="1334620" cy="4034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Tree>
    <p:extLst>
      <p:ext uri="{BB962C8B-B14F-4D97-AF65-F5344CB8AC3E}">
        <p14:creationId xmlns:p14="http://schemas.microsoft.com/office/powerpoint/2010/main" val="244505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93B2-86EB-6549-954C-48E1BA26C5CE}"/>
              </a:ext>
            </a:extLst>
          </p:cNvPr>
          <p:cNvSpPr>
            <a:spLocks noGrp="1"/>
          </p:cNvSpPr>
          <p:nvPr>
            <p:ph type="title"/>
          </p:nvPr>
        </p:nvSpPr>
        <p:spPr/>
        <p:txBody>
          <a:bodyPr/>
          <a:lstStyle/>
          <a:p>
            <a:r>
              <a:rPr lang="en-US" dirty="0"/>
              <a:t>Natural-Instructions: Construction (2)</a:t>
            </a:r>
          </a:p>
        </p:txBody>
      </p:sp>
      <p:sp>
        <p:nvSpPr>
          <p:cNvPr id="3" name="Content Placeholder 2">
            <a:extLst>
              <a:ext uri="{FF2B5EF4-FFF2-40B4-BE49-F238E27FC236}">
                <a16:creationId xmlns:a16="http://schemas.microsoft.com/office/drawing/2014/main" id="{F8B6ECA9-BFF4-184A-A1E1-2C3691FC65B9}"/>
              </a:ext>
            </a:extLst>
          </p:cNvPr>
          <p:cNvSpPr>
            <a:spLocks noGrp="1"/>
          </p:cNvSpPr>
          <p:nvPr>
            <p:ph idx="1"/>
          </p:nvPr>
        </p:nvSpPr>
        <p:spPr>
          <a:xfrm>
            <a:off x="648393" y="1825625"/>
            <a:ext cx="8420193" cy="4351338"/>
          </a:xfrm>
        </p:spPr>
        <p:txBody>
          <a:bodyPr/>
          <a:lstStyle/>
          <a:p>
            <a:pPr marL="761970" indent="-423323">
              <a:lnSpc>
                <a:spcPct val="115000"/>
              </a:lnSpc>
              <a:spcBef>
                <a:spcPts val="0"/>
              </a:spcBef>
              <a:spcAft>
                <a:spcPts val="0"/>
              </a:spcAft>
              <a:buClr>
                <a:srgbClr val="434343"/>
              </a:buClr>
              <a:buSzPts val="1400"/>
              <a:buFont typeface="Lato"/>
              <a:buChar char="○"/>
            </a:pPr>
            <a:r>
              <a:rPr lang="en-US" sz="2400" dirty="0">
                <a:latin typeface="Corbel" panose="020B0503020204020204" pitchFamily="34" charset="0"/>
                <a:ea typeface="Lato"/>
                <a:cs typeface="Lato"/>
                <a:sym typeface="Lato"/>
              </a:rPr>
              <a:t>Crowdsourcing instructions tend to involve multiple annotation steps. </a:t>
            </a:r>
          </a:p>
          <a:p>
            <a:pPr marL="761970" indent="-423323">
              <a:lnSpc>
                <a:spcPct val="115000"/>
              </a:lnSpc>
              <a:spcBef>
                <a:spcPts val="0"/>
              </a:spcBef>
              <a:spcAft>
                <a:spcPts val="0"/>
              </a:spcAft>
              <a:buClr>
                <a:srgbClr val="434343"/>
              </a:buClr>
              <a:buSzPts val="1400"/>
              <a:buFont typeface="Lato"/>
              <a:buChar char="○"/>
            </a:pPr>
            <a:r>
              <a:rPr lang="en-US" sz="2400" dirty="0">
                <a:latin typeface="Corbel" panose="020B0503020204020204" pitchFamily="34" charset="0"/>
                <a:ea typeface="Lato"/>
                <a:cs typeface="Lato"/>
                <a:sym typeface="Lato"/>
              </a:rPr>
              <a:t>Split them to </a:t>
            </a:r>
            <a:r>
              <a:rPr lang="en-US" sz="2400" dirty="0">
                <a:solidFill>
                  <a:srgbClr val="1700FF"/>
                </a:solidFill>
                <a:latin typeface="Corbel" panose="020B0503020204020204" pitchFamily="34" charset="0"/>
                <a:ea typeface="Lato"/>
                <a:cs typeface="Lato"/>
                <a:sym typeface="Lato"/>
              </a:rPr>
              <a:t>self-contained tasks</a:t>
            </a:r>
            <a:r>
              <a:rPr lang="en-US" sz="2400" dirty="0">
                <a:latin typeface="Corbel" panose="020B0503020204020204" pitchFamily="34" charset="0"/>
                <a:ea typeface="Lato"/>
                <a:cs typeface="Lato"/>
                <a:sym typeface="Lato"/>
              </a:rPr>
              <a:t> </a:t>
            </a:r>
          </a:p>
          <a:p>
            <a:pPr marL="1219170" lvl="1" indent="-423323">
              <a:lnSpc>
                <a:spcPct val="115000"/>
              </a:lnSpc>
              <a:spcBef>
                <a:spcPts val="0"/>
              </a:spcBef>
              <a:spcAft>
                <a:spcPts val="0"/>
              </a:spcAft>
              <a:buClr>
                <a:srgbClr val="434343"/>
              </a:buClr>
              <a:buSzPts val="1400"/>
              <a:buFont typeface="Lato"/>
              <a:buChar char="○"/>
            </a:pPr>
            <a:r>
              <a:rPr lang="en-US" sz="2000" b="1" dirty="0">
                <a:latin typeface="Corbel" panose="020B0503020204020204" pitchFamily="34" charset="0"/>
                <a:ea typeface="Lato"/>
                <a:cs typeface="Lato"/>
                <a:sym typeface="Lato"/>
              </a:rPr>
              <a:t>Input </a:t>
            </a:r>
            <a:r>
              <a:rPr lang="en-US" sz="2000" dirty="0">
                <a:latin typeface="Corbel" panose="020B0503020204020204" pitchFamily="34" charset="0"/>
                <a:ea typeface="Lato"/>
                <a:cs typeface="Lato"/>
                <a:sym typeface="Lato"/>
              </a:rPr>
              <a:t>of each task: external data or annotations from earlier tasks</a:t>
            </a:r>
          </a:p>
          <a:p>
            <a:pPr marL="1219170" lvl="1" indent="-423323">
              <a:lnSpc>
                <a:spcPct val="115000"/>
              </a:lnSpc>
              <a:spcBef>
                <a:spcPts val="0"/>
              </a:spcBef>
              <a:spcAft>
                <a:spcPts val="0"/>
              </a:spcAft>
              <a:buClr>
                <a:srgbClr val="434343"/>
              </a:buClr>
              <a:buSzPts val="1400"/>
              <a:buFont typeface="Lato"/>
              <a:buChar char="○"/>
            </a:pPr>
            <a:r>
              <a:rPr lang="en-US" sz="2000" b="1" dirty="0">
                <a:latin typeface="Corbel" panose="020B0503020204020204" pitchFamily="34" charset="0"/>
                <a:ea typeface="Lato"/>
                <a:cs typeface="Lato"/>
                <a:sym typeface="Lato"/>
              </a:rPr>
              <a:t>Output</a:t>
            </a:r>
            <a:r>
              <a:rPr lang="en-US" sz="2000" dirty="0">
                <a:latin typeface="Corbel" panose="020B0503020204020204" pitchFamily="34" charset="0"/>
                <a:ea typeface="Lato"/>
                <a:cs typeface="Lato"/>
                <a:sym typeface="Lato"/>
              </a:rPr>
              <a:t> of each task: </a:t>
            </a:r>
            <a:r>
              <a:rPr lang="en-US" sz="2000" dirty="0" err="1">
                <a:latin typeface="Corbel" panose="020B0503020204020204" pitchFamily="34" charset="0"/>
                <a:ea typeface="Lato"/>
                <a:cs typeface="Lato"/>
                <a:sym typeface="Lato"/>
              </a:rPr>
              <a:t>crowdworker</a:t>
            </a:r>
            <a:r>
              <a:rPr lang="en-US" sz="2000" dirty="0">
                <a:latin typeface="Corbel" panose="020B0503020204020204" pitchFamily="34" charset="0"/>
                <a:ea typeface="Lato"/>
                <a:cs typeface="Lato"/>
                <a:sym typeface="Lato"/>
              </a:rPr>
              <a:t> annotations</a:t>
            </a:r>
          </a:p>
          <a:p>
            <a:pPr marL="761970" indent="-423323">
              <a:lnSpc>
                <a:spcPct val="115000"/>
              </a:lnSpc>
              <a:spcBef>
                <a:spcPts val="0"/>
              </a:spcBef>
              <a:spcAft>
                <a:spcPts val="0"/>
              </a:spcAft>
              <a:buClr>
                <a:srgbClr val="434343"/>
              </a:buClr>
              <a:buSzPts val="1400"/>
              <a:buFont typeface="Lato"/>
              <a:buChar char="○"/>
            </a:pPr>
            <a:endParaRPr lang="en-US" sz="2400" dirty="0">
              <a:latin typeface="Corbel" panose="020B0503020204020204" pitchFamily="34" charset="0"/>
              <a:ea typeface="Lato"/>
              <a:cs typeface="Lato"/>
              <a:sym typeface="Lato"/>
            </a:endParaRPr>
          </a:p>
          <a:p>
            <a:pPr marL="761970" indent="-423323">
              <a:lnSpc>
                <a:spcPct val="115000"/>
              </a:lnSpc>
              <a:spcBef>
                <a:spcPts val="0"/>
              </a:spcBef>
              <a:spcAft>
                <a:spcPts val="0"/>
              </a:spcAft>
              <a:buClr>
                <a:srgbClr val="434343"/>
              </a:buClr>
              <a:buSzPts val="1400"/>
              <a:buFont typeface="Lato"/>
              <a:buChar char="○"/>
            </a:pPr>
            <a:endParaRPr lang="en-US" sz="2400" dirty="0">
              <a:latin typeface="Corbel" panose="020B0503020204020204" pitchFamily="34" charset="0"/>
              <a:ea typeface="Lato"/>
              <a:cs typeface="Lato"/>
              <a:sym typeface="Lato"/>
            </a:endParaRPr>
          </a:p>
          <a:p>
            <a:pPr marL="761970" indent="-423323">
              <a:lnSpc>
                <a:spcPct val="115000"/>
              </a:lnSpc>
              <a:spcBef>
                <a:spcPts val="0"/>
              </a:spcBef>
              <a:spcAft>
                <a:spcPts val="0"/>
              </a:spcAft>
              <a:buClr>
                <a:srgbClr val="434343"/>
              </a:buClr>
              <a:buSzPts val="1400"/>
              <a:buFont typeface="Lato"/>
              <a:buChar char="○"/>
            </a:pPr>
            <a:endParaRPr lang="en-US" sz="2400" dirty="0">
              <a:latin typeface="Corbel" panose="020B0503020204020204" pitchFamily="34" charset="0"/>
              <a:ea typeface="Lato"/>
              <a:cs typeface="Lato"/>
              <a:sym typeface="Lato"/>
            </a:endParaRPr>
          </a:p>
          <a:p>
            <a:pPr marL="761970" indent="-423323">
              <a:lnSpc>
                <a:spcPct val="115000"/>
              </a:lnSpc>
              <a:spcBef>
                <a:spcPts val="0"/>
              </a:spcBef>
              <a:spcAft>
                <a:spcPts val="0"/>
              </a:spcAft>
              <a:buClr>
                <a:srgbClr val="434343"/>
              </a:buClr>
              <a:buSzPts val="1400"/>
              <a:buFont typeface="Lato"/>
              <a:buChar char="○"/>
            </a:pPr>
            <a:endParaRPr lang="en-US" sz="2400" dirty="0">
              <a:latin typeface="Corbel" panose="020B0503020204020204" pitchFamily="34" charset="0"/>
              <a:ea typeface="Lato"/>
              <a:cs typeface="Lato"/>
              <a:sym typeface="Lato"/>
            </a:endParaRPr>
          </a:p>
          <a:p>
            <a:pPr marL="761970" indent="-423323">
              <a:lnSpc>
                <a:spcPct val="115000"/>
              </a:lnSpc>
              <a:spcBef>
                <a:spcPts val="0"/>
              </a:spcBef>
              <a:spcAft>
                <a:spcPts val="0"/>
              </a:spcAft>
              <a:buClr>
                <a:srgbClr val="434343"/>
              </a:buClr>
              <a:buSzPts val="1400"/>
              <a:buFont typeface="Lato"/>
              <a:buChar char="○"/>
            </a:pPr>
            <a:endParaRPr lang="en-US" sz="2400" dirty="0">
              <a:latin typeface="Corbel" panose="020B0503020204020204" pitchFamily="34" charset="0"/>
              <a:ea typeface="Lato"/>
              <a:cs typeface="Lato"/>
              <a:sym typeface="Lato"/>
            </a:endParaRPr>
          </a:p>
          <a:p>
            <a:pPr marL="761970" indent="-423323">
              <a:lnSpc>
                <a:spcPct val="115000"/>
              </a:lnSpc>
              <a:spcBef>
                <a:spcPts val="0"/>
              </a:spcBef>
              <a:spcAft>
                <a:spcPts val="0"/>
              </a:spcAft>
              <a:buClr>
                <a:srgbClr val="434343"/>
              </a:buClr>
              <a:buSzPts val="1400"/>
              <a:buFont typeface="Lato"/>
              <a:buChar char="○"/>
            </a:pPr>
            <a:r>
              <a:rPr lang="en-US" sz="2400" dirty="0">
                <a:latin typeface="Corbel" panose="020B0503020204020204" pitchFamily="34" charset="0"/>
                <a:ea typeface="Lato"/>
                <a:cs typeface="Lato"/>
                <a:sym typeface="Lato"/>
              </a:rPr>
              <a:t>Overall: 9 datasets </a:t>
            </a:r>
            <a:r>
              <a:rPr lang="en-US" sz="2400" dirty="0">
                <a:latin typeface="Corbel" panose="020B0503020204020204" pitchFamily="34" charset="0"/>
                <a:ea typeface="Lato"/>
                <a:cs typeface="Lato"/>
                <a:sym typeface="Wingdings" pitchFamily="2" charset="2"/>
              </a:rPr>
              <a:t> 61 tasks </a:t>
            </a:r>
            <a:endParaRPr lang="en-US" sz="2400" dirty="0">
              <a:latin typeface="Corbel" panose="020B0503020204020204" pitchFamily="34" charset="0"/>
              <a:ea typeface="Lato"/>
              <a:cs typeface="Lato"/>
              <a:sym typeface="Lato"/>
            </a:endParaRPr>
          </a:p>
        </p:txBody>
      </p:sp>
      <p:sp>
        <p:nvSpPr>
          <p:cNvPr id="4" name="Slide Number Placeholder 3">
            <a:extLst>
              <a:ext uri="{FF2B5EF4-FFF2-40B4-BE49-F238E27FC236}">
                <a16:creationId xmlns:a16="http://schemas.microsoft.com/office/drawing/2014/main" id="{C8CBF774-98F1-BA4B-A2EF-A7B6E0D679F7}"/>
              </a:ext>
            </a:extLst>
          </p:cNvPr>
          <p:cNvSpPr>
            <a:spLocks noGrp="1"/>
          </p:cNvSpPr>
          <p:nvPr>
            <p:ph type="sldNum" sz="quarter" idx="10"/>
          </p:nvPr>
        </p:nvSpPr>
        <p:spPr/>
        <p:txBody>
          <a:bodyPr/>
          <a:lstStyle/>
          <a:p>
            <a:pPr>
              <a:defRPr/>
            </a:pPr>
            <a:fld id="{0121240C-47AF-2F4D-83B3-CC3EDF50F794}" type="slidenum">
              <a:rPr lang="en-US" smtClean="0"/>
              <a:pPr>
                <a:defRPr/>
              </a:pPr>
              <a:t>33</a:t>
            </a:fld>
            <a:endParaRPr lang="en-US" dirty="0"/>
          </a:p>
        </p:txBody>
      </p:sp>
      <p:sp>
        <p:nvSpPr>
          <p:cNvPr id="29" name="Down Arrow Callout 28">
            <a:extLst>
              <a:ext uri="{FF2B5EF4-FFF2-40B4-BE49-F238E27FC236}">
                <a16:creationId xmlns:a16="http://schemas.microsoft.com/office/drawing/2014/main" id="{7E50E749-BB8D-4945-8929-D88328890709}"/>
              </a:ext>
            </a:extLst>
          </p:cNvPr>
          <p:cNvSpPr/>
          <p:nvPr/>
        </p:nvSpPr>
        <p:spPr>
          <a:xfrm>
            <a:off x="9068586" y="1674795"/>
            <a:ext cx="2671705" cy="1071579"/>
          </a:xfrm>
          <a:prstGeom prst="downArrowCallout">
            <a:avLst>
              <a:gd name="adj1" fmla="val 25000"/>
              <a:gd name="adj2" fmla="val 25000"/>
              <a:gd name="adj3" fmla="val 15987"/>
              <a:gd name="adj4" fmla="val 7028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collecting existing datasets </a:t>
            </a:r>
          </a:p>
        </p:txBody>
      </p:sp>
      <p:sp>
        <p:nvSpPr>
          <p:cNvPr id="30" name="Down Arrow Callout 29">
            <a:extLst>
              <a:ext uri="{FF2B5EF4-FFF2-40B4-BE49-F238E27FC236}">
                <a16:creationId xmlns:a16="http://schemas.microsoft.com/office/drawing/2014/main" id="{04B950BE-CFB8-1A44-9D36-BDEFC7967E4E}"/>
              </a:ext>
            </a:extLst>
          </p:cNvPr>
          <p:cNvSpPr/>
          <p:nvPr/>
        </p:nvSpPr>
        <p:spPr>
          <a:xfrm>
            <a:off x="9068586" y="2816965"/>
            <a:ext cx="2671705" cy="1071579"/>
          </a:xfrm>
          <a:prstGeom prst="downArrowCallout">
            <a:avLst>
              <a:gd name="adj1" fmla="val 25000"/>
              <a:gd name="adj2" fmla="val 25000"/>
              <a:gd name="adj3" fmla="val 15987"/>
              <a:gd name="adj4" fmla="val 7028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dirty="0"/>
              <a:t>dividing crowdsourcing instructions into minimal tasks</a:t>
            </a:r>
          </a:p>
        </p:txBody>
      </p:sp>
      <p:sp>
        <p:nvSpPr>
          <p:cNvPr id="31" name="Down Arrow Callout 30">
            <a:extLst>
              <a:ext uri="{FF2B5EF4-FFF2-40B4-BE49-F238E27FC236}">
                <a16:creationId xmlns:a16="http://schemas.microsoft.com/office/drawing/2014/main" id="{94FDF24A-A255-1F47-A01D-A070AA875FE4}"/>
              </a:ext>
            </a:extLst>
          </p:cNvPr>
          <p:cNvSpPr/>
          <p:nvPr/>
        </p:nvSpPr>
        <p:spPr>
          <a:xfrm>
            <a:off x="9068584" y="3958041"/>
            <a:ext cx="2671705" cy="1071579"/>
          </a:xfrm>
          <a:prstGeom prst="downArrowCallout">
            <a:avLst>
              <a:gd name="adj1" fmla="val 25000"/>
              <a:gd name="adj2" fmla="val 25000"/>
              <a:gd name="adj3" fmla="val 16823"/>
              <a:gd name="adj4" fmla="val 65263"/>
            </a:avLst>
          </a:prstGeom>
          <a:solidFill>
            <a:schemeClr val="accent1">
              <a:alpha val="202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instructions schema</a:t>
            </a:r>
          </a:p>
        </p:txBody>
      </p:sp>
      <p:sp>
        <p:nvSpPr>
          <p:cNvPr id="32" name="Rectangle 31">
            <a:extLst>
              <a:ext uri="{FF2B5EF4-FFF2-40B4-BE49-F238E27FC236}">
                <a16:creationId xmlns:a16="http://schemas.microsoft.com/office/drawing/2014/main" id="{639E4544-6822-6044-BE9E-7FFF0207F3BD}"/>
              </a:ext>
            </a:extLst>
          </p:cNvPr>
          <p:cNvSpPr/>
          <p:nvPr/>
        </p:nvSpPr>
        <p:spPr>
          <a:xfrm>
            <a:off x="9068583" y="5109178"/>
            <a:ext cx="2671705" cy="780637"/>
          </a:xfrm>
          <a:prstGeom prst="rect">
            <a:avLst/>
          </a:prstGeom>
          <a:solidFill>
            <a:schemeClr val="accent1">
              <a:alpha val="202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mapping crowdsourcing instructions to the schema</a:t>
            </a:r>
          </a:p>
        </p:txBody>
      </p:sp>
      <p:sp>
        <p:nvSpPr>
          <p:cNvPr id="21" name="Right Brace 20">
            <a:extLst>
              <a:ext uri="{FF2B5EF4-FFF2-40B4-BE49-F238E27FC236}">
                <a16:creationId xmlns:a16="http://schemas.microsoft.com/office/drawing/2014/main" id="{0E153031-1D5F-B346-9955-4269BD6DA166}"/>
              </a:ext>
            </a:extLst>
          </p:cNvPr>
          <p:cNvSpPr/>
          <p:nvPr/>
        </p:nvSpPr>
        <p:spPr>
          <a:xfrm flipH="1">
            <a:off x="4593202" y="4075437"/>
            <a:ext cx="228278" cy="1477328"/>
          </a:xfrm>
          <a:prstGeom prst="rightBrace">
            <a:avLst>
              <a:gd name="adj1" fmla="val 161180"/>
              <a:gd name="adj2" fmla="val 50000"/>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95DA9D8F-6F42-544A-A444-C1F52A978D37}"/>
              </a:ext>
            </a:extLst>
          </p:cNvPr>
          <p:cNvSpPr/>
          <p:nvPr/>
        </p:nvSpPr>
        <p:spPr>
          <a:xfrm>
            <a:off x="4821480" y="4075437"/>
            <a:ext cx="2860078" cy="1477328"/>
          </a:xfrm>
          <a:prstGeom prst="rect">
            <a:avLst/>
          </a:prstGeom>
        </p:spPr>
        <p:txBody>
          <a:bodyPr wrap="none">
            <a:spAutoFit/>
          </a:bodyPr>
          <a:lstStyle/>
          <a:p>
            <a:r>
              <a:rPr lang="en-US" dirty="0">
                <a:ea typeface="Lato"/>
                <a:cs typeface="Lato"/>
                <a:sym typeface="Lato"/>
              </a:rPr>
              <a:t>topic word generation </a:t>
            </a:r>
          </a:p>
          <a:p>
            <a:r>
              <a:rPr lang="en-US" dirty="0"/>
              <a:t>combing facts </a:t>
            </a:r>
          </a:p>
          <a:p>
            <a:r>
              <a:rPr lang="en-US" dirty="0"/>
              <a:t>question generation </a:t>
            </a:r>
          </a:p>
          <a:p>
            <a:r>
              <a:rPr lang="en-US" dirty="0"/>
              <a:t>answer generation </a:t>
            </a:r>
          </a:p>
          <a:p>
            <a:r>
              <a:rPr lang="en-US" dirty="0"/>
              <a:t>Incorrect answer generation</a:t>
            </a:r>
          </a:p>
        </p:txBody>
      </p:sp>
      <p:sp>
        <p:nvSpPr>
          <p:cNvPr id="23" name="Rectangle 22">
            <a:extLst>
              <a:ext uri="{FF2B5EF4-FFF2-40B4-BE49-F238E27FC236}">
                <a16:creationId xmlns:a16="http://schemas.microsoft.com/office/drawing/2014/main" id="{BF89E0EC-B764-5C47-B588-8D7EB7A1C05B}"/>
              </a:ext>
            </a:extLst>
          </p:cNvPr>
          <p:cNvSpPr/>
          <p:nvPr/>
        </p:nvSpPr>
        <p:spPr>
          <a:xfrm>
            <a:off x="879203" y="4386208"/>
            <a:ext cx="3352284" cy="779444"/>
          </a:xfrm>
          <a:prstGeom prst="rect">
            <a:avLst/>
          </a:prstGeom>
        </p:spPr>
        <p:txBody>
          <a:bodyPr wrap="square">
            <a:spAutoFit/>
          </a:bodyPr>
          <a:lstStyle/>
          <a:p>
            <a:pPr marL="338647" algn="ctr">
              <a:lnSpc>
                <a:spcPct val="115000"/>
              </a:lnSpc>
              <a:spcBef>
                <a:spcPts val="0"/>
              </a:spcBef>
              <a:spcAft>
                <a:spcPts val="0"/>
              </a:spcAft>
              <a:buClr>
                <a:srgbClr val="434343"/>
              </a:buClr>
              <a:buSzPts val="1400"/>
            </a:pPr>
            <a:r>
              <a:rPr lang="en-US" sz="2000" dirty="0">
                <a:ea typeface="Lato"/>
                <a:cs typeface="Lato"/>
                <a:sym typeface="Lato"/>
              </a:rPr>
              <a:t>crowdsourcing instructions </a:t>
            </a:r>
          </a:p>
          <a:p>
            <a:pPr marL="338647" algn="ctr">
              <a:lnSpc>
                <a:spcPct val="115000"/>
              </a:lnSpc>
              <a:spcBef>
                <a:spcPts val="0"/>
              </a:spcBef>
              <a:spcAft>
                <a:spcPts val="0"/>
              </a:spcAft>
              <a:buClr>
                <a:srgbClr val="434343"/>
              </a:buClr>
              <a:buSzPts val="1400"/>
            </a:pPr>
            <a:r>
              <a:rPr lang="en-US" sz="2000" dirty="0">
                <a:ea typeface="Lato"/>
                <a:cs typeface="Lato"/>
                <a:sym typeface="Lato"/>
              </a:rPr>
              <a:t>for QASC </a:t>
            </a:r>
            <a:r>
              <a:rPr lang="en-US" sz="1400" dirty="0">
                <a:solidFill>
                  <a:schemeClr val="bg1">
                    <a:lumMod val="50000"/>
                  </a:schemeClr>
                </a:solidFill>
                <a:ea typeface="Lato"/>
                <a:cs typeface="Lato"/>
                <a:sym typeface="Lato"/>
              </a:rPr>
              <a:t>[</a:t>
            </a:r>
            <a:r>
              <a:rPr lang="en-US" sz="1400" dirty="0" err="1">
                <a:solidFill>
                  <a:schemeClr val="bg1">
                    <a:lumMod val="50000"/>
                  </a:schemeClr>
                </a:solidFill>
                <a:ea typeface="Lato"/>
                <a:cs typeface="Lato"/>
                <a:sym typeface="Lato"/>
              </a:rPr>
              <a:t>Khot</a:t>
            </a:r>
            <a:r>
              <a:rPr lang="en-US" sz="1400" dirty="0">
                <a:solidFill>
                  <a:schemeClr val="bg1">
                    <a:lumMod val="50000"/>
                  </a:schemeClr>
                </a:solidFill>
                <a:ea typeface="Lato"/>
                <a:cs typeface="Lato"/>
                <a:sym typeface="Lato"/>
              </a:rPr>
              <a:t> et al. 2020]</a:t>
            </a:r>
          </a:p>
        </p:txBody>
      </p:sp>
      <p:sp>
        <p:nvSpPr>
          <p:cNvPr id="6" name="Right Arrow 5">
            <a:extLst>
              <a:ext uri="{FF2B5EF4-FFF2-40B4-BE49-F238E27FC236}">
                <a16:creationId xmlns:a16="http://schemas.microsoft.com/office/drawing/2014/main" id="{061DAF06-1E84-9548-91FB-32EC2D71FC3E}"/>
              </a:ext>
            </a:extLst>
          </p:cNvPr>
          <p:cNvSpPr/>
          <p:nvPr/>
        </p:nvSpPr>
        <p:spPr>
          <a:xfrm>
            <a:off x="4178569" y="4655635"/>
            <a:ext cx="355002" cy="316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380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Down Arrow Callout 29">
            <a:extLst>
              <a:ext uri="{FF2B5EF4-FFF2-40B4-BE49-F238E27FC236}">
                <a16:creationId xmlns:a16="http://schemas.microsoft.com/office/drawing/2014/main" id="{2FCE0839-14B9-7746-AE4F-5946BA75AAF6}"/>
              </a:ext>
            </a:extLst>
          </p:cNvPr>
          <p:cNvSpPr/>
          <p:nvPr/>
        </p:nvSpPr>
        <p:spPr>
          <a:xfrm>
            <a:off x="9068586" y="1674795"/>
            <a:ext cx="2671705" cy="1071579"/>
          </a:xfrm>
          <a:prstGeom prst="downArrowCallout">
            <a:avLst>
              <a:gd name="adj1" fmla="val 25000"/>
              <a:gd name="adj2" fmla="val 25000"/>
              <a:gd name="adj3" fmla="val 15987"/>
              <a:gd name="adj4" fmla="val 7028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collecting existing datasets </a:t>
            </a:r>
          </a:p>
        </p:txBody>
      </p:sp>
      <p:sp>
        <p:nvSpPr>
          <p:cNvPr id="34" name="Down Arrow Callout 33">
            <a:extLst>
              <a:ext uri="{FF2B5EF4-FFF2-40B4-BE49-F238E27FC236}">
                <a16:creationId xmlns:a16="http://schemas.microsoft.com/office/drawing/2014/main" id="{13BBC8BC-21C6-D74F-85EC-16095A5D99F7}"/>
              </a:ext>
            </a:extLst>
          </p:cNvPr>
          <p:cNvSpPr/>
          <p:nvPr/>
        </p:nvSpPr>
        <p:spPr>
          <a:xfrm>
            <a:off x="9068586" y="2816965"/>
            <a:ext cx="2671705" cy="1071579"/>
          </a:xfrm>
          <a:prstGeom prst="downArrowCallout">
            <a:avLst>
              <a:gd name="adj1" fmla="val 25000"/>
              <a:gd name="adj2" fmla="val 25000"/>
              <a:gd name="adj3" fmla="val 15987"/>
              <a:gd name="adj4" fmla="val 7028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dirty="0"/>
              <a:t>dividing crowdsourcing instructions into minimal tasks</a:t>
            </a:r>
          </a:p>
        </p:txBody>
      </p:sp>
      <p:sp>
        <p:nvSpPr>
          <p:cNvPr id="35" name="Down Arrow Callout 34">
            <a:extLst>
              <a:ext uri="{FF2B5EF4-FFF2-40B4-BE49-F238E27FC236}">
                <a16:creationId xmlns:a16="http://schemas.microsoft.com/office/drawing/2014/main" id="{F2BD4B09-8A31-EF4B-9158-15355C2CD8C0}"/>
              </a:ext>
            </a:extLst>
          </p:cNvPr>
          <p:cNvSpPr/>
          <p:nvPr/>
        </p:nvSpPr>
        <p:spPr>
          <a:xfrm>
            <a:off x="9068584" y="3958041"/>
            <a:ext cx="2671705" cy="1071579"/>
          </a:xfrm>
          <a:prstGeom prst="downArrowCallout">
            <a:avLst>
              <a:gd name="adj1" fmla="val 25000"/>
              <a:gd name="adj2" fmla="val 25000"/>
              <a:gd name="adj3" fmla="val 16823"/>
              <a:gd name="adj4" fmla="val 6526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instructions schema</a:t>
            </a:r>
          </a:p>
        </p:txBody>
      </p:sp>
      <p:sp>
        <p:nvSpPr>
          <p:cNvPr id="2" name="Title 1">
            <a:extLst>
              <a:ext uri="{FF2B5EF4-FFF2-40B4-BE49-F238E27FC236}">
                <a16:creationId xmlns:a16="http://schemas.microsoft.com/office/drawing/2014/main" id="{9AAF93B2-86EB-6549-954C-48E1BA26C5CE}"/>
              </a:ext>
            </a:extLst>
          </p:cNvPr>
          <p:cNvSpPr>
            <a:spLocks noGrp="1"/>
          </p:cNvSpPr>
          <p:nvPr>
            <p:ph type="title"/>
          </p:nvPr>
        </p:nvSpPr>
        <p:spPr/>
        <p:txBody>
          <a:bodyPr/>
          <a:lstStyle/>
          <a:p>
            <a:r>
              <a:rPr lang="en-US" dirty="0"/>
              <a:t>Natural-Instructions: Construction (3)</a:t>
            </a:r>
          </a:p>
        </p:txBody>
      </p:sp>
      <p:sp>
        <p:nvSpPr>
          <p:cNvPr id="4" name="Slide Number Placeholder 3">
            <a:extLst>
              <a:ext uri="{FF2B5EF4-FFF2-40B4-BE49-F238E27FC236}">
                <a16:creationId xmlns:a16="http://schemas.microsoft.com/office/drawing/2014/main" id="{C8CBF774-98F1-BA4B-A2EF-A7B6E0D679F7}"/>
              </a:ext>
            </a:extLst>
          </p:cNvPr>
          <p:cNvSpPr>
            <a:spLocks noGrp="1"/>
          </p:cNvSpPr>
          <p:nvPr>
            <p:ph type="sldNum" sz="quarter" idx="10"/>
          </p:nvPr>
        </p:nvSpPr>
        <p:spPr/>
        <p:txBody>
          <a:bodyPr/>
          <a:lstStyle/>
          <a:p>
            <a:pPr>
              <a:defRPr/>
            </a:pPr>
            <a:fld id="{0121240C-47AF-2F4D-83B3-CC3EDF50F794}" type="slidenum">
              <a:rPr lang="en-US" smtClean="0"/>
              <a:pPr>
                <a:defRPr/>
              </a:pPr>
              <a:t>34</a:t>
            </a:fld>
            <a:endParaRPr lang="en-US" dirty="0"/>
          </a:p>
        </p:txBody>
      </p:sp>
      <p:sp>
        <p:nvSpPr>
          <p:cNvPr id="56" name="Google Shape;908;p85">
            <a:extLst>
              <a:ext uri="{FF2B5EF4-FFF2-40B4-BE49-F238E27FC236}">
                <a16:creationId xmlns:a16="http://schemas.microsoft.com/office/drawing/2014/main" id="{2B87173F-8F2D-244E-961E-A24C4B34722F}"/>
              </a:ext>
            </a:extLst>
          </p:cNvPr>
          <p:cNvSpPr/>
          <p:nvPr/>
        </p:nvSpPr>
        <p:spPr>
          <a:xfrm>
            <a:off x="664028" y="1825625"/>
            <a:ext cx="4484914" cy="2213749"/>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57" name="Google Shape;909;p85">
            <a:extLst>
              <a:ext uri="{FF2B5EF4-FFF2-40B4-BE49-F238E27FC236}">
                <a16:creationId xmlns:a16="http://schemas.microsoft.com/office/drawing/2014/main" id="{BAB05A0B-47B3-E943-A81D-0BB56D809F4A}"/>
              </a:ext>
            </a:extLst>
          </p:cNvPr>
          <p:cNvSpPr/>
          <p:nvPr/>
        </p:nvSpPr>
        <p:spPr>
          <a:xfrm>
            <a:off x="819888" y="2377335"/>
            <a:ext cx="1925023"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Positive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58" name="Google Shape;913;p85">
            <a:extLst>
              <a:ext uri="{FF2B5EF4-FFF2-40B4-BE49-F238E27FC236}">
                <a16:creationId xmlns:a16="http://schemas.microsoft.com/office/drawing/2014/main" id="{648BF6CE-9A19-9E42-9F15-A71B5937DDF0}"/>
              </a:ext>
            </a:extLst>
          </p:cNvPr>
          <p:cNvSpPr/>
          <p:nvPr/>
        </p:nvSpPr>
        <p:spPr>
          <a:xfrm>
            <a:off x="802831" y="1981413"/>
            <a:ext cx="751481"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Definition</a:t>
            </a:r>
            <a:endParaRPr dirty="0"/>
          </a:p>
        </p:txBody>
      </p:sp>
      <p:sp>
        <p:nvSpPr>
          <p:cNvPr id="59" name="Google Shape;914;p85">
            <a:extLst>
              <a:ext uri="{FF2B5EF4-FFF2-40B4-BE49-F238E27FC236}">
                <a16:creationId xmlns:a16="http://schemas.microsoft.com/office/drawing/2014/main" id="{8892B1B2-2C64-DC46-A16D-50AF0B0466D0}"/>
              </a:ext>
            </a:extLst>
          </p:cNvPr>
          <p:cNvSpPr/>
          <p:nvPr/>
        </p:nvSpPr>
        <p:spPr>
          <a:xfrm>
            <a:off x="1601082" y="1983521"/>
            <a:ext cx="1190784"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Things to Avoid</a:t>
            </a:r>
            <a:endParaRPr dirty="0"/>
          </a:p>
        </p:txBody>
      </p:sp>
      <p:sp>
        <p:nvSpPr>
          <p:cNvPr id="60" name="Google Shape;915;p85">
            <a:extLst>
              <a:ext uri="{FF2B5EF4-FFF2-40B4-BE49-F238E27FC236}">
                <a16:creationId xmlns:a16="http://schemas.microsoft.com/office/drawing/2014/main" id="{9397264D-9D71-DE43-A932-D4BC9BB05BD0}"/>
              </a:ext>
            </a:extLst>
          </p:cNvPr>
          <p:cNvSpPr/>
          <p:nvPr/>
        </p:nvSpPr>
        <p:spPr>
          <a:xfrm>
            <a:off x="2847602" y="1981413"/>
            <a:ext cx="1434306"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Emphasize/Caution</a:t>
            </a:r>
            <a:endParaRPr dirty="0"/>
          </a:p>
        </p:txBody>
      </p:sp>
      <p:sp>
        <p:nvSpPr>
          <p:cNvPr id="61" name="Google Shape;916;p85">
            <a:extLst>
              <a:ext uri="{FF2B5EF4-FFF2-40B4-BE49-F238E27FC236}">
                <a16:creationId xmlns:a16="http://schemas.microsoft.com/office/drawing/2014/main" id="{D1918A03-3D94-7541-85AB-21A44E732029}"/>
              </a:ext>
            </a:extLst>
          </p:cNvPr>
          <p:cNvSpPr/>
          <p:nvPr/>
        </p:nvSpPr>
        <p:spPr>
          <a:xfrm>
            <a:off x="1129404" y="2754505"/>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63" name="Google Shape;918;p85">
            <a:extLst>
              <a:ext uri="{FF2B5EF4-FFF2-40B4-BE49-F238E27FC236}">
                <a16:creationId xmlns:a16="http://schemas.microsoft.com/office/drawing/2014/main" id="{22023546-1570-0542-B797-CFFC97A3F751}"/>
              </a:ext>
            </a:extLst>
          </p:cNvPr>
          <p:cNvSpPr/>
          <p:nvPr/>
        </p:nvSpPr>
        <p:spPr>
          <a:xfrm>
            <a:off x="1232008"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64" name="Google Shape;919;p85">
            <a:extLst>
              <a:ext uri="{FF2B5EF4-FFF2-40B4-BE49-F238E27FC236}">
                <a16:creationId xmlns:a16="http://schemas.microsoft.com/office/drawing/2014/main" id="{C0493C1A-2164-D040-9A4D-34A28BDD94E6}"/>
              </a:ext>
            </a:extLst>
          </p:cNvPr>
          <p:cNvSpPr/>
          <p:nvPr/>
        </p:nvSpPr>
        <p:spPr>
          <a:xfrm>
            <a:off x="1845024"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65" name="Google Shape;920;p85">
            <a:extLst>
              <a:ext uri="{FF2B5EF4-FFF2-40B4-BE49-F238E27FC236}">
                <a16:creationId xmlns:a16="http://schemas.microsoft.com/office/drawing/2014/main" id="{E815FE10-D637-724C-BFB9-4EA7B6A49A79}"/>
              </a:ext>
            </a:extLst>
          </p:cNvPr>
          <p:cNvSpPr/>
          <p:nvPr/>
        </p:nvSpPr>
        <p:spPr>
          <a:xfrm>
            <a:off x="1539935" y="339877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71" name="Google Shape;926;p85">
            <a:extLst>
              <a:ext uri="{FF2B5EF4-FFF2-40B4-BE49-F238E27FC236}">
                <a16:creationId xmlns:a16="http://schemas.microsoft.com/office/drawing/2014/main" id="{BDE9EB91-8645-7246-9AA0-556D6241B333}"/>
              </a:ext>
            </a:extLst>
          </p:cNvPr>
          <p:cNvSpPr/>
          <p:nvPr/>
        </p:nvSpPr>
        <p:spPr>
          <a:xfrm>
            <a:off x="4337644" y="1981413"/>
            <a:ext cx="642681"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Prompt</a:t>
            </a:r>
            <a:endParaRPr dirty="0"/>
          </a:p>
        </p:txBody>
      </p:sp>
      <p:sp>
        <p:nvSpPr>
          <p:cNvPr id="85" name="Google Shape;909;p85">
            <a:extLst>
              <a:ext uri="{FF2B5EF4-FFF2-40B4-BE49-F238E27FC236}">
                <a16:creationId xmlns:a16="http://schemas.microsoft.com/office/drawing/2014/main" id="{77256334-4D26-5A44-A3B9-7AD87A579E00}"/>
              </a:ext>
            </a:extLst>
          </p:cNvPr>
          <p:cNvSpPr/>
          <p:nvPr/>
        </p:nvSpPr>
        <p:spPr>
          <a:xfrm>
            <a:off x="3024523" y="2374028"/>
            <a:ext cx="1937806"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Negative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86" name="Google Shape;916;p85">
            <a:extLst>
              <a:ext uri="{FF2B5EF4-FFF2-40B4-BE49-F238E27FC236}">
                <a16:creationId xmlns:a16="http://schemas.microsoft.com/office/drawing/2014/main" id="{D10EF0E7-F3F3-BA46-A46E-8E5178B5EC53}"/>
              </a:ext>
            </a:extLst>
          </p:cNvPr>
          <p:cNvSpPr/>
          <p:nvPr/>
        </p:nvSpPr>
        <p:spPr>
          <a:xfrm>
            <a:off x="3354966" y="2751198"/>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87" name="Google Shape;918;p85">
            <a:extLst>
              <a:ext uri="{FF2B5EF4-FFF2-40B4-BE49-F238E27FC236}">
                <a16:creationId xmlns:a16="http://schemas.microsoft.com/office/drawing/2014/main" id="{4BAC33A9-F1BA-7642-B0B4-8CF5C169EF95}"/>
              </a:ext>
            </a:extLst>
          </p:cNvPr>
          <p:cNvSpPr/>
          <p:nvPr/>
        </p:nvSpPr>
        <p:spPr>
          <a:xfrm>
            <a:off x="3457570"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88" name="Google Shape;919;p85">
            <a:extLst>
              <a:ext uri="{FF2B5EF4-FFF2-40B4-BE49-F238E27FC236}">
                <a16:creationId xmlns:a16="http://schemas.microsoft.com/office/drawing/2014/main" id="{C0C5AF69-F7B5-B046-93D4-8E0C4A0A7A39}"/>
              </a:ext>
            </a:extLst>
          </p:cNvPr>
          <p:cNvSpPr/>
          <p:nvPr/>
        </p:nvSpPr>
        <p:spPr>
          <a:xfrm>
            <a:off x="4070586"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89" name="Google Shape;920;p85">
            <a:extLst>
              <a:ext uri="{FF2B5EF4-FFF2-40B4-BE49-F238E27FC236}">
                <a16:creationId xmlns:a16="http://schemas.microsoft.com/office/drawing/2014/main" id="{A65F3AC3-205D-1B48-BB0A-88E019C90538}"/>
              </a:ext>
            </a:extLst>
          </p:cNvPr>
          <p:cNvSpPr/>
          <p:nvPr/>
        </p:nvSpPr>
        <p:spPr>
          <a:xfrm>
            <a:off x="3441200" y="3379214"/>
            <a:ext cx="509376"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Reason</a:t>
            </a:r>
            <a:endParaRPr sz="1600" dirty="0"/>
          </a:p>
        </p:txBody>
      </p:sp>
      <p:sp>
        <p:nvSpPr>
          <p:cNvPr id="90" name="Google Shape;924;p85">
            <a:extLst>
              <a:ext uri="{FF2B5EF4-FFF2-40B4-BE49-F238E27FC236}">
                <a16:creationId xmlns:a16="http://schemas.microsoft.com/office/drawing/2014/main" id="{7C124A96-1869-A74D-8637-FBB1690F51ED}"/>
              </a:ext>
            </a:extLst>
          </p:cNvPr>
          <p:cNvSpPr/>
          <p:nvPr/>
        </p:nvSpPr>
        <p:spPr>
          <a:xfrm>
            <a:off x="3981976" y="3379653"/>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Suggestion</a:t>
            </a:r>
            <a:endParaRPr sz="1600" dirty="0"/>
          </a:p>
        </p:txBody>
      </p:sp>
      <p:sp>
        <p:nvSpPr>
          <p:cNvPr id="5" name="Rectangle 4">
            <a:extLst>
              <a:ext uri="{FF2B5EF4-FFF2-40B4-BE49-F238E27FC236}">
                <a16:creationId xmlns:a16="http://schemas.microsoft.com/office/drawing/2014/main" id="{6B3F5C31-B8B7-F443-9C6A-D8C4CBD70999}"/>
              </a:ext>
            </a:extLst>
          </p:cNvPr>
          <p:cNvSpPr/>
          <p:nvPr/>
        </p:nvSpPr>
        <p:spPr>
          <a:xfrm>
            <a:off x="1695094" y="1489701"/>
            <a:ext cx="2164952" cy="369332"/>
          </a:xfrm>
          <a:prstGeom prst="rect">
            <a:avLst/>
          </a:prstGeom>
        </p:spPr>
        <p:txBody>
          <a:bodyPr wrap="none">
            <a:spAutoFit/>
          </a:bodyPr>
          <a:lstStyle/>
          <a:p>
            <a:pPr>
              <a:spcBef>
                <a:spcPts val="0"/>
              </a:spcBef>
              <a:spcAft>
                <a:spcPts val="0"/>
              </a:spcAft>
            </a:pPr>
            <a:r>
              <a:rPr lang="en-US" b="1">
                <a:solidFill>
                  <a:srgbClr val="980000"/>
                </a:solidFill>
                <a:latin typeface="Lato"/>
                <a:ea typeface="Lato"/>
                <a:cs typeface="Lato"/>
                <a:sym typeface="Lato"/>
              </a:rPr>
              <a:t>instructions </a:t>
            </a:r>
            <a:r>
              <a:rPr lang="en-US" b="1" dirty="0">
                <a:solidFill>
                  <a:srgbClr val="980000"/>
                </a:solidFill>
                <a:latin typeface="Lato"/>
                <a:ea typeface="Lato"/>
                <a:cs typeface="Lato"/>
                <a:sym typeface="Lato"/>
              </a:rPr>
              <a:t>schema</a:t>
            </a:r>
            <a:r>
              <a:rPr lang="en-US" b="1" dirty="0">
                <a:latin typeface="Lato"/>
                <a:ea typeface="Lato"/>
                <a:cs typeface="Lato"/>
                <a:sym typeface="Lato"/>
              </a:rPr>
              <a:t> </a:t>
            </a:r>
          </a:p>
        </p:txBody>
      </p:sp>
      <p:cxnSp>
        <p:nvCxnSpPr>
          <p:cNvPr id="36" name="Google Shape;902;p84">
            <a:extLst>
              <a:ext uri="{FF2B5EF4-FFF2-40B4-BE49-F238E27FC236}">
                <a16:creationId xmlns:a16="http://schemas.microsoft.com/office/drawing/2014/main" id="{2DBF220C-48CF-F64E-8AC3-57DA56F915B2}"/>
              </a:ext>
            </a:extLst>
          </p:cNvPr>
          <p:cNvCxnSpPr>
            <a:cxnSpLocks/>
            <a:endCxn id="58" idx="2"/>
          </p:cNvCxnSpPr>
          <p:nvPr/>
        </p:nvCxnSpPr>
        <p:spPr>
          <a:xfrm rot="10800000">
            <a:off x="1178573" y="2255121"/>
            <a:ext cx="3652137" cy="2267537"/>
          </a:xfrm>
          <a:prstGeom prst="curvedConnector2">
            <a:avLst/>
          </a:prstGeom>
          <a:noFill/>
          <a:ln w="38100" cap="flat" cmpd="sng">
            <a:solidFill>
              <a:srgbClr val="FF0000"/>
            </a:solidFill>
            <a:prstDash val="solid"/>
            <a:round/>
            <a:headEnd type="stealth" w="lg" len="lg"/>
            <a:tailEnd type="stealth" w="lg" len="lg"/>
          </a:ln>
        </p:spPr>
      </p:cxnSp>
      <p:sp>
        <p:nvSpPr>
          <p:cNvPr id="25" name="Rectangle 24">
            <a:extLst>
              <a:ext uri="{FF2B5EF4-FFF2-40B4-BE49-F238E27FC236}">
                <a16:creationId xmlns:a16="http://schemas.microsoft.com/office/drawing/2014/main" id="{528D9917-562D-4848-A97D-C4A3F687E821}"/>
              </a:ext>
            </a:extLst>
          </p:cNvPr>
          <p:cNvSpPr/>
          <p:nvPr/>
        </p:nvSpPr>
        <p:spPr>
          <a:xfrm>
            <a:off x="1070718" y="6306911"/>
            <a:ext cx="3320396" cy="425501"/>
          </a:xfrm>
          <a:prstGeom prst="rect">
            <a:avLst/>
          </a:prstGeom>
        </p:spPr>
        <p:txBody>
          <a:bodyPr wrap="none">
            <a:spAutoFit/>
          </a:bodyPr>
          <a:lstStyle/>
          <a:p>
            <a:pPr marL="795847" lvl="1">
              <a:lnSpc>
                <a:spcPct val="115000"/>
              </a:lnSpc>
              <a:spcBef>
                <a:spcPts val="0"/>
              </a:spcBef>
              <a:spcAft>
                <a:spcPts val="0"/>
              </a:spcAft>
              <a:buClr>
                <a:srgbClr val="434343"/>
              </a:buClr>
              <a:buSzPts val="1400"/>
            </a:pPr>
            <a:r>
              <a:rPr lang="en-US" sz="2000" dirty="0">
                <a:latin typeface="Lato"/>
                <a:ea typeface="Lato"/>
                <a:cs typeface="Lato"/>
                <a:sym typeface="Lato"/>
              </a:rPr>
              <a:t>MC-TACO </a:t>
            </a:r>
            <a:r>
              <a:rPr lang="en-US" sz="1400" dirty="0">
                <a:solidFill>
                  <a:schemeClr val="bg1">
                    <a:lumMod val="50000"/>
                  </a:schemeClr>
                </a:solidFill>
                <a:latin typeface="Lato"/>
                <a:ea typeface="Lato"/>
                <a:cs typeface="Lato"/>
                <a:sym typeface="Lato"/>
              </a:rPr>
              <a:t>[Zhou et al. 2019]</a:t>
            </a:r>
          </a:p>
        </p:txBody>
      </p:sp>
      <p:sp>
        <p:nvSpPr>
          <p:cNvPr id="37" name="Rectangle 36">
            <a:extLst>
              <a:ext uri="{FF2B5EF4-FFF2-40B4-BE49-F238E27FC236}">
                <a16:creationId xmlns:a16="http://schemas.microsoft.com/office/drawing/2014/main" id="{AEC88C5A-E891-BF45-A26E-DAA9037D7E7A}"/>
              </a:ext>
            </a:extLst>
          </p:cNvPr>
          <p:cNvSpPr/>
          <p:nvPr/>
        </p:nvSpPr>
        <p:spPr>
          <a:xfrm>
            <a:off x="9068583" y="5109178"/>
            <a:ext cx="2671705" cy="7806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mapping crowdsourcing instructions to the schema</a:t>
            </a:r>
          </a:p>
        </p:txBody>
      </p:sp>
      <p:pic>
        <p:nvPicPr>
          <p:cNvPr id="9" name="Picture 8" descr="Text, letter&#10;&#10;Description automatically generated">
            <a:extLst>
              <a:ext uri="{FF2B5EF4-FFF2-40B4-BE49-F238E27FC236}">
                <a16:creationId xmlns:a16="http://schemas.microsoft.com/office/drawing/2014/main" id="{3940B0C3-1E36-D846-B26D-CAB1F2272C3D}"/>
              </a:ext>
            </a:extLst>
          </p:cNvPr>
          <p:cNvPicPr>
            <a:picLocks noChangeAspect="1"/>
          </p:cNvPicPr>
          <p:nvPr/>
        </p:nvPicPr>
        <p:blipFill>
          <a:blip r:embed="rId3"/>
          <a:stretch>
            <a:fillRect/>
          </a:stretch>
        </p:blipFill>
        <p:spPr>
          <a:xfrm>
            <a:off x="5449950" y="1447552"/>
            <a:ext cx="5503123" cy="518519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0469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93B2-86EB-6549-954C-48E1BA26C5CE}"/>
              </a:ext>
            </a:extLst>
          </p:cNvPr>
          <p:cNvSpPr>
            <a:spLocks noGrp="1"/>
          </p:cNvSpPr>
          <p:nvPr>
            <p:ph type="title"/>
          </p:nvPr>
        </p:nvSpPr>
        <p:spPr/>
        <p:txBody>
          <a:bodyPr/>
          <a:lstStyle/>
          <a:p>
            <a:r>
              <a:rPr lang="en-US" dirty="0"/>
              <a:t>Natural-Instructions: Construction (3)</a:t>
            </a:r>
          </a:p>
        </p:txBody>
      </p:sp>
      <p:sp>
        <p:nvSpPr>
          <p:cNvPr id="4" name="Slide Number Placeholder 3">
            <a:extLst>
              <a:ext uri="{FF2B5EF4-FFF2-40B4-BE49-F238E27FC236}">
                <a16:creationId xmlns:a16="http://schemas.microsoft.com/office/drawing/2014/main" id="{C8CBF774-98F1-BA4B-A2EF-A7B6E0D679F7}"/>
              </a:ext>
            </a:extLst>
          </p:cNvPr>
          <p:cNvSpPr>
            <a:spLocks noGrp="1"/>
          </p:cNvSpPr>
          <p:nvPr>
            <p:ph type="sldNum" sz="quarter" idx="10"/>
          </p:nvPr>
        </p:nvSpPr>
        <p:spPr/>
        <p:txBody>
          <a:bodyPr/>
          <a:lstStyle/>
          <a:p>
            <a:pPr>
              <a:defRPr/>
            </a:pPr>
            <a:fld id="{0121240C-47AF-2F4D-83B3-CC3EDF50F794}" type="slidenum">
              <a:rPr lang="en-US" smtClean="0"/>
              <a:pPr>
                <a:defRPr/>
              </a:pPr>
              <a:t>35</a:t>
            </a:fld>
            <a:endParaRPr lang="en-US" dirty="0"/>
          </a:p>
        </p:txBody>
      </p:sp>
      <p:sp>
        <p:nvSpPr>
          <p:cNvPr id="56" name="Google Shape;908;p85">
            <a:extLst>
              <a:ext uri="{FF2B5EF4-FFF2-40B4-BE49-F238E27FC236}">
                <a16:creationId xmlns:a16="http://schemas.microsoft.com/office/drawing/2014/main" id="{2B87173F-8F2D-244E-961E-A24C4B34722F}"/>
              </a:ext>
            </a:extLst>
          </p:cNvPr>
          <p:cNvSpPr/>
          <p:nvPr/>
        </p:nvSpPr>
        <p:spPr>
          <a:xfrm>
            <a:off x="664028" y="1825625"/>
            <a:ext cx="4484914" cy="2213749"/>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57" name="Google Shape;909;p85">
            <a:extLst>
              <a:ext uri="{FF2B5EF4-FFF2-40B4-BE49-F238E27FC236}">
                <a16:creationId xmlns:a16="http://schemas.microsoft.com/office/drawing/2014/main" id="{BAB05A0B-47B3-E943-A81D-0BB56D809F4A}"/>
              </a:ext>
            </a:extLst>
          </p:cNvPr>
          <p:cNvSpPr/>
          <p:nvPr/>
        </p:nvSpPr>
        <p:spPr>
          <a:xfrm>
            <a:off x="819888" y="2377335"/>
            <a:ext cx="1925023"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Positive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58" name="Google Shape;913;p85">
            <a:extLst>
              <a:ext uri="{FF2B5EF4-FFF2-40B4-BE49-F238E27FC236}">
                <a16:creationId xmlns:a16="http://schemas.microsoft.com/office/drawing/2014/main" id="{648BF6CE-9A19-9E42-9F15-A71B5937DDF0}"/>
              </a:ext>
            </a:extLst>
          </p:cNvPr>
          <p:cNvSpPr/>
          <p:nvPr/>
        </p:nvSpPr>
        <p:spPr>
          <a:xfrm>
            <a:off x="802831" y="1981413"/>
            <a:ext cx="751481"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Definition</a:t>
            </a:r>
            <a:endParaRPr dirty="0"/>
          </a:p>
        </p:txBody>
      </p:sp>
      <p:sp>
        <p:nvSpPr>
          <p:cNvPr id="59" name="Google Shape;914;p85">
            <a:extLst>
              <a:ext uri="{FF2B5EF4-FFF2-40B4-BE49-F238E27FC236}">
                <a16:creationId xmlns:a16="http://schemas.microsoft.com/office/drawing/2014/main" id="{8892B1B2-2C64-DC46-A16D-50AF0B0466D0}"/>
              </a:ext>
            </a:extLst>
          </p:cNvPr>
          <p:cNvSpPr/>
          <p:nvPr/>
        </p:nvSpPr>
        <p:spPr>
          <a:xfrm>
            <a:off x="1601082" y="1983521"/>
            <a:ext cx="1190784"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Things to Avoid</a:t>
            </a:r>
            <a:endParaRPr dirty="0"/>
          </a:p>
        </p:txBody>
      </p:sp>
      <p:sp>
        <p:nvSpPr>
          <p:cNvPr id="60" name="Google Shape;915;p85">
            <a:extLst>
              <a:ext uri="{FF2B5EF4-FFF2-40B4-BE49-F238E27FC236}">
                <a16:creationId xmlns:a16="http://schemas.microsoft.com/office/drawing/2014/main" id="{9397264D-9D71-DE43-A932-D4BC9BB05BD0}"/>
              </a:ext>
            </a:extLst>
          </p:cNvPr>
          <p:cNvSpPr/>
          <p:nvPr/>
        </p:nvSpPr>
        <p:spPr>
          <a:xfrm>
            <a:off x="2847602" y="1981413"/>
            <a:ext cx="1434306"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Emphasize/Caution</a:t>
            </a:r>
            <a:endParaRPr dirty="0"/>
          </a:p>
        </p:txBody>
      </p:sp>
      <p:sp>
        <p:nvSpPr>
          <p:cNvPr id="61" name="Google Shape;916;p85">
            <a:extLst>
              <a:ext uri="{FF2B5EF4-FFF2-40B4-BE49-F238E27FC236}">
                <a16:creationId xmlns:a16="http://schemas.microsoft.com/office/drawing/2014/main" id="{D1918A03-3D94-7541-85AB-21A44E732029}"/>
              </a:ext>
            </a:extLst>
          </p:cNvPr>
          <p:cNvSpPr/>
          <p:nvPr/>
        </p:nvSpPr>
        <p:spPr>
          <a:xfrm>
            <a:off x="1129404" y="2754505"/>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63" name="Google Shape;918;p85">
            <a:extLst>
              <a:ext uri="{FF2B5EF4-FFF2-40B4-BE49-F238E27FC236}">
                <a16:creationId xmlns:a16="http://schemas.microsoft.com/office/drawing/2014/main" id="{22023546-1570-0542-B797-CFFC97A3F751}"/>
              </a:ext>
            </a:extLst>
          </p:cNvPr>
          <p:cNvSpPr/>
          <p:nvPr/>
        </p:nvSpPr>
        <p:spPr>
          <a:xfrm>
            <a:off x="1232008"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64" name="Google Shape;919;p85">
            <a:extLst>
              <a:ext uri="{FF2B5EF4-FFF2-40B4-BE49-F238E27FC236}">
                <a16:creationId xmlns:a16="http://schemas.microsoft.com/office/drawing/2014/main" id="{C0493C1A-2164-D040-9A4D-34A28BDD94E6}"/>
              </a:ext>
            </a:extLst>
          </p:cNvPr>
          <p:cNvSpPr/>
          <p:nvPr/>
        </p:nvSpPr>
        <p:spPr>
          <a:xfrm>
            <a:off x="1845024"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65" name="Google Shape;920;p85">
            <a:extLst>
              <a:ext uri="{FF2B5EF4-FFF2-40B4-BE49-F238E27FC236}">
                <a16:creationId xmlns:a16="http://schemas.microsoft.com/office/drawing/2014/main" id="{E815FE10-D637-724C-BFB9-4EA7B6A49A79}"/>
              </a:ext>
            </a:extLst>
          </p:cNvPr>
          <p:cNvSpPr/>
          <p:nvPr/>
        </p:nvSpPr>
        <p:spPr>
          <a:xfrm>
            <a:off x="1539935" y="339877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71" name="Google Shape;926;p85">
            <a:extLst>
              <a:ext uri="{FF2B5EF4-FFF2-40B4-BE49-F238E27FC236}">
                <a16:creationId xmlns:a16="http://schemas.microsoft.com/office/drawing/2014/main" id="{BDE9EB91-8645-7246-9AA0-556D6241B333}"/>
              </a:ext>
            </a:extLst>
          </p:cNvPr>
          <p:cNvSpPr/>
          <p:nvPr/>
        </p:nvSpPr>
        <p:spPr>
          <a:xfrm>
            <a:off x="4337644" y="1981413"/>
            <a:ext cx="642681"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Prompt</a:t>
            </a:r>
            <a:endParaRPr dirty="0"/>
          </a:p>
        </p:txBody>
      </p:sp>
      <p:sp>
        <p:nvSpPr>
          <p:cNvPr id="85" name="Google Shape;909;p85">
            <a:extLst>
              <a:ext uri="{FF2B5EF4-FFF2-40B4-BE49-F238E27FC236}">
                <a16:creationId xmlns:a16="http://schemas.microsoft.com/office/drawing/2014/main" id="{77256334-4D26-5A44-A3B9-7AD87A579E00}"/>
              </a:ext>
            </a:extLst>
          </p:cNvPr>
          <p:cNvSpPr/>
          <p:nvPr/>
        </p:nvSpPr>
        <p:spPr>
          <a:xfrm>
            <a:off x="3024523" y="2374028"/>
            <a:ext cx="1937806"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Negative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86" name="Google Shape;916;p85">
            <a:extLst>
              <a:ext uri="{FF2B5EF4-FFF2-40B4-BE49-F238E27FC236}">
                <a16:creationId xmlns:a16="http://schemas.microsoft.com/office/drawing/2014/main" id="{D10EF0E7-F3F3-BA46-A46E-8E5178B5EC53}"/>
              </a:ext>
            </a:extLst>
          </p:cNvPr>
          <p:cNvSpPr/>
          <p:nvPr/>
        </p:nvSpPr>
        <p:spPr>
          <a:xfrm>
            <a:off x="3354966" y="2751198"/>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87" name="Google Shape;918;p85">
            <a:extLst>
              <a:ext uri="{FF2B5EF4-FFF2-40B4-BE49-F238E27FC236}">
                <a16:creationId xmlns:a16="http://schemas.microsoft.com/office/drawing/2014/main" id="{4BAC33A9-F1BA-7642-B0B4-8CF5C169EF95}"/>
              </a:ext>
            </a:extLst>
          </p:cNvPr>
          <p:cNvSpPr/>
          <p:nvPr/>
        </p:nvSpPr>
        <p:spPr>
          <a:xfrm>
            <a:off x="3457570"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88" name="Google Shape;919;p85">
            <a:extLst>
              <a:ext uri="{FF2B5EF4-FFF2-40B4-BE49-F238E27FC236}">
                <a16:creationId xmlns:a16="http://schemas.microsoft.com/office/drawing/2014/main" id="{C0C5AF69-F7B5-B046-93D4-8E0C4A0A7A39}"/>
              </a:ext>
            </a:extLst>
          </p:cNvPr>
          <p:cNvSpPr/>
          <p:nvPr/>
        </p:nvSpPr>
        <p:spPr>
          <a:xfrm>
            <a:off x="4070586"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89" name="Google Shape;920;p85">
            <a:extLst>
              <a:ext uri="{FF2B5EF4-FFF2-40B4-BE49-F238E27FC236}">
                <a16:creationId xmlns:a16="http://schemas.microsoft.com/office/drawing/2014/main" id="{A65F3AC3-205D-1B48-BB0A-88E019C90538}"/>
              </a:ext>
            </a:extLst>
          </p:cNvPr>
          <p:cNvSpPr/>
          <p:nvPr/>
        </p:nvSpPr>
        <p:spPr>
          <a:xfrm>
            <a:off x="3441200" y="3379214"/>
            <a:ext cx="509376"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Reason</a:t>
            </a:r>
            <a:endParaRPr sz="1600" dirty="0"/>
          </a:p>
        </p:txBody>
      </p:sp>
      <p:sp>
        <p:nvSpPr>
          <p:cNvPr id="90" name="Google Shape;924;p85">
            <a:extLst>
              <a:ext uri="{FF2B5EF4-FFF2-40B4-BE49-F238E27FC236}">
                <a16:creationId xmlns:a16="http://schemas.microsoft.com/office/drawing/2014/main" id="{7C124A96-1869-A74D-8637-FBB1690F51ED}"/>
              </a:ext>
            </a:extLst>
          </p:cNvPr>
          <p:cNvSpPr/>
          <p:nvPr/>
        </p:nvSpPr>
        <p:spPr>
          <a:xfrm>
            <a:off x="3981976" y="3379653"/>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Suggestion</a:t>
            </a:r>
            <a:endParaRPr sz="1600" dirty="0"/>
          </a:p>
        </p:txBody>
      </p:sp>
      <p:sp>
        <p:nvSpPr>
          <p:cNvPr id="5" name="Rectangle 4">
            <a:extLst>
              <a:ext uri="{FF2B5EF4-FFF2-40B4-BE49-F238E27FC236}">
                <a16:creationId xmlns:a16="http://schemas.microsoft.com/office/drawing/2014/main" id="{6B3F5C31-B8B7-F443-9C6A-D8C4CBD70999}"/>
              </a:ext>
            </a:extLst>
          </p:cNvPr>
          <p:cNvSpPr/>
          <p:nvPr/>
        </p:nvSpPr>
        <p:spPr>
          <a:xfrm>
            <a:off x="1695094" y="1489701"/>
            <a:ext cx="2164952" cy="369332"/>
          </a:xfrm>
          <a:prstGeom prst="rect">
            <a:avLst/>
          </a:prstGeom>
        </p:spPr>
        <p:txBody>
          <a:bodyPr wrap="none">
            <a:spAutoFit/>
          </a:bodyPr>
          <a:lstStyle/>
          <a:p>
            <a:pPr>
              <a:spcBef>
                <a:spcPts val="0"/>
              </a:spcBef>
              <a:spcAft>
                <a:spcPts val="0"/>
              </a:spcAft>
            </a:pPr>
            <a:r>
              <a:rPr lang="en-US" b="1">
                <a:solidFill>
                  <a:srgbClr val="980000"/>
                </a:solidFill>
                <a:latin typeface="Lato"/>
                <a:ea typeface="Lato"/>
                <a:cs typeface="Lato"/>
                <a:sym typeface="Lato"/>
              </a:rPr>
              <a:t>instructions </a:t>
            </a:r>
            <a:r>
              <a:rPr lang="en-US" b="1" dirty="0">
                <a:solidFill>
                  <a:srgbClr val="980000"/>
                </a:solidFill>
                <a:latin typeface="Lato"/>
                <a:ea typeface="Lato"/>
                <a:cs typeface="Lato"/>
                <a:sym typeface="Lato"/>
              </a:rPr>
              <a:t>schema</a:t>
            </a:r>
            <a:r>
              <a:rPr lang="en-US" b="1" dirty="0">
                <a:latin typeface="Lato"/>
                <a:ea typeface="Lato"/>
                <a:cs typeface="Lato"/>
                <a:sym typeface="Lato"/>
              </a:rPr>
              <a:t> </a:t>
            </a:r>
          </a:p>
        </p:txBody>
      </p:sp>
      <p:cxnSp>
        <p:nvCxnSpPr>
          <p:cNvPr id="36" name="Google Shape;902;p84">
            <a:extLst>
              <a:ext uri="{FF2B5EF4-FFF2-40B4-BE49-F238E27FC236}">
                <a16:creationId xmlns:a16="http://schemas.microsoft.com/office/drawing/2014/main" id="{2DBF220C-48CF-F64E-8AC3-57DA56F915B2}"/>
              </a:ext>
            </a:extLst>
          </p:cNvPr>
          <p:cNvCxnSpPr>
            <a:cxnSpLocks/>
            <a:stCxn id="6" idx="0"/>
            <a:endCxn id="59" idx="2"/>
          </p:cNvCxnSpPr>
          <p:nvPr/>
        </p:nvCxnSpPr>
        <p:spPr>
          <a:xfrm rot="16200000" flipV="1">
            <a:off x="2267674" y="2186029"/>
            <a:ext cx="2271713" cy="2414112"/>
          </a:xfrm>
          <a:prstGeom prst="curvedConnector3">
            <a:avLst>
              <a:gd name="adj1" fmla="val 50000"/>
            </a:avLst>
          </a:prstGeom>
          <a:noFill/>
          <a:ln w="38100" cap="flat" cmpd="sng">
            <a:solidFill>
              <a:srgbClr val="FF0000"/>
            </a:solidFill>
            <a:prstDash val="solid"/>
            <a:round/>
            <a:headEnd type="stealth" w="lg" len="lg"/>
            <a:tailEnd type="stealth" w="lg" len="lg"/>
          </a:ln>
        </p:spPr>
      </p:cxnSp>
      <p:sp>
        <p:nvSpPr>
          <p:cNvPr id="25" name="Rectangle 24">
            <a:extLst>
              <a:ext uri="{FF2B5EF4-FFF2-40B4-BE49-F238E27FC236}">
                <a16:creationId xmlns:a16="http://schemas.microsoft.com/office/drawing/2014/main" id="{528D9917-562D-4848-A97D-C4A3F687E821}"/>
              </a:ext>
            </a:extLst>
          </p:cNvPr>
          <p:cNvSpPr/>
          <p:nvPr/>
        </p:nvSpPr>
        <p:spPr>
          <a:xfrm>
            <a:off x="1070718" y="6306911"/>
            <a:ext cx="3320396" cy="425501"/>
          </a:xfrm>
          <a:prstGeom prst="rect">
            <a:avLst/>
          </a:prstGeom>
        </p:spPr>
        <p:txBody>
          <a:bodyPr wrap="none">
            <a:spAutoFit/>
          </a:bodyPr>
          <a:lstStyle/>
          <a:p>
            <a:pPr marL="795847" lvl="1">
              <a:lnSpc>
                <a:spcPct val="115000"/>
              </a:lnSpc>
              <a:spcBef>
                <a:spcPts val="0"/>
              </a:spcBef>
              <a:spcAft>
                <a:spcPts val="0"/>
              </a:spcAft>
              <a:buClr>
                <a:srgbClr val="434343"/>
              </a:buClr>
              <a:buSzPts val="1400"/>
            </a:pPr>
            <a:r>
              <a:rPr lang="en-US" sz="2000" dirty="0">
                <a:latin typeface="Lato"/>
                <a:ea typeface="Lato"/>
                <a:cs typeface="Lato"/>
                <a:sym typeface="Lato"/>
              </a:rPr>
              <a:t>MC-TACO </a:t>
            </a:r>
            <a:r>
              <a:rPr lang="en-US" sz="1400" dirty="0">
                <a:solidFill>
                  <a:schemeClr val="bg1">
                    <a:lumMod val="50000"/>
                  </a:schemeClr>
                </a:solidFill>
                <a:latin typeface="Lato"/>
                <a:ea typeface="Lato"/>
                <a:cs typeface="Lato"/>
                <a:sym typeface="Lato"/>
              </a:rPr>
              <a:t>[Zhou et al. 2019]</a:t>
            </a:r>
          </a:p>
        </p:txBody>
      </p:sp>
      <p:pic>
        <p:nvPicPr>
          <p:cNvPr id="6" name="Picture 5" descr="Graphical user interface, text&#10;&#10;Description automatically generated">
            <a:extLst>
              <a:ext uri="{FF2B5EF4-FFF2-40B4-BE49-F238E27FC236}">
                <a16:creationId xmlns:a16="http://schemas.microsoft.com/office/drawing/2014/main" id="{BC8FEE6A-E06A-0B48-93ED-BCCDC2BF134B}"/>
              </a:ext>
            </a:extLst>
          </p:cNvPr>
          <p:cNvPicPr>
            <a:picLocks noChangeAspect="1"/>
          </p:cNvPicPr>
          <p:nvPr/>
        </p:nvPicPr>
        <p:blipFill>
          <a:blip r:embed="rId3"/>
          <a:stretch>
            <a:fillRect/>
          </a:stretch>
        </p:blipFill>
        <p:spPr>
          <a:xfrm>
            <a:off x="1417247" y="4528941"/>
            <a:ext cx="6386677" cy="1291587"/>
          </a:xfrm>
          <a:prstGeom prst="rect">
            <a:avLst/>
          </a:prstGeom>
          <a:effectLst>
            <a:outerShdw blurRad="63500" sx="102000" sy="102000" algn="ctr" rotWithShape="0">
              <a:prstClr val="black">
                <a:alpha val="40000"/>
              </a:prstClr>
            </a:outerShdw>
          </a:effectLst>
        </p:spPr>
      </p:pic>
      <p:sp>
        <p:nvSpPr>
          <p:cNvPr id="40" name="Down Arrow Callout 39">
            <a:extLst>
              <a:ext uri="{FF2B5EF4-FFF2-40B4-BE49-F238E27FC236}">
                <a16:creationId xmlns:a16="http://schemas.microsoft.com/office/drawing/2014/main" id="{755A559C-BFCB-8548-A2A8-A894549E724F}"/>
              </a:ext>
            </a:extLst>
          </p:cNvPr>
          <p:cNvSpPr/>
          <p:nvPr/>
        </p:nvSpPr>
        <p:spPr>
          <a:xfrm>
            <a:off x="9068586" y="1674795"/>
            <a:ext cx="2671705" cy="1071579"/>
          </a:xfrm>
          <a:prstGeom prst="downArrowCallout">
            <a:avLst>
              <a:gd name="adj1" fmla="val 25000"/>
              <a:gd name="adj2" fmla="val 25000"/>
              <a:gd name="adj3" fmla="val 15987"/>
              <a:gd name="adj4" fmla="val 7028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collecting existing datasets </a:t>
            </a:r>
          </a:p>
        </p:txBody>
      </p:sp>
      <p:sp>
        <p:nvSpPr>
          <p:cNvPr id="44" name="Down Arrow Callout 43">
            <a:extLst>
              <a:ext uri="{FF2B5EF4-FFF2-40B4-BE49-F238E27FC236}">
                <a16:creationId xmlns:a16="http://schemas.microsoft.com/office/drawing/2014/main" id="{5BABCAC9-9294-AC45-B577-5CDCB398A4A5}"/>
              </a:ext>
            </a:extLst>
          </p:cNvPr>
          <p:cNvSpPr/>
          <p:nvPr/>
        </p:nvSpPr>
        <p:spPr>
          <a:xfrm>
            <a:off x="9068586" y="2816965"/>
            <a:ext cx="2671705" cy="1071579"/>
          </a:xfrm>
          <a:prstGeom prst="downArrowCallout">
            <a:avLst>
              <a:gd name="adj1" fmla="val 25000"/>
              <a:gd name="adj2" fmla="val 25000"/>
              <a:gd name="adj3" fmla="val 15987"/>
              <a:gd name="adj4" fmla="val 7028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dirty="0"/>
              <a:t>dividing crowdsourcing instructions into minimal tasks</a:t>
            </a:r>
          </a:p>
        </p:txBody>
      </p:sp>
      <p:sp>
        <p:nvSpPr>
          <p:cNvPr id="45" name="Down Arrow Callout 44">
            <a:extLst>
              <a:ext uri="{FF2B5EF4-FFF2-40B4-BE49-F238E27FC236}">
                <a16:creationId xmlns:a16="http://schemas.microsoft.com/office/drawing/2014/main" id="{7453A110-51DD-BD4E-9AFD-DC0648C01D6B}"/>
              </a:ext>
            </a:extLst>
          </p:cNvPr>
          <p:cNvSpPr/>
          <p:nvPr/>
        </p:nvSpPr>
        <p:spPr>
          <a:xfrm>
            <a:off x="9068584" y="3958041"/>
            <a:ext cx="2671705" cy="1071579"/>
          </a:xfrm>
          <a:prstGeom prst="downArrowCallout">
            <a:avLst>
              <a:gd name="adj1" fmla="val 25000"/>
              <a:gd name="adj2" fmla="val 25000"/>
              <a:gd name="adj3" fmla="val 16823"/>
              <a:gd name="adj4" fmla="val 6526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instructions schema</a:t>
            </a:r>
          </a:p>
        </p:txBody>
      </p:sp>
      <p:sp>
        <p:nvSpPr>
          <p:cNvPr id="46" name="Rectangle 45">
            <a:extLst>
              <a:ext uri="{FF2B5EF4-FFF2-40B4-BE49-F238E27FC236}">
                <a16:creationId xmlns:a16="http://schemas.microsoft.com/office/drawing/2014/main" id="{AB1D2604-2E14-464E-A4C2-DB87391439DA}"/>
              </a:ext>
            </a:extLst>
          </p:cNvPr>
          <p:cNvSpPr/>
          <p:nvPr/>
        </p:nvSpPr>
        <p:spPr>
          <a:xfrm>
            <a:off x="9068583" y="5109178"/>
            <a:ext cx="2671705" cy="7806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mapping crowdsourcing instructions to the schema</a:t>
            </a:r>
          </a:p>
        </p:txBody>
      </p:sp>
    </p:spTree>
    <p:extLst>
      <p:ext uri="{BB962C8B-B14F-4D97-AF65-F5344CB8AC3E}">
        <p14:creationId xmlns:p14="http://schemas.microsoft.com/office/powerpoint/2010/main" val="301102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C54FE89B-20FC-364F-B0E2-14F0D8FA0D93}"/>
              </a:ext>
            </a:extLst>
          </p:cNvPr>
          <p:cNvSpPr/>
          <p:nvPr/>
        </p:nvSpPr>
        <p:spPr>
          <a:xfrm>
            <a:off x="9068583" y="5109178"/>
            <a:ext cx="2671705" cy="7806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mapping crowdsourcing instructions to the schema</a:t>
            </a:r>
          </a:p>
        </p:txBody>
      </p:sp>
      <p:sp>
        <p:nvSpPr>
          <p:cNvPr id="39" name="Down Arrow Callout 38">
            <a:extLst>
              <a:ext uri="{FF2B5EF4-FFF2-40B4-BE49-F238E27FC236}">
                <a16:creationId xmlns:a16="http://schemas.microsoft.com/office/drawing/2014/main" id="{BD0ECB37-C29F-E945-9B76-47D61272B27B}"/>
              </a:ext>
            </a:extLst>
          </p:cNvPr>
          <p:cNvSpPr/>
          <p:nvPr/>
        </p:nvSpPr>
        <p:spPr>
          <a:xfrm>
            <a:off x="9068586" y="2816965"/>
            <a:ext cx="2671705" cy="1071579"/>
          </a:xfrm>
          <a:prstGeom prst="downArrowCallout">
            <a:avLst>
              <a:gd name="adj1" fmla="val 25000"/>
              <a:gd name="adj2" fmla="val 25000"/>
              <a:gd name="adj3" fmla="val 15987"/>
              <a:gd name="adj4" fmla="val 7028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dirty="0"/>
              <a:t>dividing crowdsourcing instructions into minimal tasks</a:t>
            </a:r>
          </a:p>
        </p:txBody>
      </p:sp>
      <p:sp>
        <p:nvSpPr>
          <p:cNvPr id="40" name="Down Arrow Callout 39">
            <a:extLst>
              <a:ext uri="{FF2B5EF4-FFF2-40B4-BE49-F238E27FC236}">
                <a16:creationId xmlns:a16="http://schemas.microsoft.com/office/drawing/2014/main" id="{2CF53477-EA4D-4A46-89D9-696B6888F144}"/>
              </a:ext>
            </a:extLst>
          </p:cNvPr>
          <p:cNvSpPr/>
          <p:nvPr/>
        </p:nvSpPr>
        <p:spPr>
          <a:xfrm>
            <a:off x="9068584" y="3958041"/>
            <a:ext cx="2671705" cy="1071579"/>
          </a:xfrm>
          <a:prstGeom prst="downArrowCallout">
            <a:avLst>
              <a:gd name="adj1" fmla="val 25000"/>
              <a:gd name="adj2" fmla="val 25000"/>
              <a:gd name="adj3" fmla="val 16823"/>
              <a:gd name="adj4" fmla="val 6526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instructions schema</a:t>
            </a:r>
          </a:p>
        </p:txBody>
      </p:sp>
      <p:sp>
        <p:nvSpPr>
          <p:cNvPr id="2" name="Title 1">
            <a:extLst>
              <a:ext uri="{FF2B5EF4-FFF2-40B4-BE49-F238E27FC236}">
                <a16:creationId xmlns:a16="http://schemas.microsoft.com/office/drawing/2014/main" id="{9AAF93B2-86EB-6549-954C-48E1BA26C5CE}"/>
              </a:ext>
            </a:extLst>
          </p:cNvPr>
          <p:cNvSpPr>
            <a:spLocks noGrp="1"/>
          </p:cNvSpPr>
          <p:nvPr>
            <p:ph type="title"/>
          </p:nvPr>
        </p:nvSpPr>
        <p:spPr/>
        <p:txBody>
          <a:bodyPr/>
          <a:lstStyle/>
          <a:p>
            <a:r>
              <a:rPr lang="en-US" dirty="0"/>
              <a:t>Natural-Instructions: Construction (3)</a:t>
            </a:r>
          </a:p>
        </p:txBody>
      </p:sp>
      <p:sp>
        <p:nvSpPr>
          <p:cNvPr id="4" name="Slide Number Placeholder 3">
            <a:extLst>
              <a:ext uri="{FF2B5EF4-FFF2-40B4-BE49-F238E27FC236}">
                <a16:creationId xmlns:a16="http://schemas.microsoft.com/office/drawing/2014/main" id="{C8CBF774-98F1-BA4B-A2EF-A7B6E0D679F7}"/>
              </a:ext>
            </a:extLst>
          </p:cNvPr>
          <p:cNvSpPr>
            <a:spLocks noGrp="1"/>
          </p:cNvSpPr>
          <p:nvPr>
            <p:ph type="sldNum" sz="quarter" idx="10"/>
          </p:nvPr>
        </p:nvSpPr>
        <p:spPr/>
        <p:txBody>
          <a:bodyPr/>
          <a:lstStyle/>
          <a:p>
            <a:pPr>
              <a:defRPr/>
            </a:pPr>
            <a:fld id="{0121240C-47AF-2F4D-83B3-CC3EDF50F794}" type="slidenum">
              <a:rPr lang="en-US" smtClean="0"/>
              <a:pPr>
                <a:defRPr/>
              </a:pPr>
              <a:t>36</a:t>
            </a:fld>
            <a:endParaRPr lang="en-US" dirty="0"/>
          </a:p>
        </p:txBody>
      </p:sp>
      <p:sp>
        <p:nvSpPr>
          <p:cNvPr id="56" name="Google Shape;908;p85">
            <a:extLst>
              <a:ext uri="{FF2B5EF4-FFF2-40B4-BE49-F238E27FC236}">
                <a16:creationId xmlns:a16="http://schemas.microsoft.com/office/drawing/2014/main" id="{2B87173F-8F2D-244E-961E-A24C4B34722F}"/>
              </a:ext>
            </a:extLst>
          </p:cNvPr>
          <p:cNvSpPr/>
          <p:nvPr/>
        </p:nvSpPr>
        <p:spPr>
          <a:xfrm>
            <a:off x="664028" y="1825625"/>
            <a:ext cx="4484914" cy="2213749"/>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57" name="Google Shape;909;p85">
            <a:extLst>
              <a:ext uri="{FF2B5EF4-FFF2-40B4-BE49-F238E27FC236}">
                <a16:creationId xmlns:a16="http://schemas.microsoft.com/office/drawing/2014/main" id="{BAB05A0B-47B3-E943-A81D-0BB56D809F4A}"/>
              </a:ext>
            </a:extLst>
          </p:cNvPr>
          <p:cNvSpPr/>
          <p:nvPr/>
        </p:nvSpPr>
        <p:spPr>
          <a:xfrm>
            <a:off x="819888" y="2377335"/>
            <a:ext cx="1925023"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Positive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58" name="Google Shape;913;p85">
            <a:extLst>
              <a:ext uri="{FF2B5EF4-FFF2-40B4-BE49-F238E27FC236}">
                <a16:creationId xmlns:a16="http://schemas.microsoft.com/office/drawing/2014/main" id="{648BF6CE-9A19-9E42-9F15-A71B5937DDF0}"/>
              </a:ext>
            </a:extLst>
          </p:cNvPr>
          <p:cNvSpPr/>
          <p:nvPr/>
        </p:nvSpPr>
        <p:spPr>
          <a:xfrm>
            <a:off x="802831" y="1981413"/>
            <a:ext cx="751481"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Definition</a:t>
            </a:r>
            <a:endParaRPr dirty="0"/>
          </a:p>
        </p:txBody>
      </p:sp>
      <p:sp>
        <p:nvSpPr>
          <p:cNvPr id="59" name="Google Shape;914;p85">
            <a:extLst>
              <a:ext uri="{FF2B5EF4-FFF2-40B4-BE49-F238E27FC236}">
                <a16:creationId xmlns:a16="http://schemas.microsoft.com/office/drawing/2014/main" id="{8892B1B2-2C64-DC46-A16D-50AF0B0466D0}"/>
              </a:ext>
            </a:extLst>
          </p:cNvPr>
          <p:cNvSpPr/>
          <p:nvPr/>
        </p:nvSpPr>
        <p:spPr>
          <a:xfrm>
            <a:off x="1601082" y="1983521"/>
            <a:ext cx="1190784"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Things to Avoid</a:t>
            </a:r>
            <a:endParaRPr dirty="0"/>
          </a:p>
        </p:txBody>
      </p:sp>
      <p:sp>
        <p:nvSpPr>
          <p:cNvPr id="60" name="Google Shape;915;p85">
            <a:extLst>
              <a:ext uri="{FF2B5EF4-FFF2-40B4-BE49-F238E27FC236}">
                <a16:creationId xmlns:a16="http://schemas.microsoft.com/office/drawing/2014/main" id="{9397264D-9D71-DE43-A932-D4BC9BB05BD0}"/>
              </a:ext>
            </a:extLst>
          </p:cNvPr>
          <p:cNvSpPr/>
          <p:nvPr/>
        </p:nvSpPr>
        <p:spPr>
          <a:xfrm>
            <a:off x="2847602" y="1981413"/>
            <a:ext cx="1434306"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Emphasize/Caution</a:t>
            </a:r>
            <a:endParaRPr dirty="0"/>
          </a:p>
        </p:txBody>
      </p:sp>
      <p:sp>
        <p:nvSpPr>
          <p:cNvPr id="61" name="Google Shape;916;p85">
            <a:extLst>
              <a:ext uri="{FF2B5EF4-FFF2-40B4-BE49-F238E27FC236}">
                <a16:creationId xmlns:a16="http://schemas.microsoft.com/office/drawing/2014/main" id="{D1918A03-3D94-7541-85AB-21A44E732029}"/>
              </a:ext>
            </a:extLst>
          </p:cNvPr>
          <p:cNvSpPr/>
          <p:nvPr/>
        </p:nvSpPr>
        <p:spPr>
          <a:xfrm>
            <a:off x="1129404" y="2754505"/>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63" name="Google Shape;918;p85">
            <a:extLst>
              <a:ext uri="{FF2B5EF4-FFF2-40B4-BE49-F238E27FC236}">
                <a16:creationId xmlns:a16="http://schemas.microsoft.com/office/drawing/2014/main" id="{22023546-1570-0542-B797-CFFC97A3F751}"/>
              </a:ext>
            </a:extLst>
          </p:cNvPr>
          <p:cNvSpPr/>
          <p:nvPr/>
        </p:nvSpPr>
        <p:spPr>
          <a:xfrm>
            <a:off x="1232008"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64" name="Google Shape;919;p85">
            <a:extLst>
              <a:ext uri="{FF2B5EF4-FFF2-40B4-BE49-F238E27FC236}">
                <a16:creationId xmlns:a16="http://schemas.microsoft.com/office/drawing/2014/main" id="{C0493C1A-2164-D040-9A4D-34A28BDD94E6}"/>
              </a:ext>
            </a:extLst>
          </p:cNvPr>
          <p:cNvSpPr/>
          <p:nvPr/>
        </p:nvSpPr>
        <p:spPr>
          <a:xfrm>
            <a:off x="1845024"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65" name="Google Shape;920;p85">
            <a:extLst>
              <a:ext uri="{FF2B5EF4-FFF2-40B4-BE49-F238E27FC236}">
                <a16:creationId xmlns:a16="http://schemas.microsoft.com/office/drawing/2014/main" id="{E815FE10-D637-724C-BFB9-4EA7B6A49A79}"/>
              </a:ext>
            </a:extLst>
          </p:cNvPr>
          <p:cNvSpPr/>
          <p:nvPr/>
        </p:nvSpPr>
        <p:spPr>
          <a:xfrm>
            <a:off x="1539935" y="339877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71" name="Google Shape;926;p85">
            <a:extLst>
              <a:ext uri="{FF2B5EF4-FFF2-40B4-BE49-F238E27FC236}">
                <a16:creationId xmlns:a16="http://schemas.microsoft.com/office/drawing/2014/main" id="{BDE9EB91-8645-7246-9AA0-556D6241B333}"/>
              </a:ext>
            </a:extLst>
          </p:cNvPr>
          <p:cNvSpPr/>
          <p:nvPr/>
        </p:nvSpPr>
        <p:spPr>
          <a:xfrm>
            <a:off x="4337644" y="1981413"/>
            <a:ext cx="642681"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Prompt</a:t>
            </a:r>
            <a:endParaRPr dirty="0"/>
          </a:p>
        </p:txBody>
      </p:sp>
      <p:sp>
        <p:nvSpPr>
          <p:cNvPr id="85" name="Google Shape;909;p85">
            <a:extLst>
              <a:ext uri="{FF2B5EF4-FFF2-40B4-BE49-F238E27FC236}">
                <a16:creationId xmlns:a16="http://schemas.microsoft.com/office/drawing/2014/main" id="{77256334-4D26-5A44-A3B9-7AD87A579E00}"/>
              </a:ext>
            </a:extLst>
          </p:cNvPr>
          <p:cNvSpPr/>
          <p:nvPr/>
        </p:nvSpPr>
        <p:spPr>
          <a:xfrm>
            <a:off x="3024523" y="2374028"/>
            <a:ext cx="1937806"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Negative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86" name="Google Shape;916;p85">
            <a:extLst>
              <a:ext uri="{FF2B5EF4-FFF2-40B4-BE49-F238E27FC236}">
                <a16:creationId xmlns:a16="http://schemas.microsoft.com/office/drawing/2014/main" id="{D10EF0E7-F3F3-BA46-A46E-8E5178B5EC53}"/>
              </a:ext>
            </a:extLst>
          </p:cNvPr>
          <p:cNvSpPr/>
          <p:nvPr/>
        </p:nvSpPr>
        <p:spPr>
          <a:xfrm>
            <a:off x="3354966" y="2751198"/>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87" name="Google Shape;918;p85">
            <a:extLst>
              <a:ext uri="{FF2B5EF4-FFF2-40B4-BE49-F238E27FC236}">
                <a16:creationId xmlns:a16="http://schemas.microsoft.com/office/drawing/2014/main" id="{4BAC33A9-F1BA-7642-B0B4-8CF5C169EF95}"/>
              </a:ext>
            </a:extLst>
          </p:cNvPr>
          <p:cNvSpPr/>
          <p:nvPr/>
        </p:nvSpPr>
        <p:spPr>
          <a:xfrm>
            <a:off x="3457570"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88" name="Google Shape;919;p85">
            <a:extLst>
              <a:ext uri="{FF2B5EF4-FFF2-40B4-BE49-F238E27FC236}">
                <a16:creationId xmlns:a16="http://schemas.microsoft.com/office/drawing/2014/main" id="{C0C5AF69-F7B5-B046-93D4-8E0C4A0A7A39}"/>
              </a:ext>
            </a:extLst>
          </p:cNvPr>
          <p:cNvSpPr/>
          <p:nvPr/>
        </p:nvSpPr>
        <p:spPr>
          <a:xfrm>
            <a:off x="4070586"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89" name="Google Shape;920;p85">
            <a:extLst>
              <a:ext uri="{FF2B5EF4-FFF2-40B4-BE49-F238E27FC236}">
                <a16:creationId xmlns:a16="http://schemas.microsoft.com/office/drawing/2014/main" id="{A65F3AC3-205D-1B48-BB0A-88E019C90538}"/>
              </a:ext>
            </a:extLst>
          </p:cNvPr>
          <p:cNvSpPr/>
          <p:nvPr/>
        </p:nvSpPr>
        <p:spPr>
          <a:xfrm>
            <a:off x="3441200" y="3379214"/>
            <a:ext cx="509376"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Reason</a:t>
            </a:r>
            <a:endParaRPr sz="1600" dirty="0"/>
          </a:p>
        </p:txBody>
      </p:sp>
      <p:sp>
        <p:nvSpPr>
          <p:cNvPr id="90" name="Google Shape;924;p85">
            <a:extLst>
              <a:ext uri="{FF2B5EF4-FFF2-40B4-BE49-F238E27FC236}">
                <a16:creationId xmlns:a16="http://schemas.microsoft.com/office/drawing/2014/main" id="{7C124A96-1869-A74D-8637-FBB1690F51ED}"/>
              </a:ext>
            </a:extLst>
          </p:cNvPr>
          <p:cNvSpPr/>
          <p:nvPr/>
        </p:nvSpPr>
        <p:spPr>
          <a:xfrm>
            <a:off x="3981976" y="3379653"/>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Suggestion</a:t>
            </a:r>
            <a:endParaRPr sz="1600" dirty="0"/>
          </a:p>
        </p:txBody>
      </p:sp>
      <p:sp>
        <p:nvSpPr>
          <p:cNvPr id="5" name="Rectangle 4">
            <a:extLst>
              <a:ext uri="{FF2B5EF4-FFF2-40B4-BE49-F238E27FC236}">
                <a16:creationId xmlns:a16="http://schemas.microsoft.com/office/drawing/2014/main" id="{6B3F5C31-B8B7-F443-9C6A-D8C4CBD70999}"/>
              </a:ext>
            </a:extLst>
          </p:cNvPr>
          <p:cNvSpPr/>
          <p:nvPr/>
        </p:nvSpPr>
        <p:spPr>
          <a:xfrm>
            <a:off x="1695094" y="1489701"/>
            <a:ext cx="2164952" cy="369332"/>
          </a:xfrm>
          <a:prstGeom prst="rect">
            <a:avLst/>
          </a:prstGeom>
        </p:spPr>
        <p:txBody>
          <a:bodyPr wrap="none">
            <a:spAutoFit/>
          </a:bodyPr>
          <a:lstStyle/>
          <a:p>
            <a:pPr>
              <a:spcBef>
                <a:spcPts val="0"/>
              </a:spcBef>
              <a:spcAft>
                <a:spcPts val="0"/>
              </a:spcAft>
            </a:pPr>
            <a:r>
              <a:rPr lang="en-US" b="1">
                <a:solidFill>
                  <a:srgbClr val="980000"/>
                </a:solidFill>
                <a:latin typeface="Lato"/>
                <a:ea typeface="Lato"/>
                <a:cs typeface="Lato"/>
                <a:sym typeface="Lato"/>
              </a:rPr>
              <a:t>instructions </a:t>
            </a:r>
            <a:r>
              <a:rPr lang="en-US" b="1" dirty="0">
                <a:solidFill>
                  <a:srgbClr val="980000"/>
                </a:solidFill>
                <a:latin typeface="Lato"/>
                <a:ea typeface="Lato"/>
                <a:cs typeface="Lato"/>
                <a:sym typeface="Lato"/>
              </a:rPr>
              <a:t>schema</a:t>
            </a:r>
            <a:r>
              <a:rPr lang="en-US" b="1" dirty="0">
                <a:latin typeface="Lato"/>
                <a:ea typeface="Lato"/>
                <a:cs typeface="Lato"/>
                <a:sym typeface="Lato"/>
              </a:rPr>
              <a:t> </a:t>
            </a:r>
          </a:p>
        </p:txBody>
      </p:sp>
      <p:cxnSp>
        <p:nvCxnSpPr>
          <p:cNvPr id="36" name="Google Shape;902;p84">
            <a:extLst>
              <a:ext uri="{FF2B5EF4-FFF2-40B4-BE49-F238E27FC236}">
                <a16:creationId xmlns:a16="http://schemas.microsoft.com/office/drawing/2014/main" id="{2DBF220C-48CF-F64E-8AC3-57DA56F915B2}"/>
              </a:ext>
            </a:extLst>
          </p:cNvPr>
          <p:cNvCxnSpPr>
            <a:cxnSpLocks/>
            <a:endCxn id="61" idx="2"/>
          </p:cNvCxnSpPr>
          <p:nvPr/>
        </p:nvCxnSpPr>
        <p:spPr>
          <a:xfrm rot="10800000">
            <a:off x="1799810" y="3686672"/>
            <a:ext cx="3838993" cy="1312296"/>
          </a:xfrm>
          <a:prstGeom prst="curvedConnector2">
            <a:avLst/>
          </a:prstGeom>
          <a:noFill/>
          <a:ln w="38100" cap="flat" cmpd="sng">
            <a:solidFill>
              <a:srgbClr val="FF0000"/>
            </a:solidFill>
            <a:prstDash val="solid"/>
            <a:round/>
            <a:headEnd type="stealth" w="lg" len="lg"/>
            <a:tailEnd type="stealth" w="lg" len="lg"/>
          </a:ln>
        </p:spPr>
      </p:cxnSp>
      <p:sp>
        <p:nvSpPr>
          <p:cNvPr id="34" name="Down Arrow Callout 33">
            <a:extLst>
              <a:ext uri="{FF2B5EF4-FFF2-40B4-BE49-F238E27FC236}">
                <a16:creationId xmlns:a16="http://schemas.microsoft.com/office/drawing/2014/main" id="{F09F267F-7F8A-A343-A642-034B9568A8B0}"/>
              </a:ext>
            </a:extLst>
          </p:cNvPr>
          <p:cNvSpPr/>
          <p:nvPr/>
        </p:nvSpPr>
        <p:spPr>
          <a:xfrm>
            <a:off x="9068586" y="1674795"/>
            <a:ext cx="2671705" cy="1071579"/>
          </a:xfrm>
          <a:prstGeom prst="downArrowCallout">
            <a:avLst>
              <a:gd name="adj1" fmla="val 25000"/>
              <a:gd name="adj2" fmla="val 25000"/>
              <a:gd name="adj3" fmla="val 15987"/>
              <a:gd name="adj4" fmla="val 7028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collecting existing datasets </a:t>
            </a:r>
          </a:p>
        </p:txBody>
      </p:sp>
      <p:sp>
        <p:nvSpPr>
          <p:cNvPr id="25" name="Rectangle 24">
            <a:extLst>
              <a:ext uri="{FF2B5EF4-FFF2-40B4-BE49-F238E27FC236}">
                <a16:creationId xmlns:a16="http://schemas.microsoft.com/office/drawing/2014/main" id="{528D9917-562D-4848-A97D-C4A3F687E821}"/>
              </a:ext>
            </a:extLst>
          </p:cNvPr>
          <p:cNvSpPr/>
          <p:nvPr/>
        </p:nvSpPr>
        <p:spPr>
          <a:xfrm>
            <a:off x="1070718" y="6306911"/>
            <a:ext cx="3320396" cy="425501"/>
          </a:xfrm>
          <a:prstGeom prst="rect">
            <a:avLst/>
          </a:prstGeom>
        </p:spPr>
        <p:txBody>
          <a:bodyPr wrap="none">
            <a:spAutoFit/>
          </a:bodyPr>
          <a:lstStyle/>
          <a:p>
            <a:pPr marL="795847" lvl="1">
              <a:lnSpc>
                <a:spcPct val="115000"/>
              </a:lnSpc>
              <a:spcBef>
                <a:spcPts val="0"/>
              </a:spcBef>
              <a:spcAft>
                <a:spcPts val="0"/>
              </a:spcAft>
              <a:buClr>
                <a:srgbClr val="434343"/>
              </a:buClr>
              <a:buSzPts val="1400"/>
            </a:pPr>
            <a:r>
              <a:rPr lang="en-US" sz="2000" dirty="0">
                <a:latin typeface="Lato"/>
                <a:ea typeface="Lato"/>
                <a:cs typeface="Lato"/>
                <a:sym typeface="Lato"/>
              </a:rPr>
              <a:t>MC-TACO </a:t>
            </a:r>
            <a:r>
              <a:rPr lang="en-US" sz="1400" dirty="0">
                <a:solidFill>
                  <a:schemeClr val="bg1">
                    <a:lumMod val="50000"/>
                  </a:schemeClr>
                </a:solidFill>
                <a:latin typeface="Lato"/>
                <a:ea typeface="Lato"/>
                <a:cs typeface="Lato"/>
                <a:sym typeface="Lato"/>
              </a:rPr>
              <a:t>[Zhou et al. 2019]</a:t>
            </a:r>
          </a:p>
        </p:txBody>
      </p:sp>
      <p:pic>
        <p:nvPicPr>
          <p:cNvPr id="6" name="Picture 5" descr="Graphical user interface, text, application&#10;&#10;Description automatically generated">
            <a:extLst>
              <a:ext uri="{FF2B5EF4-FFF2-40B4-BE49-F238E27FC236}">
                <a16:creationId xmlns:a16="http://schemas.microsoft.com/office/drawing/2014/main" id="{60C2B732-00AC-8545-B03F-49BEDF817F4C}"/>
              </a:ext>
            </a:extLst>
          </p:cNvPr>
          <p:cNvPicPr>
            <a:picLocks noChangeAspect="1"/>
          </p:cNvPicPr>
          <p:nvPr/>
        </p:nvPicPr>
        <p:blipFill>
          <a:blip r:embed="rId3"/>
          <a:stretch>
            <a:fillRect/>
          </a:stretch>
        </p:blipFill>
        <p:spPr>
          <a:xfrm>
            <a:off x="5670200" y="1489701"/>
            <a:ext cx="5575556" cy="528252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68488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FE39DD8-E9B9-DD44-B2B3-F57FE5EF5F75}"/>
              </a:ext>
            </a:extLst>
          </p:cNvPr>
          <p:cNvSpPr/>
          <p:nvPr/>
        </p:nvSpPr>
        <p:spPr>
          <a:xfrm>
            <a:off x="9068583" y="5109178"/>
            <a:ext cx="2671705" cy="7806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mapping crowdsourcing instructions to the schema</a:t>
            </a:r>
          </a:p>
        </p:txBody>
      </p:sp>
      <p:sp>
        <p:nvSpPr>
          <p:cNvPr id="38" name="Down Arrow Callout 37">
            <a:extLst>
              <a:ext uri="{FF2B5EF4-FFF2-40B4-BE49-F238E27FC236}">
                <a16:creationId xmlns:a16="http://schemas.microsoft.com/office/drawing/2014/main" id="{E37E3A48-127C-2644-8DC8-B2668B3067F2}"/>
              </a:ext>
            </a:extLst>
          </p:cNvPr>
          <p:cNvSpPr/>
          <p:nvPr/>
        </p:nvSpPr>
        <p:spPr>
          <a:xfrm>
            <a:off x="9068586" y="2816965"/>
            <a:ext cx="2671705" cy="1071579"/>
          </a:xfrm>
          <a:prstGeom prst="downArrowCallout">
            <a:avLst>
              <a:gd name="adj1" fmla="val 25000"/>
              <a:gd name="adj2" fmla="val 25000"/>
              <a:gd name="adj3" fmla="val 15987"/>
              <a:gd name="adj4" fmla="val 7028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dirty="0"/>
              <a:t>dividing crowdsourcing instructions into minimal tasks</a:t>
            </a:r>
          </a:p>
        </p:txBody>
      </p:sp>
      <p:sp>
        <p:nvSpPr>
          <p:cNvPr id="39" name="Down Arrow Callout 38">
            <a:extLst>
              <a:ext uri="{FF2B5EF4-FFF2-40B4-BE49-F238E27FC236}">
                <a16:creationId xmlns:a16="http://schemas.microsoft.com/office/drawing/2014/main" id="{38D0CA8A-C811-5948-BD94-277EB1012997}"/>
              </a:ext>
            </a:extLst>
          </p:cNvPr>
          <p:cNvSpPr/>
          <p:nvPr/>
        </p:nvSpPr>
        <p:spPr>
          <a:xfrm>
            <a:off x="9068584" y="3958041"/>
            <a:ext cx="2671705" cy="1071579"/>
          </a:xfrm>
          <a:prstGeom prst="downArrowCallout">
            <a:avLst>
              <a:gd name="adj1" fmla="val 25000"/>
              <a:gd name="adj2" fmla="val 25000"/>
              <a:gd name="adj3" fmla="val 16823"/>
              <a:gd name="adj4" fmla="val 6526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instructions schema</a:t>
            </a:r>
          </a:p>
        </p:txBody>
      </p:sp>
      <p:sp>
        <p:nvSpPr>
          <p:cNvPr id="33" name="Down Arrow Callout 32">
            <a:extLst>
              <a:ext uri="{FF2B5EF4-FFF2-40B4-BE49-F238E27FC236}">
                <a16:creationId xmlns:a16="http://schemas.microsoft.com/office/drawing/2014/main" id="{F12E82B9-1F58-664B-B7CB-B9BD29A7468B}"/>
              </a:ext>
            </a:extLst>
          </p:cNvPr>
          <p:cNvSpPr/>
          <p:nvPr/>
        </p:nvSpPr>
        <p:spPr>
          <a:xfrm>
            <a:off x="9068586" y="1674795"/>
            <a:ext cx="2671705" cy="1071579"/>
          </a:xfrm>
          <a:prstGeom prst="downArrowCallout">
            <a:avLst>
              <a:gd name="adj1" fmla="val 25000"/>
              <a:gd name="adj2" fmla="val 25000"/>
              <a:gd name="adj3" fmla="val 15987"/>
              <a:gd name="adj4" fmla="val 7028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collecting existing datasets </a:t>
            </a:r>
          </a:p>
        </p:txBody>
      </p:sp>
      <p:sp>
        <p:nvSpPr>
          <p:cNvPr id="2" name="Title 1">
            <a:extLst>
              <a:ext uri="{FF2B5EF4-FFF2-40B4-BE49-F238E27FC236}">
                <a16:creationId xmlns:a16="http://schemas.microsoft.com/office/drawing/2014/main" id="{9AAF93B2-86EB-6549-954C-48E1BA26C5CE}"/>
              </a:ext>
            </a:extLst>
          </p:cNvPr>
          <p:cNvSpPr>
            <a:spLocks noGrp="1"/>
          </p:cNvSpPr>
          <p:nvPr>
            <p:ph type="title"/>
          </p:nvPr>
        </p:nvSpPr>
        <p:spPr/>
        <p:txBody>
          <a:bodyPr/>
          <a:lstStyle/>
          <a:p>
            <a:r>
              <a:rPr lang="en-US" dirty="0"/>
              <a:t>Natural-Instructions: Construction (3)</a:t>
            </a:r>
          </a:p>
        </p:txBody>
      </p:sp>
      <p:sp>
        <p:nvSpPr>
          <p:cNvPr id="4" name="Slide Number Placeholder 3">
            <a:extLst>
              <a:ext uri="{FF2B5EF4-FFF2-40B4-BE49-F238E27FC236}">
                <a16:creationId xmlns:a16="http://schemas.microsoft.com/office/drawing/2014/main" id="{C8CBF774-98F1-BA4B-A2EF-A7B6E0D679F7}"/>
              </a:ext>
            </a:extLst>
          </p:cNvPr>
          <p:cNvSpPr>
            <a:spLocks noGrp="1"/>
          </p:cNvSpPr>
          <p:nvPr>
            <p:ph type="sldNum" sz="quarter" idx="10"/>
          </p:nvPr>
        </p:nvSpPr>
        <p:spPr/>
        <p:txBody>
          <a:bodyPr/>
          <a:lstStyle/>
          <a:p>
            <a:pPr>
              <a:defRPr/>
            </a:pPr>
            <a:fld id="{0121240C-47AF-2F4D-83B3-CC3EDF50F794}" type="slidenum">
              <a:rPr lang="en-US" smtClean="0"/>
              <a:pPr>
                <a:defRPr/>
              </a:pPr>
              <a:t>37</a:t>
            </a:fld>
            <a:endParaRPr lang="en-US" dirty="0"/>
          </a:p>
        </p:txBody>
      </p:sp>
      <p:sp>
        <p:nvSpPr>
          <p:cNvPr id="56" name="Google Shape;908;p85">
            <a:extLst>
              <a:ext uri="{FF2B5EF4-FFF2-40B4-BE49-F238E27FC236}">
                <a16:creationId xmlns:a16="http://schemas.microsoft.com/office/drawing/2014/main" id="{2B87173F-8F2D-244E-961E-A24C4B34722F}"/>
              </a:ext>
            </a:extLst>
          </p:cNvPr>
          <p:cNvSpPr/>
          <p:nvPr/>
        </p:nvSpPr>
        <p:spPr>
          <a:xfrm>
            <a:off x="664028" y="1825625"/>
            <a:ext cx="4484914" cy="2213749"/>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57" name="Google Shape;909;p85">
            <a:extLst>
              <a:ext uri="{FF2B5EF4-FFF2-40B4-BE49-F238E27FC236}">
                <a16:creationId xmlns:a16="http://schemas.microsoft.com/office/drawing/2014/main" id="{BAB05A0B-47B3-E943-A81D-0BB56D809F4A}"/>
              </a:ext>
            </a:extLst>
          </p:cNvPr>
          <p:cNvSpPr/>
          <p:nvPr/>
        </p:nvSpPr>
        <p:spPr>
          <a:xfrm>
            <a:off x="819888" y="2377335"/>
            <a:ext cx="1925023"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Positive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58" name="Google Shape;913;p85">
            <a:extLst>
              <a:ext uri="{FF2B5EF4-FFF2-40B4-BE49-F238E27FC236}">
                <a16:creationId xmlns:a16="http://schemas.microsoft.com/office/drawing/2014/main" id="{648BF6CE-9A19-9E42-9F15-A71B5937DDF0}"/>
              </a:ext>
            </a:extLst>
          </p:cNvPr>
          <p:cNvSpPr/>
          <p:nvPr/>
        </p:nvSpPr>
        <p:spPr>
          <a:xfrm>
            <a:off x="802831" y="1981413"/>
            <a:ext cx="751481"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Definition</a:t>
            </a:r>
            <a:endParaRPr dirty="0"/>
          </a:p>
        </p:txBody>
      </p:sp>
      <p:sp>
        <p:nvSpPr>
          <p:cNvPr id="59" name="Google Shape;914;p85">
            <a:extLst>
              <a:ext uri="{FF2B5EF4-FFF2-40B4-BE49-F238E27FC236}">
                <a16:creationId xmlns:a16="http://schemas.microsoft.com/office/drawing/2014/main" id="{8892B1B2-2C64-DC46-A16D-50AF0B0466D0}"/>
              </a:ext>
            </a:extLst>
          </p:cNvPr>
          <p:cNvSpPr/>
          <p:nvPr/>
        </p:nvSpPr>
        <p:spPr>
          <a:xfrm>
            <a:off x="1601082" y="1983521"/>
            <a:ext cx="1190784"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Things to Avoid</a:t>
            </a:r>
            <a:endParaRPr dirty="0"/>
          </a:p>
        </p:txBody>
      </p:sp>
      <p:sp>
        <p:nvSpPr>
          <p:cNvPr id="60" name="Google Shape;915;p85">
            <a:extLst>
              <a:ext uri="{FF2B5EF4-FFF2-40B4-BE49-F238E27FC236}">
                <a16:creationId xmlns:a16="http://schemas.microsoft.com/office/drawing/2014/main" id="{9397264D-9D71-DE43-A932-D4BC9BB05BD0}"/>
              </a:ext>
            </a:extLst>
          </p:cNvPr>
          <p:cNvSpPr/>
          <p:nvPr/>
        </p:nvSpPr>
        <p:spPr>
          <a:xfrm>
            <a:off x="2847602" y="1981413"/>
            <a:ext cx="1434306"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Emphasize/Caution</a:t>
            </a:r>
            <a:endParaRPr dirty="0"/>
          </a:p>
        </p:txBody>
      </p:sp>
      <p:sp>
        <p:nvSpPr>
          <p:cNvPr id="61" name="Google Shape;916;p85">
            <a:extLst>
              <a:ext uri="{FF2B5EF4-FFF2-40B4-BE49-F238E27FC236}">
                <a16:creationId xmlns:a16="http://schemas.microsoft.com/office/drawing/2014/main" id="{D1918A03-3D94-7541-85AB-21A44E732029}"/>
              </a:ext>
            </a:extLst>
          </p:cNvPr>
          <p:cNvSpPr/>
          <p:nvPr/>
        </p:nvSpPr>
        <p:spPr>
          <a:xfrm>
            <a:off x="1129404" y="2754505"/>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63" name="Google Shape;918;p85">
            <a:extLst>
              <a:ext uri="{FF2B5EF4-FFF2-40B4-BE49-F238E27FC236}">
                <a16:creationId xmlns:a16="http://schemas.microsoft.com/office/drawing/2014/main" id="{22023546-1570-0542-B797-CFFC97A3F751}"/>
              </a:ext>
            </a:extLst>
          </p:cNvPr>
          <p:cNvSpPr/>
          <p:nvPr/>
        </p:nvSpPr>
        <p:spPr>
          <a:xfrm>
            <a:off x="1232008"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64" name="Google Shape;919;p85">
            <a:extLst>
              <a:ext uri="{FF2B5EF4-FFF2-40B4-BE49-F238E27FC236}">
                <a16:creationId xmlns:a16="http://schemas.microsoft.com/office/drawing/2014/main" id="{C0493C1A-2164-D040-9A4D-34A28BDD94E6}"/>
              </a:ext>
            </a:extLst>
          </p:cNvPr>
          <p:cNvSpPr/>
          <p:nvPr/>
        </p:nvSpPr>
        <p:spPr>
          <a:xfrm>
            <a:off x="1845024"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65" name="Google Shape;920;p85">
            <a:extLst>
              <a:ext uri="{FF2B5EF4-FFF2-40B4-BE49-F238E27FC236}">
                <a16:creationId xmlns:a16="http://schemas.microsoft.com/office/drawing/2014/main" id="{E815FE10-D637-724C-BFB9-4EA7B6A49A79}"/>
              </a:ext>
            </a:extLst>
          </p:cNvPr>
          <p:cNvSpPr/>
          <p:nvPr/>
        </p:nvSpPr>
        <p:spPr>
          <a:xfrm>
            <a:off x="1539935" y="339877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71" name="Google Shape;926;p85">
            <a:extLst>
              <a:ext uri="{FF2B5EF4-FFF2-40B4-BE49-F238E27FC236}">
                <a16:creationId xmlns:a16="http://schemas.microsoft.com/office/drawing/2014/main" id="{BDE9EB91-8645-7246-9AA0-556D6241B333}"/>
              </a:ext>
            </a:extLst>
          </p:cNvPr>
          <p:cNvSpPr/>
          <p:nvPr/>
        </p:nvSpPr>
        <p:spPr>
          <a:xfrm>
            <a:off x="4337644" y="1981413"/>
            <a:ext cx="642681"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Prompt</a:t>
            </a:r>
            <a:endParaRPr dirty="0"/>
          </a:p>
        </p:txBody>
      </p:sp>
      <p:sp>
        <p:nvSpPr>
          <p:cNvPr id="85" name="Google Shape;909;p85">
            <a:extLst>
              <a:ext uri="{FF2B5EF4-FFF2-40B4-BE49-F238E27FC236}">
                <a16:creationId xmlns:a16="http://schemas.microsoft.com/office/drawing/2014/main" id="{77256334-4D26-5A44-A3B9-7AD87A579E00}"/>
              </a:ext>
            </a:extLst>
          </p:cNvPr>
          <p:cNvSpPr/>
          <p:nvPr/>
        </p:nvSpPr>
        <p:spPr>
          <a:xfrm>
            <a:off x="3024523" y="2374028"/>
            <a:ext cx="1937806"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Negative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86" name="Google Shape;916;p85">
            <a:extLst>
              <a:ext uri="{FF2B5EF4-FFF2-40B4-BE49-F238E27FC236}">
                <a16:creationId xmlns:a16="http://schemas.microsoft.com/office/drawing/2014/main" id="{D10EF0E7-F3F3-BA46-A46E-8E5178B5EC53}"/>
              </a:ext>
            </a:extLst>
          </p:cNvPr>
          <p:cNvSpPr/>
          <p:nvPr/>
        </p:nvSpPr>
        <p:spPr>
          <a:xfrm>
            <a:off x="3354966" y="2751198"/>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87" name="Google Shape;918;p85">
            <a:extLst>
              <a:ext uri="{FF2B5EF4-FFF2-40B4-BE49-F238E27FC236}">
                <a16:creationId xmlns:a16="http://schemas.microsoft.com/office/drawing/2014/main" id="{4BAC33A9-F1BA-7642-B0B4-8CF5C169EF95}"/>
              </a:ext>
            </a:extLst>
          </p:cNvPr>
          <p:cNvSpPr/>
          <p:nvPr/>
        </p:nvSpPr>
        <p:spPr>
          <a:xfrm>
            <a:off x="3457570"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88" name="Google Shape;919;p85">
            <a:extLst>
              <a:ext uri="{FF2B5EF4-FFF2-40B4-BE49-F238E27FC236}">
                <a16:creationId xmlns:a16="http://schemas.microsoft.com/office/drawing/2014/main" id="{C0C5AF69-F7B5-B046-93D4-8E0C4A0A7A39}"/>
              </a:ext>
            </a:extLst>
          </p:cNvPr>
          <p:cNvSpPr/>
          <p:nvPr/>
        </p:nvSpPr>
        <p:spPr>
          <a:xfrm>
            <a:off x="4070586"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89" name="Google Shape;920;p85">
            <a:extLst>
              <a:ext uri="{FF2B5EF4-FFF2-40B4-BE49-F238E27FC236}">
                <a16:creationId xmlns:a16="http://schemas.microsoft.com/office/drawing/2014/main" id="{A65F3AC3-205D-1B48-BB0A-88E019C90538}"/>
              </a:ext>
            </a:extLst>
          </p:cNvPr>
          <p:cNvSpPr/>
          <p:nvPr/>
        </p:nvSpPr>
        <p:spPr>
          <a:xfrm>
            <a:off x="3441200" y="3379214"/>
            <a:ext cx="509376"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Reason</a:t>
            </a:r>
            <a:endParaRPr sz="1600" dirty="0"/>
          </a:p>
        </p:txBody>
      </p:sp>
      <p:sp>
        <p:nvSpPr>
          <p:cNvPr id="90" name="Google Shape;924;p85">
            <a:extLst>
              <a:ext uri="{FF2B5EF4-FFF2-40B4-BE49-F238E27FC236}">
                <a16:creationId xmlns:a16="http://schemas.microsoft.com/office/drawing/2014/main" id="{7C124A96-1869-A74D-8637-FBB1690F51ED}"/>
              </a:ext>
            </a:extLst>
          </p:cNvPr>
          <p:cNvSpPr/>
          <p:nvPr/>
        </p:nvSpPr>
        <p:spPr>
          <a:xfrm>
            <a:off x="3981976" y="3379653"/>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Suggestion</a:t>
            </a:r>
            <a:endParaRPr sz="1600" dirty="0"/>
          </a:p>
        </p:txBody>
      </p:sp>
      <p:sp>
        <p:nvSpPr>
          <p:cNvPr id="5" name="Rectangle 4">
            <a:extLst>
              <a:ext uri="{FF2B5EF4-FFF2-40B4-BE49-F238E27FC236}">
                <a16:creationId xmlns:a16="http://schemas.microsoft.com/office/drawing/2014/main" id="{6B3F5C31-B8B7-F443-9C6A-D8C4CBD70999}"/>
              </a:ext>
            </a:extLst>
          </p:cNvPr>
          <p:cNvSpPr/>
          <p:nvPr/>
        </p:nvSpPr>
        <p:spPr>
          <a:xfrm>
            <a:off x="1695094" y="1489701"/>
            <a:ext cx="2164952" cy="369332"/>
          </a:xfrm>
          <a:prstGeom prst="rect">
            <a:avLst/>
          </a:prstGeom>
        </p:spPr>
        <p:txBody>
          <a:bodyPr wrap="none">
            <a:spAutoFit/>
          </a:bodyPr>
          <a:lstStyle/>
          <a:p>
            <a:pPr>
              <a:spcBef>
                <a:spcPts val="0"/>
              </a:spcBef>
              <a:spcAft>
                <a:spcPts val="0"/>
              </a:spcAft>
            </a:pPr>
            <a:r>
              <a:rPr lang="en-US" b="1">
                <a:solidFill>
                  <a:srgbClr val="980000"/>
                </a:solidFill>
                <a:latin typeface="Lato"/>
                <a:ea typeface="Lato"/>
                <a:cs typeface="Lato"/>
                <a:sym typeface="Lato"/>
              </a:rPr>
              <a:t>instructions </a:t>
            </a:r>
            <a:r>
              <a:rPr lang="en-US" b="1" dirty="0">
                <a:solidFill>
                  <a:srgbClr val="980000"/>
                </a:solidFill>
                <a:latin typeface="Lato"/>
                <a:ea typeface="Lato"/>
                <a:cs typeface="Lato"/>
                <a:sym typeface="Lato"/>
              </a:rPr>
              <a:t>schema</a:t>
            </a:r>
            <a:r>
              <a:rPr lang="en-US" b="1" dirty="0">
                <a:latin typeface="Lato"/>
                <a:ea typeface="Lato"/>
                <a:cs typeface="Lato"/>
                <a:sym typeface="Lato"/>
              </a:rPr>
              <a:t> </a:t>
            </a:r>
          </a:p>
        </p:txBody>
      </p:sp>
      <p:cxnSp>
        <p:nvCxnSpPr>
          <p:cNvPr id="36" name="Google Shape;902;p84">
            <a:extLst>
              <a:ext uri="{FF2B5EF4-FFF2-40B4-BE49-F238E27FC236}">
                <a16:creationId xmlns:a16="http://schemas.microsoft.com/office/drawing/2014/main" id="{2DBF220C-48CF-F64E-8AC3-57DA56F915B2}"/>
              </a:ext>
            </a:extLst>
          </p:cNvPr>
          <p:cNvCxnSpPr>
            <a:cxnSpLocks/>
            <a:stCxn id="7" idx="1"/>
            <a:endCxn id="85" idx="2"/>
          </p:cNvCxnSpPr>
          <p:nvPr/>
        </p:nvCxnSpPr>
        <p:spPr>
          <a:xfrm rot="10800000">
            <a:off x="3993426" y="3859120"/>
            <a:ext cx="1435128" cy="1170501"/>
          </a:xfrm>
          <a:prstGeom prst="curvedConnector2">
            <a:avLst/>
          </a:prstGeom>
          <a:noFill/>
          <a:ln w="38100" cap="flat" cmpd="sng">
            <a:solidFill>
              <a:srgbClr val="FF0000"/>
            </a:solidFill>
            <a:prstDash val="solid"/>
            <a:round/>
            <a:headEnd type="stealth" w="lg" len="lg"/>
            <a:tailEnd type="stealth" w="lg" len="lg"/>
          </a:ln>
        </p:spPr>
      </p:cxnSp>
      <p:sp>
        <p:nvSpPr>
          <p:cNvPr id="25" name="Rectangle 24">
            <a:extLst>
              <a:ext uri="{FF2B5EF4-FFF2-40B4-BE49-F238E27FC236}">
                <a16:creationId xmlns:a16="http://schemas.microsoft.com/office/drawing/2014/main" id="{528D9917-562D-4848-A97D-C4A3F687E821}"/>
              </a:ext>
            </a:extLst>
          </p:cNvPr>
          <p:cNvSpPr/>
          <p:nvPr/>
        </p:nvSpPr>
        <p:spPr>
          <a:xfrm>
            <a:off x="1070718" y="6306911"/>
            <a:ext cx="3320396" cy="425501"/>
          </a:xfrm>
          <a:prstGeom prst="rect">
            <a:avLst/>
          </a:prstGeom>
        </p:spPr>
        <p:txBody>
          <a:bodyPr wrap="none">
            <a:spAutoFit/>
          </a:bodyPr>
          <a:lstStyle/>
          <a:p>
            <a:pPr marL="795847" lvl="1">
              <a:lnSpc>
                <a:spcPct val="115000"/>
              </a:lnSpc>
              <a:spcBef>
                <a:spcPts val="0"/>
              </a:spcBef>
              <a:spcAft>
                <a:spcPts val="0"/>
              </a:spcAft>
              <a:buClr>
                <a:srgbClr val="434343"/>
              </a:buClr>
              <a:buSzPts val="1400"/>
            </a:pPr>
            <a:r>
              <a:rPr lang="en-US" sz="2000" dirty="0">
                <a:latin typeface="Lato"/>
                <a:ea typeface="Lato"/>
                <a:cs typeface="Lato"/>
                <a:sym typeface="Lato"/>
              </a:rPr>
              <a:t>MC-TACO </a:t>
            </a:r>
            <a:r>
              <a:rPr lang="en-US" sz="1400" dirty="0">
                <a:solidFill>
                  <a:schemeClr val="bg1">
                    <a:lumMod val="50000"/>
                  </a:schemeClr>
                </a:solidFill>
                <a:latin typeface="Lato"/>
                <a:ea typeface="Lato"/>
                <a:cs typeface="Lato"/>
                <a:sym typeface="Lato"/>
              </a:rPr>
              <a:t>[Zhou et al. 2019]</a:t>
            </a:r>
          </a:p>
        </p:txBody>
      </p:sp>
      <p:pic>
        <p:nvPicPr>
          <p:cNvPr id="7" name="Picture 6" descr="Graphical user interface, text, application, Teams&#10;&#10;Description automatically generated">
            <a:extLst>
              <a:ext uri="{FF2B5EF4-FFF2-40B4-BE49-F238E27FC236}">
                <a16:creationId xmlns:a16="http://schemas.microsoft.com/office/drawing/2014/main" id="{6FAFF9AA-8294-A04E-B651-CBDCD2025A80}"/>
              </a:ext>
            </a:extLst>
          </p:cNvPr>
          <p:cNvPicPr>
            <a:picLocks noChangeAspect="1"/>
          </p:cNvPicPr>
          <p:nvPr/>
        </p:nvPicPr>
        <p:blipFill>
          <a:blip r:embed="rId3"/>
          <a:stretch>
            <a:fillRect/>
          </a:stretch>
        </p:blipFill>
        <p:spPr>
          <a:xfrm>
            <a:off x="5428554" y="3465439"/>
            <a:ext cx="5661221" cy="3128361"/>
          </a:xfrm>
          <a:prstGeom prst="rect">
            <a:avLst/>
          </a:prstGeom>
          <a:ln>
            <a:noFill/>
          </a:ln>
          <a:effectLst>
            <a:outerShdw blurRad="63500" sx="102000" sy="102000" algn="ctr" rotWithShape="0">
              <a:prstClr val="black">
                <a:alpha val="40000"/>
              </a:prstClr>
            </a:outerShdw>
          </a:effectLst>
          <a:scene3d>
            <a:camera prst="orthographicFront">
              <a:rot lat="0" lon="0" rev="0"/>
            </a:camera>
            <a:lightRig rig="brightRoom" dir="t">
              <a:rot lat="0" lon="0" rev="600000"/>
            </a:lightRig>
          </a:scene3d>
          <a:sp3d prstMaterial="metal">
            <a:bevelT w="38100" h="57150" prst="angle"/>
          </a:sp3d>
        </p:spPr>
      </p:pic>
    </p:spTree>
    <p:extLst>
      <p:ext uri="{BB962C8B-B14F-4D97-AF65-F5344CB8AC3E}">
        <p14:creationId xmlns:p14="http://schemas.microsoft.com/office/powerpoint/2010/main" val="329419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AAE84-08C5-CE44-9BF0-EA7FBDC12D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C7E565-4E5C-9844-B300-AA0F2C14A43E}"/>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Slide due to Francois Chollet</a:t>
            </a:r>
          </a:p>
        </p:txBody>
      </p:sp>
      <p:sp>
        <p:nvSpPr>
          <p:cNvPr id="4" name="Slide Number Placeholder 3">
            <a:extLst>
              <a:ext uri="{FF2B5EF4-FFF2-40B4-BE49-F238E27FC236}">
                <a16:creationId xmlns:a16="http://schemas.microsoft.com/office/drawing/2014/main" id="{DEA31316-1B15-3547-9B48-97844D648750}"/>
              </a:ext>
            </a:extLst>
          </p:cNvPr>
          <p:cNvSpPr>
            <a:spLocks noGrp="1"/>
          </p:cNvSpPr>
          <p:nvPr>
            <p:ph type="sldNum" sz="quarter" idx="10"/>
          </p:nvPr>
        </p:nvSpPr>
        <p:spPr/>
        <p:txBody>
          <a:bodyPr/>
          <a:lstStyle/>
          <a:p>
            <a:pPr>
              <a:defRPr/>
            </a:pPr>
            <a:fld id="{0121240C-47AF-2F4D-83B3-CC3EDF50F794}" type="slidenum">
              <a:rPr lang="en-US" smtClean="0"/>
              <a:pPr>
                <a:defRPr/>
              </a:pPr>
              <a:t>38</a:t>
            </a:fld>
            <a:endParaRPr lang="en-US" dirty="0"/>
          </a:p>
        </p:txBody>
      </p:sp>
      <p:pic>
        <p:nvPicPr>
          <p:cNvPr id="5" name="Content Placeholder 5" descr="Text&#10;&#10;Description automatically generated">
            <a:extLst>
              <a:ext uri="{FF2B5EF4-FFF2-40B4-BE49-F238E27FC236}">
                <a16:creationId xmlns:a16="http://schemas.microsoft.com/office/drawing/2014/main" id="{1716565E-307C-B240-B969-1177B676DC5F}"/>
              </a:ext>
            </a:extLst>
          </p:cNvPr>
          <p:cNvPicPr>
            <a:picLocks noChangeAspect="1"/>
          </p:cNvPicPr>
          <p:nvPr/>
        </p:nvPicPr>
        <p:blipFill>
          <a:blip r:embed="rId2"/>
          <a:stretch>
            <a:fillRect/>
          </a:stretch>
        </p:blipFill>
        <p:spPr bwMode="auto">
          <a:xfrm>
            <a:off x="3193393" y="2069141"/>
            <a:ext cx="6391569" cy="351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20305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74"/>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t>The Instruction Paradigm: Challenges </a:t>
            </a:r>
            <a:endParaRPr dirty="0"/>
          </a:p>
        </p:txBody>
      </p:sp>
      <p:sp>
        <p:nvSpPr>
          <p:cNvPr id="745" name="Google Shape;745;p74"/>
          <p:cNvSpPr txBox="1">
            <a:spLocks noGrp="1"/>
          </p:cNvSpPr>
          <p:nvPr>
            <p:ph type="body" idx="1"/>
          </p:nvPr>
        </p:nvSpPr>
        <p:spPr>
          <a:xfrm>
            <a:off x="923600" y="1545867"/>
            <a:ext cx="11012800" cy="4848800"/>
          </a:xfrm>
          <a:prstGeom prst="rect">
            <a:avLst/>
          </a:prstGeom>
        </p:spPr>
        <p:txBody>
          <a:bodyPr spcFirstLastPara="1" vert="horz" wrap="square" lIns="121900" tIns="121900" rIns="121900" bIns="121900" numCol="1" anchor="t" anchorCtr="0" compatLnSpc="1">
            <a:prstTxWarp prst="textNoShape">
              <a:avLst/>
            </a:prstTxWarp>
            <a:noAutofit/>
          </a:bodyPr>
          <a:lstStyle/>
          <a:p>
            <a:pPr>
              <a:lnSpc>
                <a:spcPct val="100000"/>
              </a:lnSpc>
            </a:pPr>
            <a:r>
              <a:rPr lang="en" dirty="0">
                <a:solidFill>
                  <a:schemeClr val="dk1"/>
                </a:solidFill>
              </a:rPr>
              <a:t>Lack of natural and diverse benchmarks for learning from Instructions.</a:t>
            </a:r>
            <a:endParaRPr dirty="0">
              <a:solidFill>
                <a:schemeClr val="dk1"/>
              </a:solidFill>
            </a:endParaRPr>
          </a:p>
          <a:p>
            <a:pPr lvl="1">
              <a:lnSpc>
                <a:spcPct val="100000"/>
              </a:lnSpc>
              <a:spcBef>
                <a:spcPts val="0"/>
              </a:spcBef>
              <a:buClr>
                <a:srgbClr val="0000FF"/>
              </a:buClr>
            </a:pPr>
            <a:r>
              <a:rPr lang="en" dirty="0">
                <a:solidFill>
                  <a:srgbClr val="0000FF"/>
                </a:solidFill>
              </a:rPr>
              <a:t>Few prior works, but they are limited!</a:t>
            </a:r>
            <a:endParaRPr dirty="0">
              <a:solidFill>
                <a:srgbClr val="0000FF"/>
              </a:solidFill>
            </a:endParaRPr>
          </a:p>
          <a:p>
            <a:pPr indent="0">
              <a:lnSpc>
                <a:spcPct val="100000"/>
              </a:lnSpc>
              <a:buNone/>
            </a:pPr>
            <a:br>
              <a:rPr lang="en" dirty="0">
                <a:solidFill>
                  <a:schemeClr val="dk1"/>
                </a:solidFill>
              </a:rPr>
            </a:br>
            <a:endParaRPr dirty="0">
              <a:solidFill>
                <a:schemeClr val="dk1"/>
              </a:solidFill>
            </a:endParaRPr>
          </a:p>
          <a:p>
            <a:pPr>
              <a:lnSpc>
                <a:spcPct val="100000"/>
              </a:lnSpc>
            </a:pPr>
            <a:r>
              <a:rPr lang="en" dirty="0"/>
              <a:t>No standard schema to represent instructions.</a:t>
            </a:r>
            <a:endParaRPr dirty="0"/>
          </a:p>
          <a:p>
            <a:pPr lvl="1">
              <a:lnSpc>
                <a:spcPct val="100000"/>
              </a:lnSpc>
              <a:spcBef>
                <a:spcPts val="0"/>
              </a:spcBef>
              <a:buClr>
                <a:srgbClr val="0000FF"/>
              </a:buClr>
            </a:pPr>
            <a:r>
              <a:rPr lang="en" dirty="0">
                <a:solidFill>
                  <a:srgbClr val="0000FF"/>
                </a:solidFill>
              </a:rPr>
              <a:t>Unclear how to represent “instructions”!</a:t>
            </a:r>
            <a:endParaRPr dirty="0">
              <a:solidFill>
                <a:srgbClr val="0000FF"/>
              </a:solidFill>
            </a:endParaRPr>
          </a:p>
          <a:p>
            <a:pPr marL="0" indent="0">
              <a:lnSpc>
                <a:spcPct val="100000"/>
              </a:lnSpc>
              <a:buNone/>
            </a:pPr>
            <a:br>
              <a:rPr lang="en" dirty="0"/>
            </a:br>
            <a:endParaRPr dirty="0"/>
          </a:p>
          <a:p>
            <a:pPr>
              <a:lnSpc>
                <a:spcPct val="100000"/>
              </a:lnSpc>
            </a:pPr>
            <a:r>
              <a:rPr lang="en" dirty="0"/>
              <a:t>Model response to Instructions has been poor.</a:t>
            </a:r>
            <a:endParaRPr dirty="0"/>
          </a:p>
          <a:p>
            <a:pPr lvl="1">
              <a:lnSpc>
                <a:spcPct val="100000"/>
              </a:lnSpc>
              <a:spcBef>
                <a:spcPts val="0"/>
              </a:spcBef>
              <a:buClr>
                <a:srgbClr val="0000FF"/>
              </a:buClr>
            </a:pPr>
            <a:r>
              <a:rPr lang="en" dirty="0">
                <a:solidFill>
                  <a:srgbClr val="0000FF"/>
                </a:solidFill>
              </a:rPr>
              <a:t>Instructions are hard to learn!</a:t>
            </a:r>
            <a:endParaRPr dirty="0">
              <a:solidFill>
                <a:srgbClr val="0000FF"/>
              </a:solidFill>
            </a:endParaRPr>
          </a:p>
        </p:txBody>
      </p:sp>
      <p:sp>
        <p:nvSpPr>
          <p:cNvPr id="746" name="Google Shape;746;p74"/>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39</a:t>
            </a:fld>
            <a:endParaRPr/>
          </a:p>
        </p:txBody>
      </p:sp>
    </p:spTree>
    <p:extLst>
      <p:ext uri="{BB962C8B-B14F-4D97-AF65-F5344CB8AC3E}">
        <p14:creationId xmlns:p14="http://schemas.microsoft.com/office/powerpoint/2010/main" val="122770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5">
                                            <p:txEl>
                                              <p:pRg st="0" end="0"/>
                                            </p:txEl>
                                          </p:spTgt>
                                        </p:tgtEl>
                                        <p:attrNameLst>
                                          <p:attrName>style.visibility</p:attrName>
                                        </p:attrNameLst>
                                      </p:cBhvr>
                                      <p:to>
                                        <p:strVal val="visible"/>
                                      </p:to>
                                    </p:set>
                                    <p:animEffect transition="in" filter="fade">
                                      <p:cBhvr>
                                        <p:cTn id="7" dur="1000"/>
                                        <p:tgtEl>
                                          <p:spTgt spid="7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5">
                                            <p:txEl>
                                              <p:pRg st="1" end="1"/>
                                            </p:txEl>
                                          </p:spTgt>
                                        </p:tgtEl>
                                        <p:attrNameLst>
                                          <p:attrName>style.visibility</p:attrName>
                                        </p:attrNameLst>
                                      </p:cBhvr>
                                      <p:to>
                                        <p:strVal val="visible"/>
                                      </p:to>
                                    </p:set>
                                    <p:animEffect transition="in" filter="fade">
                                      <p:cBhvr>
                                        <p:cTn id="12" dur="1000"/>
                                        <p:tgtEl>
                                          <p:spTgt spid="74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5">
                                            <p:txEl>
                                              <p:pRg st="2" end="2"/>
                                            </p:txEl>
                                          </p:spTgt>
                                        </p:tgtEl>
                                        <p:attrNameLst>
                                          <p:attrName>style.visibility</p:attrName>
                                        </p:attrNameLst>
                                      </p:cBhvr>
                                      <p:to>
                                        <p:strVal val="visible"/>
                                      </p:to>
                                    </p:set>
                                    <p:animEffect transition="in" filter="fade">
                                      <p:cBhvr>
                                        <p:cTn id="17" dur="1000"/>
                                        <p:tgtEl>
                                          <p:spTgt spid="74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45">
                                            <p:txEl>
                                              <p:pRg st="3" end="3"/>
                                            </p:txEl>
                                          </p:spTgt>
                                        </p:tgtEl>
                                        <p:attrNameLst>
                                          <p:attrName>style.visibility</p:attrName>
                                        </p:attrNameLst>
                                      </p:cBhvr>
                                      <p:to>
                                        <p:strVal val="visible"/>
                                      </p:to>
                                    </p:set>
                                    <p:animEffect transition="in" filter="fade">
                                      <p:cBhvr>
                                        <p:cTn id="22" dur="1000"/>
                                        <p:tgtEl>
                                          <p:spTgt spid="74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45">
                                            <p:txEl>
                                              <p:pRg st="4" end="4"/>
                                            </p:txEl>
                                          </p:spTgt>
                                        </p:tgtEl>
                                        <p:attrNameLst>
                                          <p:attrName>style.visibility</p:attrName>
                                        </p:attrNameLst>
                                      </p:cBhvr>
                                      <p:to>
                                        <p:strVal val="visible"/>
                                      </p:to>
                                    </p:set>
                                    <p:animEffect transition="in" filter="fade">
                                      <p:cBhvr>
                                        <p:cTn id="27" dur="1000"/>
                                        <p:tgtEl>
                                          <p:spTgt spid="74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45">
                                            <p:txEl>
                                              <p:pRg st="5" end="5"/>
                                            </p:txEl>
                                          </p:spTgt>
                                        </p:tgtEl>
                                        <p:attrNameLst>
                                          <p:attrName>style.visibility</p:attrName>
                                        </p:attrNameLst>
                                      </p:cBhvr>
                                      <p:to>
                                        <p:strVal val="visible"/>
                                      </p:to>
                                    </p:set>
                                    <p:animEffect transition="in" filter="fade">
                                      <p:cBhvr>
                                        <p:cTn id="32" dur="1000"/>
                                        <p:tgtEl>
                                          <p:spTgt spid="74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45">
                                            <p:txEl>
                                              <p:pRg st="6" end="6"/>
                                            </p:txEl>
                                          </p:spTgt>
                                        </p:tgtEl>
                                        <p:attrNameLst>
                                          <p:attrName>style.visibility</p:attrName>
                                        </p:attrNameLst>
                                      </p:cBhvr>
                                      <p:to>
                                        <p:strVal val="visible"/>
                                      </p:to>
                                    </p:set>
                                    <p:animEffect transition="in" filter="fade">
                                      <p:cBhvr>
                                        <p:cTn id="37" dur="1000"/>
                                        <p:tgtEl>
                                          <p:spTgt spid="74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45">
                                            <p:txEl>
                                              <p:pRg st="7" end="7"/>
                                            </p:txEl>
                                          </p:spTgt>
                                        </p:tgtEl>
                                        <p:attrNameLst>
                                          <p:attrName>style.visibility</p:attrName>
                                        </p:attrNameLst>
                                      </p:cBhvr>
                                      <p:to>
                                        <p:strVal val="visible"/>
                                      </p:to>
                                    </p:set>
                                    <p:animEffect transition="in" filter="fade">
                                      <p:cBhvr>
                                        <p:cTn id="42" dur="1000"/>
                                        <p:tgtEl>
                                          <p:spTgt spid="74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Beyond Task-Specific Models </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4</a:t>
            </a:fld>
            <a:endParaRPr lang="en-US" dirty="0"/>
          </a:p>
        </p:txBody>
      </p:sp>
      <p:cxnSp>
        <p:nvCxnSpPr>
          <p:cNvPr id="32" name="Straight Arrow Connector 31">
            <a:extLst>
              <a:ext uri="{FF2B5EF4-FFF2-40B4-BE49-F238E27FC236}">
                <a16:creationId xmlns:a16="http://schemas.microsoft.com/office/drawing/2014/main" id="{D267D27A-9ED8-0E4D-B4FC-3937E12438F0}"/>
              </a:ext>
            </a:extLst>
          </p:cNvPr>
          <p:cNvCxnSpPr>
            <a:cxnSpLocks/>
            <a:endCxn id="29" idx="0"/>
          </p:cNvCxnSpPr>
          <p:nvPr/>
        </p:nvCxnSpPr>
        <p:spPr>
          <a:xfrm>
            <a:off x="6450898" y="2455472"/>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Alternate Process 19">
            <a:extLst>
              <a:ext uri="{FF2B5EF4-FFF2-40B4-BE49-F238E27FC236}">
                <a16:creationId xmlns:a16="http://schemas.microsoft.com/office/drawing/2014/main" id="{969C30D3-3565-E040-BB35-3573FC5849A2}"/>
              </a:ext>
            </a:extLst>
          </p:cNvPr>
          <p:cNvSpPr/>
          <p:nvPr/>
        </p:nvSpPr>
        <p:spPr>
          <a:xfrm>
            <a:off x="1739408" y="2802244"/>
            <a:ext cx="2739940" cy="306467"/>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9144" tIns="0" rIns="0" bIns="0">
            <a:spAutoFit/>
          </a:bodyPr>
          <a:lstStyle/>
          <a:p>
            <a:pPr algn="ctr"/>
            <a:r>
              <a:rPr lang="en-US" dirty="0">
                <a:solidFill>
                  <a:schemeClr val="tx1"/>
                </a:solidFill>
                <a:latin typeface="Consolas" panose="020B0609020204030204" pitchFamily="49" charset="0"/>
                <a:cs typeface="Consolas" panose="020B0609020204030204" pitchFamily="49" charset="0"/>
              </a:rPr>
              <a:t>question-typing</a:t>
            </a:r>
          </a:p>
        </p:txBody>
      </p:sp>
      <p:sp>
        <p:nvSpPr>
          <p:cNvPr id="21" name="Alternate Process 20">
            <a:extLst>
              <a:ext uri="{FF2B5EF4-FFF2-40B4-BE49-F238E27FC236}">
                <a16:creationId xmlns:a16="http://schemas.microsoft.com/office/drawing/2014/main" id="{75FB7FF4-6548-2E40-AF68-1A5CE4ECD4D5}"/>
              </a:ext>
            </a:extLst>
          </p:cNvPr>
          <p:cNvSpPr/>
          <p:nvPr/>
        </p:nvSpPr>
        <p:spPr>
          <a:xfrm>
            <a:off x="1713186" y="3906532"/>
            <a:ext cx="2739939" cy="306467"/>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9144" tIns="0" rIns="0" bIns="0">
            <a:spAutoFit/>
          </a:bodyPr>
          <a:lstStyle/>
          <a:p>
            <a:pPr algn="ctr"/>
            <a:r>
              <a:rPr lang="en-US" dirty="0">
                <a:solidFill>
                  <a:schemeClr val="tx1"/>
                </a:solidFill>
                <a:latin typeface="Consolas" panose="020B0609020204030204" pitchFamily="49" charset="0"/>
                <a:cs typeface="Consolas" panose="020B0609020204030204" pitchFamily="49" charset="0"/>
              </a:rPr>
              <a:t>question-answering</a:t>
            </a:r>
          </a:p>
        </p:txBody>
      </p:sp>
      <p:sp>
        <p:nvSpPr>
          <p:cNvPr id="22" name="Alternate Process 21">
            <a:extLst>
              <a:ext uri="{FF2B5EF4-FFF2-40B4-BE49-F238E27FC236}">
                <a16:creationId xmlns:a16="http://schemas.microsoft.com/office/drawing/2014/main" id="{BD64ABCC-4B82-CA4F-8EC0-4D60C8E2034C}"/>
              </a:ext>
            </a:extLst>
          </p:cNvPr>
          <p:cNvSpPr/>
          <p:nvPr/>
        </p:nvSpPr>
        <p:spPr>
          <a:xfrm>
            <a:off x="1730383" y="4895894"/>
            <a:ext cx="2739940" cy="306467"/>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9144" tIns="0" rIns="0" bIns="0">
            <a:spAutoFit/>
          </a:bodyPr>
          <a:lstStyle/>
          <a:p>
            <a:pPr algn="ctr"/>
            <a:r>
              <a:rPr lang="en-US" dirty="0">
                <a:solidFill>
                  <a:schemeClr val="tx1"/>
                </a:solidFill>
                <a:latin typeface="Consolas" panose="020B0609020204030204" pitchFamily="49" charset="0"/>
                <a:cs typeface="Consolas" panose="020B0609020204030204" pitchFamily="49" charset="0"/>
              </a:rPr>
              <a:t>sentence-modification</a:t>
            </a:r>
          </a:p>
        </p:txBody>
      </p:sp>
      <p:sp>
        <p:nvSpPr>
          <p:cNvPr id="23" name="Rectangle 22">
            <a:extLst>
              <a:ext uri="{FF2B5EF4-FFF2-40B4-BE49-F238E27FC236}">
                <a16:creationId xmlns:a16="http://schemas.microsoft.com/office/drawing/2014/main" id="{54FD16E0-C0D7-5143-B8B1-A30C23C2B28C}"/>
              </a:ext>
            </a:extLst>
          </p:cNvPr>
          <p:cNvSpPr/>
          <p:nvPr/>
        </p:nvSpPr>
        <p:spPr>
          <a:xfrm>
            <a:off x="2594499" y="6347905"/>
            <a:ext cx="1918474" cy="369332"/>
          </a:xfrm>
          <a:prstGeom prst="rect">
            <a:avLst/>
          </a:prstGeom>
        </p:spPr>
        <p:txBody>
          <a:bodyPr wrap="none">
            <a:spAutoFit/>
          </a:bodyPr>
          <a:lstStyle/>
          <a:p>
            <a:r>
              <a:rPr lang="en-US" dirty="0">
                <a:solidFill>
                  <a:srgbClr val="666666"/>
                </a:solidFill>
                <a:highlight>
                  <a:schemeClr val="lt1"/>
                </a:highlight>
                <a:ea typeface="Lato"/>
                <a:cs typeface="Lato"/>
                <a:sym typeface="Lato"/>
              </a:rPr>
              <a:t>[</a:t>
            </a:r>
            <a:r>
              <a:rPr lang="en-US" dirty="0" err="1">
                <a:solidFill>
                  <a:srgbClr val="666666"/>
                </a:solidFill>
                <a:highlight>
                  <a:schemeClr val="lt1"/>
                </a:highlight>
                <a:ea typeface="Lato"/>
                <a:cs typeface="Lato"/>
                <a:sym typeface="Lato"/>
              </a:rPr>
              <a:t>Raffel</a:t>
            </a:r>
            <a:r>
              <a:rPr lang="en-US" dirty="0">
                <a:solidFill>
                  <a:srgbClr val="666666"/>
                </a:solidFill>
                <a:highlight>
                  <a:schemeClr val="lt1"/>
                </a:highlight>
                <a:ea typeface="Lato"/>
                <a:cs typeface="Lato"/>
                <a:sym typeface="Lato"/>
              </a:rPr>
              <a:t> et al. 2020]</a:t>
            </a:r>
            <a:endParaRPr lang="en-US" dirty="0"/>
          </a:p>
        </p:txBody>
      </p:sp>
      <p:sp>
        <p:nvSpPr>
          <p:cNvPr id="24" name="Rounded Rectangular Callout 23">
            <a:extLst>
              <a:ext uri="{FF2B5EF4-FFF2-40B4-BE49-F238E27FC236}">
                <a16:creationId xmlns:a16="http://schemas.microsoft.com/office/drawing/2014/main" id="{DEC29179-4967-E54B-AF10-0B52CF32F292}"/>
              </a:ext>
            </a:extLst>
          </p:cNvPr>
          <p:cNvSpPr/>
          <p:nvPr/>
        </p:nvSpPr>
        <p:spPr>
          <a:xfrm>
            <a:off x="199554" y="5550036"/>
            <a:ext cx="2025778" cy="718695"/>
          </a:xfrm>
          <a:prstGeom prst="wedgeRoundRectCallout">
            <a:avLst>
              <a:gd name="adj1" fmla="val 75333"/>
              <a:gd name="adj2" fmla="val -745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dirty="0"/>
              <a:t>Do not generalize to “unseen” tasks. </a:t>
            </a:r>
          </a:p>
        </p:txBody>
      </p:sp>
      <p:cxnSp>
        <p:nvCxnSpPr>
          <p:cNvPr id="25" name="Elbow Connector 24">
            <a:extLst>
              <a:ext uri="{FF2B5EF4-FFF2-40B4-BE49-F238E27FC236}">
                <a16:creationId xmlns:a16="http://schemas.microsoft.com/office/drawing/2014/main" id="{C660F85F-5E69-8A40-B8BA-8682C5D6D99E}"/>
              </a:ext>
            </a:extLst>
          </p:cNvPr>
          <p:cNvCxnSpPr>
            <a:cxnSpLocks/>
            <a:stCxn id="29" idx="3"/>
          </p:cNvCxnSpPr>
          <p:nvPr/>
        </p:nvCxnSpPr>
        <p:spPr>
          <a:xfrm flipV="1">
            <a:off x="7108247" y="3055908"/>
            <a:ext cx="1221050" cy="101251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27" name="Elbow Connector 26">
            <a:extLst>
              <a:ext uri="{FF2B5EF4-FFF2-40B4-BE49-F238E27FC236}">
                <a16:creationId xmlns:a16="http://schemas.microsoft.com/office/drawing/2014/main" id="{0349B5CA-A31B-CD40-AF50-3DF0C5973363}"/>
              </a:ext>
            </a:extLst>
          </p:cNvPr>
          <p:cNvCxnSpPr>
            <a:cxnSpLocks/>
            <a:stCxn id="29" idx="3"/>
          </p:cNvCxnSpPr>
          <p:nvPr/>
        </p:nvCxnSpPr>
        <p:spPr>
          <a:xfrm>
            <a:off x="7108247" y="4068418"/>
            <a:ext cx="1221050" cy="98090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28" name="Elbow Connector 27">
            <a:extLst>
              <a:ext uri="{FF2B5EF4-FFF2-40B4-BE49-F238E27FC236}">
                <a16:creationId xmlns:a16="http://schemas.microsoft.com/office/drawing/2014/main" id="{493952D2-D80C-5245-A3B5-3B65D5DED077}"/>
              </a:ext>
            </a:extLst>
          </p:cNvPr>
          <p:cNvCxnSpPr>
            <a:cxnSpLocks/>
            <a:stCxn id="29" idx="3"/>
            <a:endCxn id="35" idx="1"/>
          </p:cNvCxnSpPr>
          <p:nvPr/>
        </p:nvCxnSpPr>
        <p:spPr>
          <a:xfrm>
            <a:off x="7108247" y="4068418"/>
            <a:ext cx="1221049" cy="524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pic>
        <p:nvPicPr>
          <p:cNvPr id="29" name="Picture 28">
            <a:extLst>
              <a:ext uri="{FF2B5EF4-FFF2-40B4-BE49-F238E27FC236}">
                <a16:creationId xmlns:a16="http://schemas.microsoft.com/office/drawing/2014/main" id="{B0734DC5-9850-D84F-A232-40D06A6AEA92}"/>
              </a:ext>
            </a:extLst>
          </p:cNvPr>
          <p:cNvPicPr>
            <a:picLocks noChangeAspect="1"/>
          </p:cNvPicPr>
          <p:nvPr/>
        </p:nvPicPr>
        <p:blipFill>
          <a:blip r:embed="rId3"/>
          <a:stretch>
            <a:fillRect/>
          </a:stretch>
        </p:blipFill>
        <p:spPr>
          <a:xfrm>
            <a:off x="5793548" y="3558614"/>
            <a:ext cx="1314699" cy="1019608"/>
          </a:xfrm>
          <a:prstGeom prst="rect">
            <a:avLst/>
          </a:prstGeom>
        </p:spPr>
      </p:pic>
      <p:sp>
        <p:nvSpPr>
          <p:cNvPr id="30" name="Rectangle 29">
            <a:extLst>
              <a:ext uri="{FF2B5EF4-FFF2-40B4-BE49-F238E27FC236}">
                <a16:creationId xmlns:a16="http://schemas.microsoft.com/office/drawing/2014/main" id="{7662A5F0-E300-0648-9376-3BDEB8598B60}"/>
              </a:ext>
            </a:extLst>
          </p:cNvPr>
          <p:cNvSpPr/>
          <p:nvPr/>
        </p:nvSpPr>
        <p:spPr>
          <a:xfrm>
            <a:off x="8329297" y="2878157"/>
            <a:ext cx="1898786" cy="400110"/>
          </a:xfrm>
          <a:prstGeom prst="rect">
            <a:avLst/>
          </a:prstGeom>
        </p:spPr>
        <p:txBody>
          <a:bodyPr wrap="square">
            <a:spAutoFit/>
          </a:bodyPr>
          <a:lstStyle/>
          <a:p>
            <a:pPr algn="ctr"/>
            <a:r>
              <a:rPr lang="en-US" sz="2000" i="1" dirty="0"/>
              <a:t>“event duration”</a:t>
            </a:r>
          </a:p>
        </p:txBody>
      </p:sp>
      <p:sp>
        <p:nvSpPr>
          <p:cNvPr id="31" name="Google Shape;711;p72">
            <a:extLst>
              <a:ext uri="{FF2B5EF4-FFF2-40B4-BE49-F238E27FC236}">
                <a16:creationId xmlns:a16="http://schemas.microsoft.com/office/drawing/2014/main" id="{696A5339-1252-BF40-ACF9-0F043BBAD328}"/>
              </a:ext>
            </a:extLst>
          </p:cNvPr>
          <p:cNvSpPr txBox="1"/>
          <p:nvPr/>
        </p:nvSpPr>
        <p:spPr>
          <a:xfrm>
            <a:off x="10967666" y="2646405"/>
            <a:ext cx="939805"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a:t>
            </a:r>
            <a:endParaRPr sz="1400" i="1" dirty="0">
              <a:solidFill>
                <a:srgbClr val="980000"/>
              </a:solidFill>
              <a:latin typeface="Lato"/>
              <a:ea typeface="Lato"/>
              <a:cs typeface="Lato"/>
              <a:sym typeface="Lato"/>
            </a:endParaRPr>
          </a:p>
        </p:txBody>
      </p:sp>
      <p:sp>
        <p:nvSpPr>
          <p:cNvPr id="33" name="Google Shape;711;p72">
            <a:extLst>
              <a:ext uri="{FF2B5EF4-FFF2-40B4-BE49-F238E27FC236}">
                <a16:creationId xmlns:a16="http://schemas.microsoft.com/office/drawing/2014/main" id="{66013B2E-CBBD-3B4D-96CC-AEEFD46EDC7A}"/>
              </a:ext>
            </a:extLst>
          </p:cNvPr>
          <p:cNvSpPr txBox="1"/>
          <p:nvPr/>
        </p:nvSpPr>
        <p:spPr>
          <a:xfrm>
            <a:off x="10848238" y="4710785"/>
            <a:ext cx="1204449"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Sentence Modification</a:t>
            </a:r>
          </a:p>
        </p:txBody>
      </p:sp>
      <p:sp>
        <p:nvSpPr>
          <p:cNvPr id="35" name="Rectangle 34">
            <a:extLst>
              <a:ext uri="{FF2B5EF4-FFF2-40B4-BE49-F238E27FC236}">
                <a16:creationId xmlns:a16="http://schemas.microsoft.com/office/drawing/2014/main" id="{F8C33093-E08E-2047-A236-5682AE3F1E1F}"/>
              </a:ext>
            </a:extLst>
          </p:cNvPr>
          <p:cNvSpPr/>
          <p:nvPr/>
        </p:nvSpPr>
        <p:spPr>
          <a:xfrm>
            <a:off x="8329296" y="3873603"/>
            <a:ext cx="2257005" cy="400110"/>
          </a:xfrm>
          <a:prstGeom prst="rect">
            <a:avLst/>
          </a:prstGeom>
        </p:spPr>
        <p:txBody>
          <a:bodyPr wrap="square">
            <a:spAutoFit/>
          </a:bodyPr>
          <a:lstStyle/>
          <a:p>
            <a:pPr algn="ctr"/>
            <a:r>
              <a:rPr lang="en-US" sz="2000" i="1" dirty="0"/>
              <a:t>“30mins”, “an hour”</a:t>
            </a:r>
          </a:p>
        </p:txBody>
      </p:sp>
      <p:sp>
        <p:nvSpPr>
          <p:cNvPr id="36" name="Google Shape;711;p72">
            <a:extLst>
              <a:ext uri="{FF2B5EF4-FFF2-40B4-BE49-F238E27FC236}">
                <a16:creationId xmlns:a16="http://schemas.microsoft.com/office/drawing/2014/main" id="{52F16A5D-BC47-CD40-9AEF-A61D115579DD}"/>
              </a:ext>
            </a:extLst>
          </p:cNvPr>
          <p:cNvSpPr txBox="1"/>
          <p:nvPr/>
        </p:nvSpPr>
        <p:spPr>
          <a:xfrm>
            <a:off x="10731500" y="3707470"/>
            <a:ext cx="141213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a:t>
            </a:r>
            <a:endParaRPr sz="1600" i="1" dirty="0">
              <a:solidFill>
                <a:srgbClr val="980000"/>
              </a:solidFill>
              <a:latin typeface="Lato"/>
              <a:ea typeface="Lato"/>
              <a:cs typeface="Lato"/>
              <a:sym typeface="Lato"/>
            </a:endParaRPr>
          </a:p>
        </p:txBody>
      </p:sp>
      <p:sp>
        <p:nvSpPr>
          <p:cNvPr id="45" name="Alternate Process 44">
            <a:extLst>
              <a:ext uri="{FF2B5EF4-FFF2-40B4-BE49-F238E27FC236}">
                <a16:creationId xmlns:a16="http://schemas.microsoft.com/office/drawing/2014/main" id="{BECD65C6-4940-6F47-8D62-F1D3026CCEB2}"/>
              </a:ext>
            </a:extLst>
          </p:cNvPr>
          <p:cNvSpPr/>
          <p:nvPr/>
        </p:nvSpPr>
        <p:spPr>
          <a:xfrm>
            <a:off x="3218479" y="1592764"/>
            <a:ext cx="6464835" cy="817245"/>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r>
              <a:rPr lang="en-US" b="1" i="1" dirty="0">
                <a:solidFill>
                  <a:schemeClr val="tx1"/>
                </a:solidFill>
              </a:rPr>
              <a:t>Text: </a:t>
            </a:r>
            <a:r>
              <a:rPr lang="en-US" i="1" dirty="0">
                <a:solidFill>
                  <a:schemeClr val="tx1"/>
                </a:solidFill>
              </a:rPr>
              <a:t>She chose to make a salad for lunch tomorrow and Sunday. </a:t>
            </a:r>
            <a:br>
              <a:rPr lang="en-US" i="1" dirty="0">
                <a:solidFill>
                  <a:schemeClr val="tx1"/>
                </a:solidFill>
              </a:rPr>
            </a:br>
            <a:r>
              <a:rPr lang="en-US" b="1" i="1" dirty="0">
                <a:solidFill>
                  <a:schemeClr val="tx1"/>
                </a:solidFill>
              </a:rPr>
              <a:t>Question:</a:t>
            </a:r>
            <a:r>
              <a:rPr lang="en-US" i="1" dirty="0">
                <a:solidFill>
                  <a:schemeClr val="tx1"/>
                </a:solidFill>
              </a:rPr>
              <a:t> how long did it take for her to make a salad?</a:t>
            </a:r>
          </a:p>
        </p:txBody>
      </p:sp>
      <p:sp>
        <p:nvSpPr>
          <p:cNvPr id="47" name="Down Arrow Callout 46">
            <a:extLst>
              <a:ext uri="{FF2B5EF4-FFF2-40B4-BE49-F238E27FC236}">
                <a16:creationId xmlns:a16="http://schemas.microsoft.com/office/drawing/2014/main" id="{4394AF44-C0B0-7241-A103-409E8E8A256B}"/>
              </a:ext>
            </a:extLst>
          </p:cNvPr>
          <p:cNvSpPr/>
          <p:nvPr/>
        </p:nvSpPr>
        <p:spPr>
          <a:xfrm>
            <a:off x="10784266" y="1662200"/>
            <a:ext cx="1268422" cy="817245"/>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tasks</a:t>
            </a:r>
          </a:p>
        </p:txBody>
      </p:sp>
      <p:cxnSp>
        <p:nvCxnSpPr>
          <p:cNvPr id="48" name="Elbow Connector 47">
            <a:extLst>
              <a:ext uri="{FF2B5EF4-FFF2-40B4-BE49-F238E27FC236}">
                <a16:creationId xmlns:a16="http://schemas.microsoft.com/office/drawing/2014/main" id="{06623B2F-92F9-2A43-A8A2-715BFA7D4CDD}"/>
              </a:ext>
            </a:extLst>
          </p:cNvPr>
          <p:cNvCxnSpPr>
            <a:cxnSpLocks/>
          </p:cNvCxnSpPr>
          <p:nvPr/>
        </p:nvCxnSpPr>
        <p:spPr>
          <a:xfrm>
            <a:off x="4479347" y="2955478"/>
            <a:ext cx="1314201" cy="1112940"/>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cxnSp>
        <p:nvCxnSpPr>
          <p:cNvPr id="50" name="Elbow Connector 49">
            <a:extLst>
              <a:ext uri="{FF2B5EF4-FFF2-40B4-BE49-F238E27FC236}">
                <a16:creationId xmlns:a16="http://schemas.microsoft.com/office/drawing/2014/main" id="{AF38E7DA-D2E5-CF4D-B00F-2379941F4CD9}"/>
              </a:ext>
            </a:extLst>
          </p:cNvPr>
          <p:cNvCxnSpPr>
            <a:cxnSpLocks/>
          </p:cNvCxnSpPr>
          <p:nvPr/>
        </p:nvCxnSpPr>
        <p:spPr>
          <a:xfrm>
            <a:off x="4453124" y="4059766"/>
            <a:ext cx="1340424" cy="8652"/>
          </a:xfrm>
          <a:prstGeom prst="bentConnector3">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cxnSp>
        <p:nvCxnSpPr>
          <p:cNvPr id="51" name="Elbow Connector 50">
            <a:extLst>
              <a:ext uri="{FF2B5EF4-FFF2-40B4-BE49-F238E27FC236}">
                <a16:creationId xmlns:a16="http://schemas.microsoft.com/office/drawing/2014/main" id="{2A98CB8D-35DD-574E-86F2-1E6553C851CA}"/>
              </a:ext>
            </a:extLst>
          </p:cNvPr>
          <p:cNvCxnSpPr>
            <a:cxnSpLocks/>
          </p:cNvCxnSpPr>
          <p:nvPr/>
        </p:nvCxnSpPr>
        <p:spPr>
          <a:xfrm flipV="1">
            <a:off x="4470322" y="4068418"/>
            <a:ext cx="1323226" cy="980710"/>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BF269F9E-EA96-D447-8BD0-E8227EC4E7AE}"/>
              </a:ext>
            </a:extLst>
          </p:cNvPr>
          <p:cNvSpPr/>
          <p:nvPr/>
        </p:nvSpPr>
        <p:spPr>
          <a:xfrm>
            <a:off x="8329297" y="4849264"/>
            <a:ext cx="1687062" cy="400110"/>
          </a:xfrm>
          <a:prstGeom prst="rect">
            <a:avLst/>
          </a:prstGeom>
        </p:spPr>
        <p:txBody>
          <a:bodyPr wrap="square">
            <a:spAutoFit/>
          </a:bodyPr>
          <a:lstStyle/>
          <a:p>
            <a:pPr algn="ctr"/>
            <a:r>
              <a:rPr lang="en-US" sz="2000" i="1" dirty="0"/>
              <a:t>“how often …”</a:t>
            </a:r>
          </a:p>
        </p:txBody>
      </p:sp>
    </p:spTree>
    <p:extLst>
      <p:ext uri="{BB962C8B-B14F-4D97-AF65-F5344CB8AC3E}">
        <p14:creationId xmlns:p14="http://schemas.microsoft.com/office/powerpoint/2010/main" val="139997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p:bldP spid="2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75"/>
          <p:cNvSpPr txBox="1">
            <a:spLocks noGrp="1"/>
          </p:cNvSpPr>
          <p:nvPr>
            <p:ph type="body" idx="1"/>
          </p:nvPr>
        </p:nvSpPr>
        <p:spPr>
          <a:xfrm>
            <a:off x="468900" y="1841433"/>
            <a:ext cx="6743200" cy="14088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31789">
              <a:buClr>
                <a:srgbClr val="000000"/>
              </a:buClr>
              <a:buSzPts val="1500"/>
              <a:buChar char="-"/>
            </a:pPr>
            <a:r>
              <a:rPr lang="en" sz="2000">
                <a:solidFill>
                  <a:srgbClr val="000000"/>
                </a:solidFill>
              </a:rPr>
              <a:t>Weller et. al (2020): </a:t>
            </a:r>
            <a:endParaRPr sz="2000">
              <a:solidFill>
                <a:srgbClr val="000000"/>
              </a:solidFill>
            </a:endParaRPr>
          </a:p>
          <a:p>
            <a:pPr lvl="1" indent="-397923">
              <a:spcBef>
                <a:spcPts val="0"/>
              </a:spcBef>
              <a:buSzPts val="1100"/>
              <a:buChar char="-"/>
            </a:pPr>
            <a:r>
              <a:rPr lang="en" sz="1467"/>
              <a:t>Defined descriptions as common questions and built the ZEST dataset.</a:t>
            </a:r>
            <a:endParaRPr sz="1467"/>
          </a:p>
          <a:p>
            <a:pPr lvl="1" indent="-397923">
              <a:spcBef>
                <a:spcPts val="0"/>
              </a:spcBef>
              <a:buSzPts val="1100"/>
              <a:buChar char="-"/>
            </a:pPr>
            <a:r>
              <a:rPr lang="en" sz="1467">
                <a:solidFill>
                  <a:srgbClr val="980000"/>
                </a:solidFill>
                <a:highlight>
                  <a:schemeClr val="lt1"/>
                </a:highlight>
              </a:rPr>
              <a:t>Crowdsourced question-like instructions</a:t>
            </a:r>
            <a:r>
              <a:rPr lang="en" sz="1467">
                <a:solidFill>
                  <a:srgbClr val="1155CC"/>
                </a:solidFill>
                <a:highlight>
                  <a:schemeClr val="lt1"/>
                </a:highlight>
                <a:latin typeface="Roboto"/>
                <a:ea typeface="Roboto"/>
                <a:cs typeface="Roboto"/>
                <a:sym typeface="Roboto"/>
              </a:rPr>
              <a:t>→ Limited complexity</a:t>
            </a:r>
            <a:br>
              <a:rPr lang="en" sz="1467">
                <a:solidFill>
                  <a:srgbClr val="980000"/>
                </a:solidFill>
                <a:highlight>
                  <a:schemeClr val="lt1"/>
                </a:highlight>
              </a:rPr>
            </a:br>
            <a:endParaRPr sz="1467">
              <a:solidFill>
                <a:srgbClr val="980000"/>
              </a:solidFill>
              <a:highlight>
                <a:schemeClr val="lt1"/>
              </a:highlight>
            </a:endParaRPr>
          </a:p>
          <a:p>
            <a:pPr marL="0" indent="0">
              <a:buNone/>
            </a:pPr>
            <a:endParaRPr sz="1467">
              <a:solidFill>
                <a:srgbClr val="980000"/>
              </a:solidFill>
              <a:highlight>
                <a:schemeClr val="lt1"/>
              </a:highlight>
            </a:endParaRPr>
          </a:p>
          <a:p>
            <a:pPr marL="0" indent="0">
              <a:buNone/>
            </a:pPr>
            <a:endParaRPr sz="1467">
              <a:solidFill>
                <a:srgbClr val="980000"/>
              </a:solidFill>
              <a:highlight>
                <a:schemeClr val="lt1"/>
              </a:highlight>
            </a:endParaRPr>
          </a:p>
          <a:p>
            <a:pPr marL="0" indent="0">
              <a:buNone/>
            </a:pPr>
            <a:endParaRPr sz="1467">
              <a:solidFill>
                <a:srgbClr val="980000"/>
              </a:solidFill>
              <a:highlight>
                <a:schemeClr val="lt1"/>
              </a:highlight>
            </a:endParaRPr>
          </a:p>
        </p:txBody>
      </p:sp>
      <p:sp>
        <p:nvSpPr>
          <p:cNvPr id="752" name="Google Shape;752;p75"/>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Prior Works</a:t>
            </a:r>
            <a:endParaRPr/>
          </a:p>
        </p:txBody>
      </p:sp>
      <p:sp>
        <p:nvSpPr>
          <p:cNvPr id="753" name="Google Shape;753;p75"/>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40</a:t>
            </a:fld>
            <a:endParaRPr/>
          </a:p>
        </p:txBody>
      </p:sp>
      <p:grpSp>
        <p:nvGrpSpPr>
          <p:cNvPr id="754" name="Google Shape;754;p75"/>
          <p:cNvGrpSpPr/>
          <p:nvPr/>
        </p:nvGrpSpPr>
        <p:grpSpPr>
          <a:xfrm>
            <a:off x="7605669" y="2252024"/>
            <a:ext cx="3701404" cy="3171448"/>
            <a:chOff x="5770956" y="1383543"/>
            <a:chExt cx="3034601" cy="2690100"/>
          </a:xfrm>
        </p:grpSpPr>
        <p:cxnSp>
          <p:nvCxnSpPr>
            <p:cNvPr id="755" name="Google Shape;755;p75"/>
            <p:cNvCxnSpPr/>
            <p:nvPr/>
          </p:nvCxnSpPr>
          <p:spPr>
            <a:xfrm>
              <a:off x="5776157" y="4068500"/>
              <a:ext cx="3029400" cy="0"/>
            </a:xfrm>
            <a:prstGeom prst="straightConnector1">
              <a:avLst/>
            </a:prstGeom>
            <a:noFill/>
            <a:ln w="9525" cap="flat" cmpd="sng">
              <a:solidFill>
                <a:schemeClr val="dk2"/>
              </a:solidFill>
              <a:prstDash val="solid"/>
              <a:round/>
              <a:headEnd type="none" w="med" len="med"/>
              <a:tailEnd type="stealth" w="med" len="med"/>
            </a:ln>
          </p:spPr>
        </p:cxnSp>
        <p:cxnSp>
          <p:nvCxnSpPr>
            <p:cNvPr id="756" name="Google Shape;756;p75"/>
            <p:cNvCxnSpPr/>
            <p:nvPr/>
          </p:nvCxnSpPr>
          <p:spPr>
            <a:xfrm rot="10800000">
              <a:off x="5770956" y="1383543"/>
              <a:ext cx="3300" cy="2690100"/>
            </a:xfrm>
            <a:prstGeom prst="straightConnector1">
              <a:avLst/>
            </a:prstGeom>
            <a:noFill/>
            <a:ln w="9525" cap="flat" cmpd="sng">
              <a:solidFill>
                <a:schemeClr val="dk2"/>
              </a:solidFill>
              <a:prstDash val="solid"/>
              <a:round/>
              <a:headEnd type="none" w="med" len="med"/>
              <a:tailEnd type="stealth" w="med" len="med"/>
            </a:ln>
          </p:spPr>
        </p:cxnSp>
      </p:grpSp>
      <p:sp>
        <p:nvSpPr>
          <p:cNvPr id="757" name="Google Shape;757;p75"/>
          <p:cNvSpPr txBox="1"/>
          <p:nvPr/>
        </p:nvSpPr>
        <p:spPr>
          <a:xfrm>
            <a:off x="6746973" y="1778809"/>
            <a:ext cx="912000" cy="57460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a:latin typeface="Lato"/>
                <a:ea typeface="Lato"/>
                <a:cs typeface="Lato"/>
                <a:sym typeface="Lato"/>
              </a:rPr>
              <a:t>Diversity of tasks</a:t>
            </a:r>
            <a:endParaRPr sz="1067">
              <a:latin typeface="Lato"/>
              <a:ea typeface="Lato"/>
              <a:cs typeface="Lato"/>
              <a:sym typeface="Lato"/>
            </a:endParaRPr>
          </a:p>
        </p:txBody>
      </p:sp>
      <p:sp>
        <p:nvSpPr>
          <p:cNvPr id="758" name="Google Shape;758;p75"/>
          <p:cNvSpPr txBox="1"/>
          <p:nvPr/>
        </p:nvSpPr>
        <p:spPr>
          <a:xfrm>
            <a:off x="10667200" y="5431501"/>
            <a:ext cx="1268800" cy="57460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a:latin typeface="Lato"/>
                <a:ea typeface="Lato"/>
                <a:cs typeface="Lato"/>
                <a:sym typeface="Lato"/>
              </a:rPr>
              <a:t>Naturalness of the instructions </a:t>
            </a:r>
            <a:endParaRPr sz="1067">
              <a:latin typeface="Lato"/>
              <a:ea typeface="Lato"/>
              <a:cs typeface="Lato"/>
              <a:sym typeface="Lato"/>
            </a:endParaRPr>
          </a:p>
        </p:txBody>
      </p:sp>
      <p:pic>
        <p:nvPicPr>
          <p:cNvPr id="759" name="Google Shape;759;p75"/>
          <p:cNvPicPr preferRelativeResize="0"/>
          <p:nvPr/>
        </p:nvPicPr>
        <p:blipFill>
          <a:blip r:embed="rId3">
            <a:alphaModFix/>
          </a:blip>
          <a:stretch>
            <a:fillRect/>
          </a:stretch>
        </p:blipFill>
        <p:spPr>
          <a:xfrm>
            <a:off x="10438594" y="4619518"/>
            <a:ext cx="315604" cy="367191"/>
          </a:xfrm>
          <a:prstGeom prst="rect">
            <a:avLst/>
          </a:prstGeom>
          <a:noFill/>
          <a:ln>
            <a:noFill/>
          </a:ln>
        </p:spPr>
      </p:pic>
      <p:pic>
        <p:nvPicPr>
          <p:cNvPr id="760" name="Google Shape;760;p75"/>
          <p:cNvPicPr preferRelativeResize="0"/>
          <p:nvPr/>
        </p:nvPicPr>
        <p:blipFill>
          <a:blip r:embed="rId4">
            <a:alphaModFix/>
          </a:blip>
          <a:stretch>
            <a:fillRect/>
          </a:stretch>
        </p:blipFill>
        <p:spPr>
          <a:xfrm>
            <a:off x="7741267" y="2390638"/>
            <a:ext cx="731600" cy="554900"/>
          </a:xfrm>
          <a:prstGeom prst="rect">
            <a:avLst/>
          </a:prstGeom>
          <a:noFill/>
          <a:ln>
            <a:noFill/>
          </a:ln>
        </p:spPr>
      </p:pic>
      <p:pic>
        <p:nvPicPr>
          <p:cNvPr id="761" name="Google Shape;761;p75"/>
          <p:cNvPicPr preferRelativeResize="0"/>
          <p:nvPr/>
        </p:nvPicPr>
        <p:blipFill>
          <a:blip r:embed="rId5">
            <a:alphaModFix/>
          </a:blip>
          <a:stretch>
            <a:fillRect/>
          </a:stretch>
        </p:blipFill>
        <p:spPr>
          <a:xfrm>
            <a:off x="10468630" y="2332535"/>
            <a:ext cx="369533" cy="463067"/>
          </a:xfrm>
          <a:prstGeom prst="rect">
            <a:avLst/>
          </a:prstGeom>
          <a:noFill/>
          <a:ln>
            <a:noFill/>
          </a:ln>
        </p:spPr>
      </p:pic>
      <p:sp>
        <p:nvSpPr>
          <p:cNvPr id="762" name="Google Shape;762;p75"/>
          <p:cNvSpPr txBox="1"/>
          <p:nvPr/>
        </p:nvSpPr>
        <p:spPr>
          <a:xfrm>
            <a:off x="10163900" y="4900567"/>
            <a:ext cx="912000" cy="410393"/>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a:latin typeface="Lato"/>
                <a:ea typeface="Lato"/>
                <a:cs typeface="Lato"/>
                <a:sym typeface="Lato"/>
              </a:rPr>
              <a:t>Efrat et al.</a:t>
            </a:r>
            <a:endParaRPr sz="1067">
              <a:latin typeface="Lato"/>
              <a:ea typeface="Lato"/>
              <a:cs typeface="Lato"/>
              <a:sym typeface="Lato"/>
            </a:endParaRPr>
          </a:p>
        </p:txBody>
      </p:sp>
      <p:sp>
        <p:nvSpPr>
          <p:cNvPr id="763" name="Google Shape;763;p75"/>
          <p:cNvSpPr txBox="1"/>
          <p:nvPr/>
        </p:nvSpPr>
        <p:spPr>
          <a:xfrm>
            <a:off x="10564833" y="2048801"/>
            <a:ext cx="1074400" cy="57460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a:latin typeface="Lato"/>
                <a:ea typeface="Lato"/>
                <a:cs typeface="Lato"/>
                <a:sym typeface="Lato"/>
              </a:rPr>
              <a:t>where we want to be!</a:t>
            </a:r>
            <a:endParaRPr sz="1067">
              <a:latin typeface="Lato"/>
              <a:ea typeface="Lato"/>
              <a:cs typeface="Lato"/>
              <a:sym typeface="Lato"/>
            </a:endParaRPr>
          </a:p>
        </p:txBody>
      </p:sp>
      <p:sp>
        <p:nvSpPr>
          <p:cNvPr id="764" name="Google Shape;764;p75"/>
          <p:cNvSpPr txBox="1"/>
          <p:nvPr/>
        </p:nvSpPr>
        <p:spPr>
          <a:xfrm>
            <a:off x="7549467" y="2081783"/>
            <a:ext cx="1074400" cy="410393"/>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a:latin typeface="Lato"/>
                <a:ea typeface="Lato"/>
                <a:cs typeface="Lato"/>
                <a:sym typeface="Lato"/>
              </a:rPr>
              <a:t>Weller et al. </a:t>
            </a:r>
            <a:endParaRPr sz="1067">
              <a:latin typeface="Lato"/>
              <a:ea typeface="Lato"/>
              <a:cs typeface="Lato"/>
              <a:sym typeface="Lato"/>
            </a:endParaRPr>
          </a:p>
        </p:txBody>
      </p:sp>
      <p:sp>
        <p:nvSpPr>
          <p:cNvPr id="765" name="Google Shape;765;p75"/>
          <p:cNvSpPr txBox="1">
            <a:spLocks noGrp="1"/>
          </p:cNvSpPr>
          <p:nvPr>
            <p:ph type="body" idx="1"/>
          </p:nvPr>
        </p:nvSpPr>
        <p:spPr>
          <a:xfrm>
            <a:off x="445800" y="3717033"/>
            <a:ext cx="6278000" cy="20748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31789">
              <a:buClr>
                <a:srgbClr val="000000"/>
              </a:buClr>
              <a:buSzPts val="1500"/>
              <a:buChar char="-"/>
            </a:pPr>
            <a:r>
              <a:rPr lang="en" sz="2000">
                <a:solidFill>
                  <a:srgbClr val="000000"/>
                </a:solidFill>
                <a:highlight>
                  <a:schemeClr val="lt1"/>
                </a:highlight>
              </a:rPr>
              <a:t>Efrat &amp; Levy (2020): </a:t>
            </a:r>
            <a:endParaRPr sz="2000">
              <a:solidFill>
                <a:srgbClr val="000000"/>
              </a:solidFill>
              <a:highlight>
                <a:schemeClr val="lt1"/>
              </a:highlight>
            </a:endParaRPr>
          </a:p>
          <a:p>
            <a:pPr lvl="1" indent="-397923">
              <a:spcBef>
                <a:spcPts val="0"/>
              </a:spcBef>
              <a:buClr>
                <a:srgbClr val="000000"/>
              </a:buClr>
              <a:buSzPts val="1100"/>
              <a:buChar char="-"/>
            </a:pPr>
            <a:r>
              <a:rPr lang="en" sz="1467">
                <a:solidFill>
                  <a:srgbClr val="000000"/>
                </a:solidFill>
                <a:highlight>
                  <a:schemeClr val="lt1"/>
                </a:highlight>
              </a:rPr>
              <a:t>Proposed the Turking Test: asking models to follow natural language instructions</a:t>
            </a:r>
            <a:endParaRPr sz="1467">
              <a:solidFill>
                <a:srgbClr val="000000"/>
              </a:solidFill>
              <a:highlight>
                <a:schemeClr val="lt1"/>
              </a:highlight>
            </a:endParaRPr>
          </a:p>
          <a:p>
            <a:pPr lvl="1" indent="-397923">
              <a:spcBef>
                <a:spcPts val="0"/>
              </a:spcBef>
              <a:buClr>
                <a:srgbClr val="000000"/>
              </a:buClr>
              <a:buSzPts val="1100"/>
              <a:buChar char="-"/>
            </a:pPr>
            <a:r>
              <a:rPr lang="en" sz="1467">
                <a:solidFill>
                  <a:srgbClr val="980000"/>
                </a:solidFill>
                <a:highlight>
                  <a:schemeClr val="lt1"/>
                </a:highlight>
                <a:latin typeface="Roboto"/>
                <a:ea typeface="Roboto"/>
                <a:cs typeface="Roboto"/>
                <a:sym typeface="Roboto"/>
              </a:rPr>
              <a:t>Aims to address all crowdsourcing instructions at once</a:t>
            </a:r>
            <a:r>
              <a:rPr lang="en" sz="1467">
                <a:solidFill>
                  <a:srgbClr val="1155CC"/>
                </a:solidFill>
                <a:highlight>
                  <a:schemeClr val="lt1"/>
                </a:highlight>
                <a:latin typeface="Roboto"/>
                <a:ea typeface="Roboto"/>
                <a:cs typeface="Roboto"/>
                <a:sym typeface="Roboto"/>
              </a:rPr>
              <a:t> </a:t>
            </a:r>
            <a:endParaRPr sz="1467">
              <a:solidFill>
                <a:srgbClr val="1155CC"/>
              </a:solidFill>
              <a:highlight>
                <a:schemeClr val="lt1"/>
              </a:highlight>
              <a:latin typeface="Roboto"/>
              <a:ea typeface="Roboto"/>
              <a:cs typeface="Roboto"/>
              <a:sym typeface="Roboto"/>
            </a:endParaRPr>
          </a:p>
          <a:p>
            <a:pPr marL="1828754" indent="0">
              <a:buNone/>
            </a:pPr>
            <a:r>
              <a:rPr lang="en" sz="1467">
                <a:solidFill>
                  <a:srgbClr val="1155CC"/>
                </a:solidFill>
                <a:highlight>
                  <a:schemeClr val="lt1"/>
                </a:highlight>
                <a:latin typeface="Roboto"/>
                <a:ea typeface="Roboto"/>
                <a:cs typeface="Roboto"/>
                <a:sym typeface="Roboto"/>
              </a:rPr>
              <a:t>→ A very difficult task follow </a:t>
            </a:r>
            <a:endParaRPr sz="1467">
              <a:solidFill>
                <a:srgbClr val="1155CC"/>
              </a:solidFill>
              <a:highlight>
                <a:schemeClr val="lt1"/>
              </a:highlight>
              <a:latin typeface="Roboto"/>
              <a:ea typeface="Roboto"/>
              <a:cs typeface="Roboto"/>
              <a:sym typeface="Roboto"/>
            </a:endParaRPr>
          </a:p>
          <a:p>
            <a:pPr lvl="1" indent="-397923">
              <a:spcBef>
                <a:spcPts val="0"/>
              </a:spcBef>
              <a:buClr>
                <a:srgbClr val="1155CC"/>
              </a:buClr>
              <a:buSzPts val="1100"/>
              <a:buFont typeface="Roboto"/>
              <a:buChar char="-"/>
            </a:pPr>
            <a:r>
              <a:rPr lang="en" sz="1467">
                <a:solidFill>
                  <a:srgbClr val="980000"/>
                </a:solidFill>
                <a:highlight>
                  <a:schemeClr val="lt1"/>
                </a:highlight>
                <a:latin typeface="Roboto"/>
                <a:ea typeface="Roboto"/>
                <a:cs typeface="Roboto"/>
                <a:sym typeface="Roboto"/>
              </a:rPr>
              <a:t>Limited scope of study</a:t>
            </a:r>
            <a:r>
              <a:rPr lang="en" sz="1467">
                <a:solidFill>
                  <a:srgbClr val="1155CC"/>
                </a:solidFill>
                <a:highlight>
                  <a:schemeClr val="lt1"/>
                </a:highlight>
                <a:latin typeface="Roboto"/>
                <a:ea typeface="Roboto"/>
                <a:cs typeface="Roboto"/>
                <a:sym typeface="Roboto"/>
              </a:rPr>
              <a:t>          </a:t>
            </a:r>
            <a:endParaRPr sz="1467">
              <a:solidFill>
                <a:srgbClr val="1155CC"/>
              </a:solidFill>
              <a:highlight>
                <a:schemeClr val="lt1"/>
              </a:highlight>
              <a:latin typeface="Roboto"/>
              <a:ea typeface="Roboto"/>
              <a:cs typeface="Roboto"/>
              <a:sym typeface="Roboto"/>
            </a:endParaRPr>
          </a:p>
          <a:p>
            <a:pPr marL="1828754" indent="0">
              <a:buNone/>
            </a:pPr>
            <a:r>
              <a:rPr lang="en" sz="1467">
                <a:solidFill>
                  <a:srgbClr val="1155CC"/>
                </a:solidFill>
                <a:highlight>
                  <a:schemeClr val="lt1"/>
                </a:highlight>
                <a:latin typeface="Roboto"/>
                <a:ea typeface="Roboto"/>
                <a:cs typeface="Roboto"/>
                <a:sym typeface="Roboto"/>
              </a:rPr>
              <a:t>→ Studied only 3 datasets </a:t>
            </a:r>
            <a:endParaRPr sz="1467">
              <a:solidFill>
                <a:srgbClr val="1155CC"/>
              </a:solidFill>
              <a:highlight>
                <a:schemeClr val="lt1"/>
              </a:highlight>
              <a:latin typeface="Roboto"/>
              <a:ea typeface="Roboto"/>
              <a:cs typeface="Roboto"/>
              <a:sym typeface="Roboto"/>
            </a:endParaRPr>
          </a:p>
          <a:p>
            <a:pPr marL="1828754" indent="0">
              <a:buNone/>
            </a:pPr>
            <a:r>
              <a:rPr lang="en" sz="1467">
                <a:solidFill>
                  <a:srgbClr val="1155CC"/>
                </a:solidFill>
                <a:highlight>
                  <a:schemeClr val="lt1"/>
                </a:highlight>
                <a:latin typeface="Roboto"/>
                <a:ea typeface="Roboto"/>
                <a:cs typeface="Roboto"/>
                <a:sym typeface="Roboto"/>
              </a:rPr>
              <a:t>			</a:t>
            </a:r>
            <a:endParaRPr sz="1467"/>
          </a:p>
        </p:txBody>
      </p:sp>
      <p:sp>
        <p:nvSpPr>
          <p:cNvPr id="766" name="Google Shape;766;p75"/>
          <p:cNvSpPr txBox="1">
            <a:spLocks noGrp="1"/>
          </p:cNvSpPr>
          <p:nvPr>
            <p:ph type="body" idx="1"/>
          </p:nvPr>
        </p:nvSpPr>
        <p:spPr>
          <a:xfrm>
            <a:off x="572600" y="4986691"/>
            <a:ext cx="6278000" cy="2034400"/>
          </a:xfrm>
          <a:prstGeom prst="rect">
            <a:avLst/>
          </a:prstGeom>
        </p:spPr>
        <p:txBody>
          <a:bodyPr spcFirstLastPara="1" vert="horz" wrap="square" lIns="121900" tIns="121900" rIns="121900" bIns="121900" numCol="1" anchor="t" anchorCtr="0" compatLnSpc="1">
            <a:prstTxWarp prst="textNoShape">
              <a:avLst/>
            </a:prstTxWarp>
            <a:noAutofit/>
          </a:bodyPr>
          <a:lstStyle/>
          <a:p>
            <a:pPr marL="1828754" indent="0">
              <a:buNone/>
            </a:pPr>
            <a:r>
              <a:rPr lang="en" sz="1467">
                <a:solidFill>
                  <a:srgbClr val="1155CC"/>
                </a:solidFill>
                <a:highlight>
                  <a:schemeClr val="lt1"/>
                </a:highlight>
                <a:latin typeface="Roboto"/>
                <a:ea typeface="Roboto"/>
                <a:cs typeface="Roboto"/>
                <a:sym typeface="Roboto"/>
              </a:rPr>
              <a:t>			</a:t>
            </a:r>
            <a:endParaRPr sz="1467">
              <a:solidFill>
                <a:srgbClr val="1155CC"/>
              </a:solidFill>
              <a:highlight>
                <a:schemeClr val="lt1"/>
              </a:highlight>
              <a:latin typeface="Roboto"/>
              <a:ea typeface="Roboto"/>
              <a:cs typeface="Roboto"/>
              <a:sym typeface="Roboto"/>
            </a:endParaRPr>
          </a:p>
          <a:p>
            <a:pPr marL="0" indent="0">
              <a:lnSpc>
                <a:spcPct val="100000"/>
              </a:lnSpc>
              <a:buNone/>
            </a:pPr>
            <a:endParaRPr sz="1467"/>
          </a:p>
        </p:txBody>
      </p:sp>
    </p:spTree>
    <p:extLst>
      <p:ext uri="{BB962C8B-B14F-4D97-AF65-F5344CB8AC3E}">
        <p14:creationId xmlns:p14="http://schemas.microsoft.com/office/powerpoint/2010/main" val="8437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1"/>
                                        </p:tgtEl>
                                        <p:attrNameLst>
                                          <p:attrName>style.visibility</p:attrName>
                                        </p:attrNameLst>
                                      </p:cBhvr>
                                      <p:to>
                                        <p:strVal val="visible"/>
                                      </p:to>
                                    </p:set>
                                    <p:animEffect transition="in" filter="fade">
                                      <p:cBhvr>
                                        <p:cTn id="7" dur="1000"/>
                                        <p:tgtEl>
                                          <p:spTgt spid="751"/>
                                        </p:tgtEl>
                                      </p:cBhvr>
                                    </p:animEffect>
                                  </p:childTnLst>
                                </p:cTn>
                              </p:par>
                              <p:par>
                                <p:cTn id="8" presetID="10" presetClass="entr" presetSubtype="0" fill="hold" nodeType="withEffect">
                                  <p:stCondLst>
                                    <p:cond delay="0"/>
                                  </p:stCondLst>
                                  <p:childTnLst>
                                    <p:set>
                                      <p:cBhvr>
                                        <p:cTn id="9" dur="1" fill="hold">
                                          <p:stCondLst>
                                            <p:cond delay="0"/>
                                          </p:stCondLst>
                                        </p:cTn>
                                        <p:tgtEl>
                                          <p:spTgt spid="754"/>
                                        </p:tgtEl>
                                        <p:attrNameLst>
                                          <p:attrName>style.visibility</p:attrName>
                                        </p:attrNameLst>
                                      </p:cBhvr>
                                      <p:to>
                                        <p:strVal val="visible"/>
                                      </p:to>
                                    </p:set>
                                    <p:animEffect transition="in" filter="fade">
                                      <p:cBhvr>
                                        <p:cTn id="10" dur="1000"/>
                                        <p:tgtEl>
                                          <p:spTgt spid="754"/>
                                        </p:tgtEl>
                                      </p:cBhvr>
                                    </p:animEffect>
                                  </p:childTnLst>
                                </p:cTn>
                              </p:par>
                              <p:par>
                                <p:cTn id="11" presetID="10" presetClass="entr" presetSubtype="0" fill="hold" nodeType="withEffect">
                                  <p:stCondLst>
                                    <p:cond delay="0"/>
                                  </p:stCondLst>
                                  <p:childTnLst>
                                    <p:set>
                                      <p:cBhvr>
                                        <p:cTn id="12" dur="1" fill="hold">
                                          <p:stCondLst>
                                            <p:cond delay="0"/>
                                          </p:stCondLst>
                                        </p:cTn>
                                        <p:tgtEl>
                                          <p:spTgt spid="757"/>
                                        </p:tgtEl>
                                        <p:attrNameLst>
                                          <p:attrName>style.visibility</p:attrName>
                                        </p:attrNameLst>
                                      </p:cBhvr>
                                      <p:to>
                                        <p:strVal val="visible"/>
                                      </p:to>
                                    </p:set>
                                    <p:animEffect transition="in" filter="fade">
                                      <p:cBhvr>
                                        <p:cTn id="13" dur="1000"/>
                                        <p:tgtEl>
                                          <p:spTgt spid="757"/>
                                        </p:tgtEl>
                                      </p:cBhvr>
                                    </p:animEffect>
                                  </p:childTnLst>
                                </p:cTn>
                              </p:par>
                              <p:par>
                                <p:cTn id="14" presetID="10" presetClass="entr" presetSubtype="0" fill="hold" nodeType="withEffect">
                                  <p:stCondLst>
                                    <p:cond delay="0"/>
                                  </p:stCondLst>
                                  <p:childTnLst>
                                    <p:set>
                                      <p:cBhvr>
                                        <p:cTn id="15" dur="1" fill="hold">
                                          <p:stCondLst>
                                            <p:cond delay="0"/>
                                          </p:stCondLst>
                                        </p:cTn>
                                        <p:tgtEl>
                                          <p:spTgt spid="758"/>
                                        </p:tgtEl>
                                        <p:attrNameLst>
                                          <p:attrName>style.visibility</p:attrName>
                                        </p:attrNameLst>
                                      </p:cBhvr>
                                      <p:to>
                                        <p:strVal val="visible"/>
                                      </p:to>
                                    </p:set>
                                    <p:animEffect transition="in" filter="fade">
                                      <p:cBhvr>
                                        <p:cTn id="16" dur="1000"/>
                                        <p:tgtEl>
                                          <p:spTgt spid="758"/>
                                        </p:tgtEl>
                                      </p:cBhvr>
                                    </p:animEffect>
                                  </p:childTnLst>
                                </p:cTn>
                              </p:par>
                              <p:par>
                                <p:cTn id="17" presetID="10" presetClass="entr" presetSubtype="0" fill="hold" nodeType="withEffect">
                                  <p:stCondLst>
                                    <p:cond delay="0"/>
                                  </p:stCondLst>
                                  <p:childTnLst>
                                    <p:set>
                                      <p:cBhvr>
                                        <p:cTn id="18" dur="1" fill="hold">
                                          <p:stCondLst>
                                            <p:cond delay="0"/>
                                          </p:stCondLst>
                                        </p:cTn>
                                        <p:tgtEl>
                                          <p:spTgt spid="764"/>
                                        </p:tgtEl>
                                        <p:attrNameLst>
                                          <p:attrName>style.visibility</p:attrName>
                                        </p:attrNameLst>
                                      </p:cBhvr>
                                      <p:to>
                                        <p:strVal val="visible"/>
                                      </p:to>
                                    </p:set>
                                    <p:animEffect transition="in" filter="fade">
                                      <p:cBhvr>
                                        <p:cTn id="19" dur="1000"/>
                                        <p:tgtEl>
                                          <p:spTgt spid="764"/>
                                        </p:tgtEl>
                                      </p:cBhvr>
                                    </p:animEffect>
                                  </p:childTnLst>
                                </p:cTn>
                              </p:par>
                              <p:par>
                                <p:cTn id="20" presetID="10" presetClass="entr" presetSubtype="0" fill="hold" nodeType="withEffect">
                                  <p:stCondLst>
                                    <p:cond delay="0"/>
                                  </p:stCondLst>
                                  <p:childTnLst>
                                    <p:set>
                                      <p:cBhvr>
                                        <p:cTn id="21" dur="1" fill="hold">
                                          <p:stCondLst>
                                            <p:cond delay="0"/>
                                          </p:stCondLst>
                                        </p:cTn>
                                        <p:tgtEl>
                                          <p:spTgt spid="760"/>
                                        </p:tgtEl>
                                        <p:attrNameLst>
                                          <p:attrName>style.visibility</p:attrName>
                                        </p:attrNameLst>
                                      </p:cBhvr>
                                      <p:to>
                                        <p:strVal val="visible"/>
                                      </p:to>
                                    </p:set>
                                    <p:animEffect transition="in" filter="fade">
                                      <p:cBhvr>
                                        <p:cTn id="22" dur="1000"/>
                                        <p:tgtEl>
                                          <p:spTgt spid="7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65"/>
                                        </p:tgtEl>
                                        <p:attrNameLst>
                                          <p:attrName>style.visibility</p:attrName>
                                        </p:attrNameLst>
                                      </p:cBhvr>
                                      <p:to>
                                        <p:strVal val="visible"/>
                                      </p:to>
                                    </p:set>
                                    <p:animEffect transition="in" filter="fade">
                                      <p:cBhvr>
                                        <p:cTn id="27" dur="1000"/>
                                        <p:tgtEl>
                                          <p:spTgt spid="765"/>
                                        </p:tgtEl>
                                      </p:cBhvr>
                                    </p:animEffect>
                                  </p:childTnLst>
                                </p:cTn>
                              </p:par>
                              <p:par>
                                <p:cTn id="28" presetID="10" presetClass="entr" presetSubtype="0" fill="hold" nodeType="withEffect">
                                  <p:stCondLst>
                                    <p:cond delay="0"/>
                                  </p:stCondLst>
                                  <p:childTnLst>
                                    <p:set>
                                      <p:cBhvr>
                                        <p:cTn id="29" dur="1" fill="hold">
                                          <p:stCondLst>
                                            <p:cond delay="0"/>
                                          </p:stCondLst>
                                        </p:cTn>
                                        <p:tgtEl>
                                          <p:spTgt spid="762"/>
                                        </p:tgtEl>
                                        <p:attrNameLst>
                                          <p:attrName>style.visibility</p:attrName>
                                        </p:attrNameLst>
                                      </p:cBhvr>
                                      <p:to>
                                        <p:strVal val="visible"/>
                                      </p:to>
                                    </p:set>
                                    <p:animEffect transition="in" filter="fade">
                                      <p:cBhvr>
                                        <p:cTn id="30" dur="1000"/>
                                        <p:tgtEl>
                                          <p:spTgt spid="762"/>
                                        </p:tgtEl>
                                      </p:cBhvr>
                                    </p:animEffect>
                                  </p:childTnLst>
                                </p:cTn>
                              </p:par>
                              <p:par>
                                <p:cTn id="31" presetID="10" presetClass="entr" presetSubtype="0" fill="hold" nodeType="withEffect">
                                  <p:stCondLst>
                                    <p:cond delay="0"/>
                                  </p:stCondLst>
                                  <p:childTnLst>
                                    <p:set>
                                      <p:cBhvr>
                                        <p:cTn id="32" dur="1" fill="hold">
                                          <p:stCondLst>
                                            <p:cond delay="0"/>
                                          </p:stCondLst>
                                        </p:cTn>
                                        <p:tgtEl>
                                          <p:spTgt spid="759"/>
                                        </p:tgtEl>
                                        <p:attrNameLst>
                                          <p:attrName>style.visibility</p:attrName>
                                        </p:attrNameLst>
                                      </p:cBhvr>
                                      <p:to>
                                        <p:strVal val="visible"/>
                                      </p:to>
                                    </p:set>
                                    <p:animEffect transition="in" filter="fade">
                                      <p:cBhvr>
                                        <p:cTn id="33" dur="1000"/>
                                        <p:tgtEl>
                                          <p:spTgt spid="75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66"/>
                                        </p:tgtEl>
                                        <p:attrNameLst>
                                          <p:attrName>style.visibility</p:attrName>
                                        </p:attrNameLst>
                                      </p:cBhvr>
                                      <p:to>
                                        <p:strVal val="visible"/>
                                      </p:to>
                                    </p:set>
                                    <p:animEffect transition="in" filter="fade">
                                      <p:cBhvr>
                                        <p:cTn id="38" dur="1000"/>
                                        <p:tgtEl>
                                          <p:spTgt spid="766"/>
                                        </p:tgtEl>
                                      </p:cBhvr>
                                    </p:animEffect>
                                  </p:childTnLst>
                                </p:cTn>
                              </p:par>
                              <p:par>
                                <p:cTn id="39" presetID="10" presetClass="entr" presetSubtype="0" fill="hold" nodeType="withEffect">
                                  <p:stCondLst>
                                    <p:cond delay="0"/>
                                  </p:stCondLst>
                                  <p:childTnLst>
                                    <p:set>
                                      <p:cBhvr>
                                        <p:cTn id="40" dur="1" fill="hold">
                                          <p:stCondLst>
                                            <p:cond delay="0"/>
                                          </p:stCondLst>
                                        </p:cTn>
                                        <p:tgtEl>
                                          <p:spTgt spid="761"/>
                                        </p:tgtEl>
                                        <p:attrNameLst>
                                          <p:attrName>style.visibility</p:attrName>
                                        </p:attrNameLst>
                                      </p:cBhvr>
                                      <p:to>
                                        <p:strVal val="visible"/>
                                      </p:to>
                                    </p:set>
                                    <p:animEffect transition="in" filter="fade">
                                      <p:cBhvr>
                                        <p:cTn id="41" dur="1000"/>
                                        <p:tgtEl>
                                          <p:spTgt spid="761"/>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763"/>
                                        </p:tgtEl>
                                        <p:attrNameLst>
                                          <p:attrName>style.visibility</p:attrName>
                                        </p:attrNameLst>
                                      </p:cBhvr>
                                      <p:to>
                                        <p:strVal val="visible"/>
                                      </p:to>
                                    </p:set>
                                    <p:animEffect transition="in" filter="fade">
                                      <p:cBhvr>
                                        <p:cTn id="45" dur="1000"/>
                                        <p:tgtEl>
                                          <p:spTgt spid="7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104"/>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Error Analysis</a:t>
            </a:r>
            <a:endParaRPr/>
          </a:p>
        </p:txBody>
      </p:sp>
      <p:sp>
        <p:nvSpPr>
          <p:cNvPr id="1165" name="Google Shape;1165;p104"/>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GPT-3: </a:t>
            </a:r>
            <a:endParaRPr/>
          </a:p>
          <a:p>
            <a:pPr lvl="1">
              <a:spcBef>
                <a:spcPts val="0"/>
              </a:spcBef>
              <a:buClr>
                <a:srgbClr val="0000FF"/>
              </a:buClr>
            </a:pPr>
            <a:r>
              <a:rPr lang="en">
                <a:solidFill>
                  <a:srgbClr val="0000FF"/>
                </a:solidFill>
              </a:rPr>
              <a:t>Often fails to follow </a:t>
            </a:r>
            <a:endParaRPr>
              <a:solidFill>
                <a:srgbClr val="0000FF"/>
              </a:solidFill>
            </a:endParaRPr>
          </a:p>
          <a:p>
            <a:pPr marL="1219170" indent="0">
              <a:buNone/>
            </a:pPr>
            <a:r>
              <a:rPr lang="en" sz="1867">
                <a:solidFill>
                  <a:srgbClr val="0000FF"/>
                </a:solidFill>
              </a:rPr>
              <a:t>instruction</a:t>
            </a:r>
            <a:r>
              <a:rPr lang="en">
                <a:solidFill>
                  <a:srgbClr val="0000FF"/>
                </a:solidFill>
              </a:rPr>
              <a:t> </a:t>
            </a:r>
            <a:r>
              <a:rPr lang="en" sz="1867">
                <a:solidFill>
                  <a:srgbClr val="0000FF"/>
                </a:solidFill>
              </a:rPr>
              <a:t>without </a:t>
            </a:r>
            <a:endParaRPr sz="1867">
              <a:solidFill>
                <a:srgbClr val="0000FF"/>
              </a:solidFill>
            </a:endParaRPr>
          </a:p>
          <a:p>
            <a:pPr marL="1219170" indent="0">
              <a:buNone/>
            </a:pPr>
            <a:r>
              <a:rPr lang="en" sz="1867">
                <a:solidFill>
                  <a:srgbClr val="0000FF"/>
                </a:solidFill>
              </a:rPr>
              <a:t>any example.</a:t>
            </a:r>
            <a:endParaRPr sz="1867">
              <a:solidFill>
                <a:srgbClr val="0000FF"/>
              </a:solidFill>
            </a:endParaRPr>
          </a:p>
          <a:p>
            <a:pPr lvl="1">
              <a:spcBef>
                <a:spcPts val="0"/>
              </a:spcBef>
              <a:buClr>
                <a:srgbClr val="0000FF"/>
              </a:buClr>
            </a:pPr>
            <a:r>
              <a:rPr lang="en" b="1">
                <a:solidFill>
                  <a:srgbClr val="0000FF"/>
                </a:solidFill>
              </a:rPr>
              <a:t>Too Innovative.</a:t>
            </a:r>
            <a:endParaRPr b="1">
              <a:solidFill>
                <a:srgbClr val="0000FF"/>
              </a:solidFill>
            </a:endParaRPr>
          </a:p>
          <a:p>
            <a:pPr lvl="1">
              <a:spcBef>
                <a:spcPts val="0"/>
              </a:spcBef>
              <a:buClr>
                <a:srgbClr val="0000FF"/>
              </a:buClr>
            </a:pPr>
            <a:r>
              <a:rPr lang="en">
                <a:solidFill>
                  <a:srgbClr val="0000FF"/>
                </a:solidFill>
              </a:rPr>
              <a:t>Redundant content</a:t>
            </a:r>
            <a:endParaRPr>
              <a:solidFill>
                <a:srgbClr val="0000FF"/>
              </a:solidFill>
            </a:endParaRPr>
          </a:p>
          <a:p>
            <a:pPr marL="1219170" indent="0">
              <a:buNone/>
            </a:pPr>
            <a:r>
              <a:rPr lang="en" sz="1867">
                <a:solidFill>
                  <a:srgbClr val="0000FF"/>
                </a:solidFill>
              </a:rPr>
              <a:t>Generation.     </a:t>
            </a:r>
            <a:r>
              <a:rPr lang="en"/>
              <a:t>     </a:t>
            </a:r>
            <a:endParaRPr/>
          </a:p>
          <a:p>
            <a:pPr marL="0" indent="0">
              <a:buNone/>
            </a:pPr>
            <a:endParaRPr/>
          </a:p>
        </p:txBody>
      </p:sp>
      <p:sp>
        <p:nvSpPr>
          <p:cNvPr id="1166" name="Google Shape;1166;p104"/>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41</a:t>
            </a:fld>
            <a:endParaRPr/>
          </a:p>
        </p:txBody>
      </p:sp>
      <p:pic>
        <p:nvPicPr>
          <p:cNvPr id="1167" name="Google Shape;1167;p104"/>
          <p:cNvPicPr preferRelativeResize="0"/>
          <p:nvPr/>
        </p:nvPicPr>
        <p:blipFill rotWithShape="1">
          <a:blip r:embed="rId3">
            <a:alphaModFix/>
          </a:blip>
          <a:srcRect l="822" r="1292"/>
          <a:stretch/>
        </p:blipFill>
        <p:spPr>
          <a:xfrm>
            <a:off x="4775034" y="2301301"/>
            <a:ext cx="7315365" cy="2942433"/>
          </a:xfrm>
          <a:prstGeom prst="rect">
            <a:avLst/>
          </a:prstGeom>
          <a:noFill/>
          <a:ln>
            <a:noFill/>
          </a:ln>
        </p:spPr>
      </p:pic>
      <p:sp>
        <p:nvSpPr>
          <p:cNvPr id="1168" name="Google Shape;1168;p104"/>
          <p:cNvSpPr txBox="1"/>
          <p:nvPr/>
        </p:nvSpPr>
        <p:spPr>
          <a:xfrm>
            <a:off x="2983967" y="6069634"/>
            <a:ext cx="7264800" cy="52318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spcBef>
                <a:spcPts val="0"/>
              </a:spcBef>
              <a:spcAft>
                <a:spcPts val="0"/>
              </a:spcAft>
            </a:pPr>
            <a:r>
              <a:rPr lang="en" b="1">
                <a:solidFill>
                  <a:srgbClr val="0000FF"/>
                </a:solidFill>
                <a:latin typeface="Lato"/>
                <a:ea typeface="Lato"/>
                <a:cs typeface="Lato"/>
                <a:sym typeface="Lato"/>
              </a:rPr>
              <a:t>Can we strike a good balance between imitation and innovation?</a:t>
            </a:r>
            <a:endParaRPr b="1">
              <a:latin typeface="Lato"/>
              <a:ea typeface="Lato"/>
              <a:cs typeface="Lato"/>
              <a:sym typeface="Lato"/>
            </a:endParaRPr>
          </a:p>
        </p:txBody>
      </p:sp>
      <p:sp>
        <p:nvSpPr>
          <p:cNvPr id="1169" name="Google Shape;1169;p104"/>
          <p:cNvSpPr/>
          <p:nvPr/>
        </p:nvSpPr>
        <p:spPr>
          <a:xfrm>
            <a:off x="7181600" y="2676933"/>
            <a:ext cx="3517600" cy="141600"/>
          </a:xfrm>
          <a:prstGeom prst="rect">
            <a:avLst/>
          </a:prstGeom>
          <a:noFill/>
          <a:ln w="19050"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70" name="Google Shape;1170;p104"/>
          <p:cNvSpPr/>
          <p:nvPr/>
        </p:nvSpPr>
        <p:spPr>
          <a:xfrm>
            <a:off x="7181600" y="3502733"/>
            <a:ext cx="3517600" cy="141600"/>
          </a:xfrm>
          <a:prstGeom prst="rect">
            <a:avLst/>
          </a:prstGeom>
          <a:noFill/>
          <a:ln w="19050"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71" name="Google Shape;1171;p104"/>
          <p:cNvSpPr/>
          <p:nvPr/>
        </p:nvSpPr>
        <p:spPr>
          <a:xfrm>
            <a:off x="7181600" y="4342167"/>
            <a:ext cx="3517600" cy="141600"/>
          </a:xfrm>
          <a:prstGeom prst="rect">
            <a:avLst/>
          </a:prstGeom>
          <a:noFill/>
          <a:ln w="19050"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72" name="Google Shape;1172;p104"/>
          <p:cNvSpPr txBox="1"/>
          <p:nvPr/>
        </p:nvSpPr>
        <p:spPr>
          <a:xfrm>
            <a:off x="826033" y="4032701"/>
            <a:ext cx="6012400" cy="2434472"/>
          </a:xfrm>
          <a:prstGeom prst="rect">
            <a:avLst/>
          </a:prstGeom>
          <a:noFill/>
          <a:ln>
            <a:noFill/>
          </a:ln>
        </p:spPr>
        <p:txBody>
          <a:bodyPr spcFirstLastPara="1" wrap="square" lIns="121900" tIns="121900" rIns="121900" bIns="121900" anchor="t" anchorCtr="0">
            <a:spAutoFit/>
          </a:bodyPr>
          <a:lstStyle/>
          <a:p>
            <a:pPr marL="609585" indent="-457189">
              <a:lnSpc>
                <a:spcPct val="115000"/>
              </a:lnSpc>
              <a:spcBef>
                <a:spcPts val="0"/>
              </a:spcBef>
              <a:spcAft>
                <a:spcPts val="0"/>
              </a:spcAft>
              <a:buClr>
                <a:schemeClr val="dk1"/>
              </a:buClr>
              <a:buSzPts val="1800"/>
              <a:buFont typeface="Lato"/>
              <a:buChar char="●"/>
            </a:pPr>
            <a:r>
              <a:rPr lang="en" sz="2400">
                <a:solidFill>
                  <a:schemeClr val="dk1"/>
                </a:solidFill>
                <a:latin typeface="Lato"/>
                <a:ea typeface="Lato"/>
                <a:cs typeface="Lato"/>
                <a:sym typeface="Lato"/>
              </a:rPr>
              <a:t>BART:</a:t>
            </a:r>
            <a:endParaRPr sz="2400">
              <a:solidFill>
                <a:schemeClr val="dk1"/>
              </a:solidFill>
              <a:latin typeface="Lato"/>
              <a:ea typeface="Lato"/>
              <a:cs typeface="Lato"/>
              <a:sym typeface="Lato"/>
            </a:endParaRPr>
          </a:p>
          <a:p>
            <a:pPr marL="1219170" lvl="1" indent="-423323">
              <a:lnSpc>
                <a:spcPct val="115000"/>
              </a:lnSpc>
              <a:spcBef>
                <a:spcPts val="0"/>
              </a:spcBef>
              <a:spcAft>
                <a:spcPts val="0"/>
              </a:spcAft>
              <a:buClr>
                <a:srgbClr val="0000FF"/>
              </a:buClr>
              <a:buSzPts val="1400"/>
              <a:buFont typeface="Lato"/>
              <a:buChar char="○"/>
            </a:pPr>
            <a:r>
              <a:rPr lang="en" b="1">
                <a:solidFill>
                  <a:srgbClr val="0000FF"/>
                </a:solidFill>
                <a:latin typeface="Lato"/>
                <a:ea typeface="Lato"/>
                <a:cs typeface="Lato"/>
                <a:sym typeface="Lato"/>
              </a:rPr>
              <a:t>Too Imitative.</a:t>
            </a:r>
            <a:endParaRPr b="1">
              <a:solidFill>
                <a:srgbClr val="0000FF"/>
              </a:solidFill>
              <a:latin typeface="Lato"/>
              <a:ea typeface="Lato"/>
              <a:cs typeface="Lato"/>
              <a:sym typeface="Lato"/>
            </a:endParaRPr>
          </a:p>
          <a:p>
            <a:pPr marL="1219170" lvl="1" indent="-423323">
              <a:lnSpc>
                <a:spcPct val="115000"/>
              </a:lnSpc>
              <a:spcBef>
                <a:spcPts val="0"/>
              </a:spcBef>
              <a:spcAft>
                <a:spcPts val="0"/>
              </a:spcAft>
              <a:buClr>
                <a:srgbClr val="0000FF"/>
              </a:buClr>
              <a:buSzPts val="1400"/>
              <a:buFont typeface="Lato"/>
              <a:buChar char="○"/>
            </a:pPr>
            <a:r>
              <a:rPr lang="en">
                <a:solidFill>
                  <a:srgbClr val="0000FF"/>
                </a:solidFill>
                <a:latin typeface="Lato"/>
                <a:ea typeface="Lato"/>
                <a:cs typeface="Lato"/>
                <a:sym typeface="Lato"/>
              </a:rPr>
              <a:t>Provides more control, </a:t>
            </a:r>
            <a:endParaRPr>
              <a:solidFill>
                <a:srgbClr val="0000FF"/>
              </a:solidFill>
              <a:latin typeface="Lato"/>
              <a:ea typeface="Lato"/>
              <a:cs typeface="Lato"/>
              <a:sym typeface="Lato"/>
            </a:endParaRPr>
          </a:p>
          <a:p>
            <a:pPr marL="1219170">
              <a:lnSpc>
                <a:spcPct val="115000"/>
              </a:lnSpc>
              <a:spcBef>
                <a:spcPts val="0"/>
              </a:spcBef>
              <a:spcAft>
                <a:spcPts val="0"/>
              </a:spcAft>
            </a:pPr>
            <a:r>
              <a:rPr lang="en">
                <a:solidFill>
                  <a:srgbClr val="0000FF"/>
                </a:solidFill>
                <a:latin typeface="Lato"/>
                <a:ea typeface="Lato"/>
                <a:cs typeface="Lato"/>
                <a:sym typeface="Lato"/>
              </a:rPr>
              <a:t>but fails to</a:t>
            </a:r>
            <a:r>
              <a:rPr lang="en" sz="2400">
                <a:solidFill>
                  <a:srgbClr val="0000FF"/>
                </a:solidFill>
                <a:latin typeface="Lato"/>
                <a:ea typeface="Lato"/>
                <a:cs typeface="Lato"/>
                <a:sym typeface="Lato"/>
              </a:rPr>
              <a:t> </a:t>
            </a:r>
            <a:r>
              <a:rPr lang="en">
                <a:solidFill>
                  <a:srgbClr val="0000FF"/>
                </a:solidFill>
                <a:latin typeface="Lato"/>
                <a:ea typeface="Lato"/>
                <a:cs typeface="Lato"/>
                <a:sym typeface="Lato"/>
              </a:rPr>
              <a:t>generate </a:t>
            </a:r>
            <a:endParaRPr>
              <a:solidFill>
                <a:srgbClr val="0000FF"/>
              </a:solidFill>
              <a:latin typeface="Lato"/>
              <a:ea typeface="Lato"/>
              <a:cs typeface="Lato"/>
              <a:sym typeface="Lato"/>
            </a:endParaRPr>
          </a:p>
          <a:p>
            <a:pPr marL="1219170">
              <a:lnSpc>
                <a:spcPct val="115000"/>
              </a:lnSpc>
              <a:spcBef>
                <a:spcPts val="0"/>
              </a:spcBef>
              <a:spcAft>
                <a:spcPts val="0"/>
              </a:spcAft>
            </a:pPr>
            <a:r>
              <a:rPr lang="en">
                <a:solidFill>
                  <a:srgbClr val="0000FF"/>
                </a:solidFill>
                <a:latin typeface="Lato"/>
                <a:ea typeface="Lato"/>
                <a:cs typeface="Lato"/>
                <a:sym typeface="Lato"/>
              </a:rPr>
              <a:t>proper output. </a:t>
            </a:r>
            <a:endParaRPr sz="2400">
              <a:solidFill>
                <a:srgbClr val="0000FF"/>
              </a:solidFill>
              <a:latin typeface="Lato"/>
              <a:ea typeface="Lato"/>
              <a:cs typeface="Lato"/>
              <a:sym typeface="Lato"/>
            </a:endParaRPr>
          </a:p>
          <a:p>
            <a:pPr>
              <a:spcBef>
                <a:spcPts val="0"/>
              </a:spcBef>
              <a:spcAft>
                <a:spcPts val="0"/>
              </a:spcAft>
            </a:pPr>
            <a:endParaRPr>
              <a:latin typeface="Lato"/>
              <a:ea typeface="Lato"/>
              <a:cs typeface="Lato"/>
              <a:sym typeface="Lato"/>
            </a:endParaRPr>
          </a:p>
        </p:txBody>
      </p:sp>
      <p:sp>
        <p:nvSpPr>
          <p:cNvPr id="1173" name="Google Shape;1173;p104"/>
          <p:cNvSpPr/>
          <p:nvPr/>
        </p:nvSpPr>
        <p:spPr>
          <a:xfrm>
            <a:off x="7181600" y="3692933"/>
            <a:ext cx="3517600" cy="141600"/>
          </a:xfrm>
          <a:prstGeom prst="rect">
            <a:avLst/>
          </a:prstGeom>
          <a:noFill/>
          <a:ln w="19050" cap="flat" cmpd="sng">
            <a:solidFill>
              <a:srgbClr val="9900F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74" name="Google Shape;1174;p104"/>
          <p:cNvSpPr/>
          <p:nvPr/>
        </p:nvSpPr>
        <p:spPr>
          <a:xfrm>
            <a:off x="7181600" y="4505733"/>
            <a:ext cx="3517600" cy="141600"/>
          </a:xfrm>
          <a:prstGeom prst="rect">
            <a:avLst/>
          </a:prstGeom>
          <a:noFill/>
          <a:ln w="19050" cap="flat" cmpd="sng">
            <a:solidFill>
              <a:srgbClr val="9900F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Tree>
    <p:extLst>
      <p:ext uri="{BB962C8B-B14F-4D97-AF65-F5344CB8AC3E}">
        <p14:creationId xmlns:p14="http://schemas.microsoft.com/office/powerpoint/2010/main" val="400324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5">
                                            <p:txEl>
                                              <p:pRg st="0" end="0"/>
                                            </p:txEl>
                                          </p:spTgt>
                                        </p:tgtEl>
                                        <p:attrNameLst>
                                          <p:attrName>style.visibility</p:attrName>
                                        </p:attrNameLst>
                                      </p:cBhvr>
                                      <p:to>
                                        <p:strVal val="visible"/>
                                      </p:to>
                                    </p:set>
                                    <p:animEffect transition="in" filter="fade">
                                      <p:cBhvr>
                                        <p:cTn id="7" dur="1000"/>
                                        <p:tgtEl>
                                          <p:spTgt spid="11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65">
                                            <p:txEl>
                                              <p:pRg st="1" end="1"/>
                                            </p:txEl>
                                          </p:spTgt>
                                        </p:tgtEl>
                                        <p:attrNameLst>
                                          <p:attrName>style.visibility</p:attrName>
                                        </p:attrNameLst>
                                      </p:cBhvr>
                                      <p:to>
                                        <p:strVal val="visible"/>
                                      </p:to>
                                    </p:set>
                                    <p:animEffect transition="in" filter="fade">
                                      <p:cBhvr>
                                        <p:cTn id="12" dur="1000"/>
                                        <p:tgtEl>
                                          <p:spTgt spid="11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5">
                                            <p:txEl>
                                              <p:pRg st="2" end="2"/>
                                            </p:txEl>
                                          </p:spTgt>
                                        </p:tgtEl>
                                        <p:attrNameLst>
                                          <p:attrName>style.visibility</p:attrName>
                                        </p:attrNameLst>
                                      </p:cBhvr>
                                      <p:to>
                                        <p:strVal val="visible"/>
                                      </p:to>
                                    </p:set>
                                    <p:animEffect transition="in" filter="fade">
                                      <p:cBhvr>
                                        <p:cTn id="17" dur="1000"/>
                                        <p:tgtEl>
                                          <p:spTgt spid="11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65">
                                            <p:txEl>
                                              <p:pRg st="3" end="3"/>
                                            </p:txEl>
                                          </p:spTgt>
                                        </p:tgtEl>
                                        <p:attrNameLst>
                                          <p:attrName>style.visibility</p:attrName>
                                        </p:attrNameLst>
                                      </p:cBhvr>
                                      <p:to>
                                        <p:strVal val="visible"/>
                                      </p:to>
                                    </p:set>
                                    <p:animEffect transition="in" filter="fade">
                                      <p:cBhvr>
                                        <p:cTn id="22" dur="1000"/>
                                        <p:tgtEl>
                                          <p:spTgt spid="116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65">
                                            <p:txEl>
                                              <p:pRg st="4" end="4"/>
                                            </p:txEl>
                                          </p:spTgt>
                                        </p:tgtEl>
                                        <p:attrNameLst>
                                          <p:attrName>style.visibility</p:attrName>
                                        </p:attrNameLst>
                                      </p:cBhvr>
                                      <p:to>
                                        <p:strVal val="visible"/>
                                      </p:to>
                                    </p:set>
                                    <p:animEffect transition="in" filter="fade">
                                      <p:cBhvr>
                                        <p:cTn id="27" dur="1000"/>
                                        <p:tgtEl>
                                          <p:spTgt spid="116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65">
                                            <p:txEl>
                                              <p:pRg st="5" end="5"/>
                                            </p:txEl>
                                          </p:spTgt>
                                        </p:tgtEl>
                                        <p:attrNameLst>
                                          <p:attrName>style.visibility</p:attrName>
                                        </p:attrNameLst>
                                      </p:cBhvr>
                                      <p:to>
                                        <p:strVal val="visible"/>
                                      </p:to>
                                    </p:set>
                                    <p:animEffect transition="in" filter="fade">
                                      <p:cBhvr>
                                        <p:cTn id="32" dur="1000"/>
                                        <p:tgtEl>
                                          <p:spTgt spid="116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65">
                                            <p:txEl>
                                              <p:pRg st="6" end="6"/>
                                            </p:txEl>
                                          </p:spTgt>
                                        </p:tgtEl>
                                        <p:attrNameLst>
                                          <p:attrName>style.visibility</p:attrName>
                                        </p:attrNameLst>
                                      </p:cBhvr>
                                      <p:to>
                                        <p:strVal val="visible"/>
                                      </p:to>
                                    </p:set>
                                    <p:animEffect transition="in" filter="fade">
                                      <p:cBhvr>
                                        <p:cTn id="37" dur="1000"/>
                                        <p:tgtEl>
                                          <p:spTgt spid="116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67"/>
                                        </p:tgtEl>
                                        <p:attrNameLst>
                                          <p:attrName>style.visibility</p:attrName>
                                        </p:attrNameLst>
                                      </p:cBhvr>
                                      <p:to>
                                        <p:strVal val="visible"/>
                                      </p:to>
                                    </p:set>
                                    <p:animEffect transition="in" filter="fade">
                                      <p:cBhvr>
                                        <p:cTn id="42" dur="1000"/>
                                        <p:tgtEl>
                                          <p:spTgt spid="116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69"/>
                                        </p:tgtEl>
                                        <p:attrNameLst>
                                          <p:attrName>style.visibility</p:attrName>
                                        </p:attrNameLst>
                                      </p:cBhvr>
                                      <p:to>
                                        <p:strVal val="visible"/>
                                      </p:to>
                                    </p:set>
                                    <p:animEffect transition="in" filter="fade">
                                      <p:cBhvr>
                                        <p:cTn id="47" dur="1000"/>
                                        <p:tgtEl>
                                          <p:spTgt spid="1169"/>
                                        </p:tgtEl>
                                      </p:cBhvr>
                                    </p:animEffect>
                                  </p:childTnLst>
                                </p:cTn>
                              </p:par>
                              <p:par>
                                <p:cTn id="48" presetID="10" presetClass="entr" presetSubtype="0" fill="hold" nodeType="withEffect">
                                  <p:stCondLst>
                                    <p:cond delay="0"/>
                                  </p:stCondLst>
                                  <p:childTnLst>
                                    <p:set>
                                      <p:cBhvr>
                                        <p:cTn id="49" dur="1" fill="hold">
                                          <p:stCondLst>
                                            <p:cond delay="0"/>
                                          </p:stCondLst>
                                        </p:cTn>
                                        <p:tgtEl>
                                          <p:spTgt spid="1170"/>
                                        </p:tgtEl>
                                        <p:attrNameLst>
                                          <p:attrName>style.visibility</p:attrName>
                                        </p:attrNameLst>
                                      </p:cBhvr>
                                      <p:to>
                                        <p:strVal val="visible"/>
                                      </p:to>
                                    </p:set>
                                    <p:animEffect transition="in" filter="fade">
                                      <p:cBhvr>
                                        <p:cTn id="50" dur="1000"/>
                                        <p:tgtEl>
                                          <p:spTgt spid="1170"/>
                                        </p:tgtEl>
                                      </p:cBhvr>
                                    </p:animEffect>
                                  </p:childTnLst>
                                </p:cTn>
                              </p:par>
                              <p:par>
                                <p:cTn id="51" presetID="10" presetClass="entr" presetSubtype="0" fill="hold" nodeType="withEffect">
                                  <p:stCondLst>
                                    <p:cond delay="0"/>
                                  </p:stCondLst>
                                  <p:childTnLst>
                                    <p:set>
                                      <p:cBhvr>
                                        <p:cTn id="52" dur="1" fill="hold">
                                          <p:stCondLst>
                                            <p:cond delay="0"/>
                                          </p:stCondLst>
                                        </p:cTn>
                                        <p:tgtEl>
                                          <p:spTgt spid="1171"/>
                                        </p:tgtEl>
                                        <p:attrNameLst>
                                          <p:attrName>style.visibility</p:attrName>
                                        </p:attrNameLst>
                                      </p:cBhvr>
                                      <p:to>
                                        <p:strVal val="visible"/>
                                      </p:to>
                                    </p:set>
                                    <p:animEffect transition="in" filter="fade">
                                      <p:cBhvr>
                                        <p:cTn id="53" dur="1000"/>
                                        <p:tgtEl>
                                          <p:spTgt spid="117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172"/>
                                        </p:tgtEl>
                                        <p:attrNameLst>
                                          <p:attrName>style.visibility</p:attrName>
                                        </p:attrNameLst>
                                      </p:cBhvr>
                                      <p:to>
                                        <p:strVal val="visible"/>
                                      </p:to>
                                    </p:set>
                                    <p:animEffect transition="in" filter="fade">
                                      <p:cBhvr>
                                        <p:cTn id="58" dur="1000"/>
                                        <p:tgtEl>
                                          <p:spTgt spid="117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173"/>
                                        </p:tgtEl>
                                        <p:attrNameLst>
                                          <p:attrName>style.visibility</p:attrName>
                                        </p:attrNameLst>
                                      </p:cBhvr>
                                      <p:to>
                                        <p:strVal val="visible"/>
                                      </p:to>
                                    </p:set>
                                    <p:animEffect transition="in" filter="fade">
                                      <p:cBhvr>
                                        <p:cTn id="63" dur="1000"/>
                                        <p:tgtEl>
                                          <p:spTgt spid="1173"/>
                                        </p:tgtEl>
                                      </p:cBhvr>
                                    </p:animEffect>
                                  </p:childTnLst>
                                </p:cTn>
                              </p:par>
                              <p:par>
                                <p:cTn id="64" presetID="10" presetClass="entr" presetSubtype="0" fill="hold" nodeType="withEffect">
                                  <p:stCondLst>
                                    <p:cond delay="0"/>
                                  </p:stCondLst>
                                  <p:childTnLst>
                                    <p:set>
                                      <p:cBhvr>
                                        <p:cTn id="65" dur="1" fill="hold">
                                          <p:stCondLst>
                                            <p:cond delay="0"/>
                                          </p:stCondLst>
                                        </p:cTn>
                                        <p:tgtEl>
                                          <p:spTgt spid="1174"/>
                                        </p:tgtEl>
                                        <p:attrNameLst>
                                          <p:attrName>style.visibility</p:attrName>
                                        </p:attrNameLst>
                                      </p:cBhvr>
                                      <p:to>
                                        <p:strVal val="visible"/>
                                      </p:to>
                                    </p:set>
                                    <p:animEffect transition="in" filter="fade">
                                      <p:cBhvr>
                                        <p:cTn id="66" dur="1000"/>
                                        <p:tgtEl>
                                          <p:spTgt spid="117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168"/>
                                        </p:tgtEl>
                                        <p:attrNameLst>
                                          <p:attrName>style.visibility</p:attrName>
                                        </p:attrNameLst>
                                      </p:cBhvr>
                                      <p:to>
                                        <p:strVal val="visible"/>
                                      </p:to>
                                    </p:set>
                                    <p:animEffect transition="in" filter="fade">
                                      <p:cBhvr>
                                        <p:cTn id="71" dur="1000"/>
                                        <p:tgtEl>
                                          <p:spTgt spid="1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81"/>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Design Principles</a:t>
            </a:r>
            <a:endParaRPr/>
          </a:p>
        </p:txBody>
      </p:sp>
      <p:sp>
        <p:nvSpPr>
          <p:cNvPr id="812" name="Google Shape;812;p81"/>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Natural human-readable instructions.</a:t>
            </a:r>
            <a:endParaRPr/>
          </a:p>
          <a:p>
            <a:pPr indent="0">
              <a:buNone/>
            </a:pPr>
            <a:endParaRPr/>
          </a:p>
        </p:txBody>
      </p:sp>
      <p:sp>
        <p:nvSpPr>
          <p:cNvPr id="813" name="Google Shape;813;p81"/>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42</a:t>
            </a:fld>
            <a:endParaRPr/>
          </a:p>
        </p:txBody>
      </p:sp>
      <p:sp>
        <p:nvSpPr>
          <p:cNvPr id="814" name="Google Shape;814;p81"/>
          <p:cNvSpPr txBox="1"/>
          <p:nvPr/>
        </p:nvSpPr>
        <p:spPr>
          <a:xfrm>
            <a:off x="822000" y="1931100"/>
            <a:ext cx="7014400" cy="1797375"/>
          </a:xfrm>
          <a:prstGeom prst="rect">
            <a:avLst/>
          </a:prstGeom>
          <a:noFill/>
          <a:ln>
            <a:noFill/>
          </a:ln>
        </p:spPr>
        <p:txBody>
          <a:bodyPr spcFirstLastPara="1" wrap="square" lIns="121900" tIns="121900" rIns="121900" bIns="121900" anchor="t" anchorCtr="0">
            <a:spAutoFit/>
          </a:bodyPr>
          <a:lstStyle/>
          <a:p>
            <a:pPr>
              <a:lnSpc>
                <a:spcPct val="115000"/>
              </a:lnSpc>
              <a:spcBef>
                <a:spcPts val="0"/>
              </a:spcBef>
              <a:spcAft>
                <a:spcPts val="0"/>
              </a:spcAft>
            </a:pPr>
            <a:endParaRPr sz="2400">
              <a:solidFill>
                <a:schemeClr val="dk1"/>
              </a:solidFill>
              <a:latin typeface="Lato"/>
              <a:ea typeface="Lato"/>
              <a:cs typeface="Lato"/>
              <a:sym typeface="Lato"/>
            </a:endParaRPr>
          </a:p>
          <a:p>
            <a:pPr marL="609585" indent="-457189">
              <a:lnSpc>
                <a:spcPct val="115000"/>
              </a:lnSpc>
              <a:spcBef>
                <a:spcPts val="0"/>
              </a:spcBef>
              <a:spcAft>
                <a:spcPts val="0"/>
              </a:spcAft>
              <a:buClr>
                <a:schemeClr val="dk1"/>
              </a:buClr>
              <a:buSzPts val="1800"/>
              <a:buFont typeface="Lato"/>
              <a:buChar char="●"/>
            </a:pPr>
            <a:r>
              <a:rPr lang="en" sz="2400">
                <a:solidFill>
                  <a:schemeClr val="dk1"/>
                </a:solidFill>
                <a:latin typeface="Lato"/>
                <a:ea typeface="Lato"/>
                <a:cs typeface="Lato"/>
                <a:sym typeface="Lato"/>
              </a:rPr>
              <a:t>Diversity.</a:t>
            </a:r>
            <a:endParaRPr sz="2400">
              <a:solidFill>
                <a:schemeClr val="dk1"/>
              </a:solidFill>
              <a:latin typeface="Lato"/>
              <a:ea typeface="Lato"/>
              <a:cs typeface="Lato"/>
              <a:sym typeface="Lato"/>
            </a:endParaRPr>
          </a:p>
          <a:p>
            <a:pPr>
              <a:lnSpc>
                <a:spcPct val="115000"/>
              </a:lnSpc>
              <a:spcBef>
                <a:spcPts val="0"/>
              </a:spcBef>
              <a:spcAft>
                <a:spcPts val="0"/>
              </a:spcAft>
            </a:pPr>
            <a:endParaRPr sz="2400">
              <a:solidFill>
                <a:schemeClr val="dk1"/>
              </a:solidFill>
              <a:latin typeface="Lato"/>
              <a:ea typeface="Lato"/>
              <a:cs typeface="Lato"/>
              <a:sym typeface="Lato"/>
            </a:endParaRPr>
          </a:p>
          <a:p>
            <a:pPr>
              <a:spcBef>
                <a:spcPts val="0"/>
              </a:spcBef>
              <a:spcAft>
                <a:spcPts val="0"/>
              </a:spcAft>
            </a:pPr>
            <a:endParaRPr>
              <a:latin typeface="Lato"/>
              <a:ea typeface="Lato"/>
              <a:cs typeface="Lato"/>
              <a:sym typeface="Lato"/>
            </a:endParaRPr>
          </a:p>
        </p:txBody>
      </p:sp>
      <p:sp>
        <p:nvSpPr>
          <p:cNvPr id="815" name="Google Shape;815;p81"/>
          <p:cNvSpPr txBox="1"/>
          <p:nvPr/>
        </p:nvSpPr>
        <p:spPr>
          <a:xfrm>
            <a:off x="823233" y="3208767"/>
            <a:ext cx="6012400" cy="1372643"/>
          </a:xfrm>
          <a:prstGeom prst="rect">
            <a:avLst/>
          </a:prstGeom>
          <a:noFill/>
          <a:ln>
            <a:noFill/>
          </a:ln>
        </p:spPr>
        <p:txBody>
          <a:bodyPr spcFirstLastPara="1" wrap="square" lIns="121900" tIns="121900" rIns="121900" bIns="121900" anchor="t" anchorCtr="0">
            <a:spAutoFit/>
          </a:bodyPr>
          <a:lstStyle/>
          <a:p>
            <a:pPr marL="609585" indent="-457189">
              <a:lnSpc>
                <a:spcPct val="115000"/>
              </a:lnSpc>
              <a:spcBef>
                <a:spcPts val="0"/>
              </a:spcBef>
              <a:spcAft>
                <a:spcPts val="0"/>
              </a:spcAft>
              <a:buClr>
                <a:schemeClr val="dk1"/>
              </a:buClr>
              <a:buSzPts val="1800"/>
              <a:buFont typeface="Lato"/>
              <a:buChar char="●"/>
            </a:pPr>
            <a:r>
              <a:rPr lang="en" sz="2400">
                <a:solidFill>
                  <a:schemeClr val="dk1"/>
                </a:solidFill>
                <a:latin typeface="Lato"/>
                <a:ea typeface="Lato"/>
                <a:cs typeface="Lato"/>
                <a:sym typeface="Lato"/>
              </a:rPr>
              <a:t>Positive Examples and Explanation.</a:t>
            </a:r>
            <a:endParaRPr sz="2400">
              <a:solidFill>
                <a:schemeClr val="dk1"/>
              </a:solidFill>
              <a:latin typeface="Lato"/>
              <a:ea typeface="Lato"/>
              <a:cs typeface="Lato"/>
              <a:sym typeface="Lato"/>
            </a:endParaRPr>
          </a:p>
          <a:p>
            <a:pPr>
              <a:lnSpc>
                <a:spcPct val="115000"/>
              </a:lnSpc>
              <a:spcBef>
                <a:spcPts val="0"/>
              </a:spcBef>
              <a:spcAft>
                <a:spcPts val="0"/>
              </a:spcAft>
            </a:pPr>
            <a:endParaRPr sz="2400">
              <a:solidFill>
                <a:schemeClr val="dk1"/>
              </a:solidFill>
              <a:latin typeface="Lato"/>
              <a:ea typeface="Lato"/>
              <a:cs typeface="Lato"/>
              <a:sym typeface="Lato"/>
            </a:endParaRPr>
          </a:p>
          <a:p>
            <a:pPr>
              <a:spcBef>
                <a:spcPts val="0"/>
              </a:spcBef>
              <a:spcAft>
                <a:spcPts val="0"/>
              </a:spcAft>
            </a:pPr>
            <a:endParaRPr>
              <a:latin typeface="Lato"/>
              <a:ea typeface="Lato"/>
              <a:cs typeface="Lato"/>
              <a:sym typeface="Lato"/>
            </a:endParaRPr>
          </a:p>
        </p:txBody>
      </p:sp>
      <p:sp>
        <p:nvSpPr>
          <p:cNvPr id="816" name="Google Shape;816;p81"/>
          <p:cNvSpPr txBox="1"/>
          <p:nvPr/>
        </p:nvSpPr>
        <p:spPr>
          <a:xfrm>
            <a:off x="823233" y="4081400"/>
            <a:ext cx="8790400" cy="1797375"/>
          </a:xfrm>
          <a:prstGeom prst="rect">
            <a:avLst/>
          </a:prstGeom>
          <a:noFill/>
          <a:ln>
            <a:noFill/>
          </a:ln>
        </p:spPr>
        <p:txBody>
          <a:bodyPr spcFirstLastPara="1" wrap="square" lIns="121900" tIns="121900" rIns="121900" bIns="121900" anchor="t" anchorCtr="0">
            <a:spAutoFit/>
          </a:bodyPr>
          <a:lstStyle/>
          <a:p>
            <a:pPr marL="609585" indent="-457189">
              <a:lnSpc>
                <a:spcPct val="115000"/>
              </a:lnSpc>
              <a:spcBef>
                <a:spcPts val="0"/>
              </a:spcBef>
              <a:spcAft>
                <a:spcPts val="0"/>
              </a:spcAft>
              <a:buClr>
                <a:schemeClr val="dk1"/>
              </a:buClr>
              <a:buSzPts val="1800"/>
              <a:buFont typeface="Lato"/>
              <a:buChar char="●"/>
            </a:pPr>
            <a:r>
              <a:rPr lang="en" sz="2400">
                <a:solidFill>
                  <a:schemeClr val="dk1"/>
                </a:solidFill>
                <a:latin typeface="Lato"/>
                <a:ea typeface="Lato"/>
                <a:cs typeface="Lato"/>
                <a:sym typeface="Lato"/>
              </a:rPr>
              <a:t>Negative instructions.	</a:t>
            </a:r>
            <a:endParaRPr sz="2400">
              <a:solidFill>
                <a:schemeClr val="dk1"/>
              </a:solidFill>
              <a:latin typeface="Lato"/>
              <a:ea typeface="Lato"/>
              <a:cs typeface="Lato"/>
              <a:sym typeface="Lato"/>
            </a:endParaRPr>
          </a:p>
          <a:p>
            <a:pPr marL="1219170" lvl="1" indent="-457189">
              <a:lnSpc>
                <a:spcPct val="115000"/>
              </a:lnSpc>
              <a:spcBef>
                <a:spcPts val="0"/>
              </a:spcBef>
              <a:spcAft>
                <a:spcPts val="0"/>
              </a:spcAft>
              <a:buClr>
                <a:schemeClr val="dk1"/>
              </a:buClr>
              <a:buSzPts val="1800"/>
              <a:buFont typeface="Lato"/>
              <a:buChar char="○"/>
            </a:pPr>
            <a:r>
              <a:rPr lang="en" sz="2400">
                <a:solidFill>
                  <a:schemeClr val="dk1"/>
                </a:solidFill>
                <a:latin typeface="Lato"/>
                <a:ea typeface="Lato"/>
                <a:cs typeface="Lato"/>
                <a:sym typeface="Lato"/>
              </a:rPr>
              <a:t>Instructions regarding what </a:t>
            </a:r>
            <a:r>
              <a:rPr lang="en" sz="2400" b="1">
                <a:solidFill>
                  <a:schemeClr val="dk1"/>
                </a:solidFill>
                <a:latin typeface="Lato"/>
                <a:ea typeface="Lato"/>
                <a:cs typeface="Lato"/>
                <a:sym typeface="Lato"/>
              </a:rPr>
              <a:t>not</a:t>
            </a:r>
            <a:r>
              <a:rPr lang="en" sz="2400">
                <a:solidFill>
                  <a:schemeClr val="dk1"/>
                </a:solidFill>
                <a:latin typeface="Lato"/>
                <a:ea typeface="Lato"/>
                <a:cs typeface="Lato"/>
                <a:sym typeface="Lato"/>
              </a:rPr>
              <a:t> to do.</a:t>
            </a:r>
            <a:endParaRPr sz="2400">
              <a:solidFill>
                <a:schemeClr val="dk1"/>
              </a:solidFill>
              <a:latin typeface="Lato"/>
              <a:ea typeface="Lato"/>
              <a:cs typeface="Lato"/>
              <a:sym typeface="Lato"/>
            </a:endParaRPr>
          </a:p>
          <a:p>
            <a:pPr marL="1219170" lvl="1" indent="-457189">
              <a:lnSpc>
                <a:spcPct val="115000"/>
              </a:lnSpc>
              <a:spcBef>
                <a:spcPts val="0"/>
              </a:spcBef>
              <a:spcAft>
                <a:spcPts val="0"/>
              </a:spcAft>
              <a:buClr>
                <a:schemeClr val="dk1"/>
              </a:buClr>
              <a:buSzPts val="1800"/>
              <a:buFont typeface="Lato"/>
              <a:buChar char="○"/>
            </a:pPr>
            <a:r>
              <a:rPr lang="en" sz="2400">
                <a:solidFill>
                  <a:schemeClr val="dk1"/>
                </a:solidFill>
                <a:latin typeface="Lato"/>
                <a:ea typeface="Lato"/>
                <a:cs typeface="Lato"/>
                <a:sym typeface="Lato"/>
              </a:rPr>
              <a:t>E.g. </a:t>
            </a:r>
            <a:endParaRPr sz="2400">
              <a:solidFill>
                <a:schemeClr val="dk1"/>
              </a:solidFill>
              <a:latin typeface="Lato"/>
              <a:ea typeface="Lato"/>
              <a:cs typeface="Lato"/>
              <a:sym typeface="Lato"/>
            </a:endParaRPr>
          </a:p>
          <a:p>
            <a:pPr>
              <a:spcBef>
                <a:spcPts val="0"/>
              </a:spcBef>
              <a:spcAft>
                <a:spcPts val="0"/>
              </a:spcAft>
            </a:pPr>
            <a:endParaRPr>
              <a:latin typeface="Lato"/>
              <a:ea typeface="Lato"/>
              <a:cs typeface="Lato"/>
              <a:sym typeface="Lato"/>
            </a:endParaRPr>
          </a:p>
        </p:txBody>
      </p:sp>
      <p:sp>
        <p:nvSpPr>
          <p:cNvPr id="817" name="Google Shape;817;p81"/>
          <p:cNvSpPr/>
          <p:nvPr/>
        </p:nvSpPr>
        <p:spPr>
          <a:xfrm>
            <a:off x="2756733" y="5064567"/>
            <a:ext cx="4677600" cy="763600"/>
          </a:xfrm>
          <a:prstGeom prst="roundRect">
            <a:avLst>
              <a:gd name="adj" fmla="val 16667"/>
            </a:avLst>
          </a:prstGeom>
          <a:solidFill>
            <a:srgbClr val="FCE5CD"/>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i="1"/>
              <a:t>The generated answers should </a:t>
            </a:r>
            <a:r>
              <a:rPr lang="en" b="1" i="1"/>
              <a:t>not</a:t>
            </a:r>
            <a:r>
              <a:rPr lang="en" i="1"/>
              <a:t> belong to the question span.</a:t>
            </a:r>
            <a:endParaRPr i="1"/>
          </a:p>
        </p:txBody>
      </p:sp>
    </p:spTree>
    <p:extLst>
      <p:ext uri="{BB962C8B-B14F-4D97-AF65-F5344CB8AC3E}">
        <p14:creationId xmlns:p14="http://schemas.microsoft.com/office/powerpoint/2010/main" val="333798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2"/>
                                        </p:tgtEl>
                                        <p:attrNameLst>
                                          <p:attrName>style.visibility</p:attrName>
                                        </p:attrNameLst>
                                      </p:cBhvr>
                                      <p:to>
                                        <p:strVal val="visible"/>
                                      </p:to>
                                    </p:set>
                                    <p:animEffect transition="in" filter="fade">
                                      <p:cBhvr>
                                        <p:cTn id="7" dur="1000"/>
                                        <p:tgtEl>
                                          <p:spTgt spid="8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4"/>
                                        </p:tgtEl>
                                        <p:attrNameLst>
                                          <p:attrName>style.visibility</p:attrName>
                                        </p:attrNameLst>
                                      </p:cBhvr>
                                      <p:to>
                                        <p:strVal val="visible"/>
                                      </p:to>
                                    </p:set>
                                    <p:animEffect transition="in" filter="fade">
                                      <p:cBhvr>
                                        <p:cTn id="12" dur="1000"/>
                                        <p:tgtEl>
                                          <p:spTgt spid="8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5"/>
                                        </p:tgtEl>
                                        <p:attrNameLst>
                                          <p:attrName>style.visibility</p:attrName>
                                        </p:attrNameLst>
                                      </p:cBhvr>
                                      <p:to>
                                        <p:strVal val="visible"/>
                                      </p:to>
                                    </p:set>
                                    <p:animEffect transition="in" filter="fade">
                                      <p:cBhvr>
                                        <p:cTn id="17" dur="1000"/>
                                        <p:tgtEl>
                                          <p:spTgt spid="8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6"/>
                                        </p:tgtEl>
                                        <p:attrNameLst>
                                          <p:attrName>style.visibility</p:attrName>
                                        </p:attrNameLst>
                                      </p:cBhvr>
                                      <p:to>
                                        <p:strVal val="visible"/>
                                      </p:to>
                                    </p:set>
                                    <p:animEffect transition="in" filter="fade">
                                      <p:cBhvr>
                                        <p:cTn id="22" dur="1000"/>
                                        <p:tgtEl>
                                          <p:spTgt spid="8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7"/>
                                        </p:tgtEl>
                                        <p:attrNameLst>
                                          <p:attrName>style.visibility</p:attrName>
                                        </p:attrNameLst>
                                      </p:cBhvr>
                                      <p:to>
                                        <p:strVal val="visible"/>
                                      </p:to>
                                    </p:set>
                                    <p:animEffect transition="in" filter="fade">
                                      <p:cBhvr>
                                        <p:cTn id="27" dur="1000"/>
                                        <p:tgtEl>
                                          <p:spTgt spid="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105"/>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Summary</a:t>
            </a:r>
            <a:endParaRPr/>
          </a:p>
        </p:txBody>
      </p:sp>
      <p:sp>
        <p:nvSpPr>
          <p:cNvPr id="1180" name="Google Shape;1180;p105"/>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a:buClr>
                <a:srgbClr val="000000"/>
              </a:buClr>
            </a:pPr>
            <a:r>
              <a:rPr lang="en" dirty="0"/>
              <a:t>Motivating Hypothesis: </a:t>
            </a:r>
            <a:r>
              <a:rPr lang="en" i="1" dirty="0">
                <a:solidFill>
                  <a:srgbClr val="0000FF"/>
                </a:solidFill>
              </a:rPr>
              <a:t>Instructions help in building models that generalize to unseen tasks .</a:t>
            </a:r>
            <a:endParaRPr i="1" dirty="0">
              <a:solidFill>
                <a:srgbClr val="0000FF"/>
              </a:solidFill>
            </a:endParaRPr>
          </a:p>
          <a:p>
            <a:pPr>
              <a:buClr>
                <a:srgbClr val="000000"/>
              </a:buClr>
            </a:pPr>
            <a:r>
              <a:rPr lang="en" dirty="0">
                <a:solidFill>
                  <a:srgbClr val="000000"/>
                </a:solidFill>
              </a:rPr>
              <a:t>To study whether </a:t>
            </a:r>
            <a:r>
              <a:rPr lang="en" dirty="0">
                <a:solidFill>
                  <a:srgbClr val="0000FF"/>
                </a:solidFill>
              </a:rPr>
              <a:t>language models follow instructions</a:t>
            </a:r>
            <a:r>
              <a:rPr lang="en" dirty="0">
                <a:solidFill>
                  <a:srgbClr val="000000"/>
                </a:solidFill>
              </a:rPr>
              <a:t>,  we </a:t>
            </a:r>
            <a:r>
              <a:rPr lang="en" dirty="0">
                <a:solidFill>
                  <a:srgbClr val="0000FF"/>
                </a:solidFill>
              </a:rPr>
              <a:t>proposed an Instruction Schema, </a:t>
            </a:r>
            <a:r>
              <a:rPr lang="en" dirty="0"/>
              <a:t>collected crowdsourcing instructions, annotations and curated them to build the </a:t>
            </a:r>
            <a:r>
              <a:rPr lang="en" i="1" dirty="0">
                <a:solidFill>
                  <a:srgbClr val="0000FF"/>
                </a:solidFill>
              </a:rPr>
              <a:t>NATURAL-INSTRUCTIONS</a:t>
            </a:r>
            <a:r>
              <a:rPr lang="en" dirty="0"/>
              <a:t> dataset.</a:t>
            </a:r>
            <a:endParaRPr dirty="0"/>
          </a:p>
          <a:p>
            <a:r>
              <a:rPr lang="en" dirty="0"/>
              <a:t>Performed </a:t>
            </a:r>
            <a:r>
              <a:rPr lang="en" dirty="0" err="1"/>
              <a:t>Fewshot</a:t>
            </a:r>
            <a:r>
              <a:rPr lang="en" dirty="0"/>
              <a:t> Learning and Generalization Experiments and found out that </a:t>
            </a:r>
            <a:r>
              <a:rPr lang="en" dirty="0">
                <a:solidFill>
                  <a:srgbClr val="0000FF"/>
                </a:solidFill>
              </a:rPr>
              <a:t>Instructions improve generalization</a:t>
            </a:r>
            <a:r>
              <a:rPr lang="en" dirty="0"/>
              <a:t>.</a:t>
            </a:r>
            <a:endParaRPr dirty="0"/>
          </a:p>
          <a:p>
            <a:r>
              <a:rPr lang="en" dirty="0"/>
              <a:t>GPT-3: </a:t>
            </a:r>
            <a:r>
              <a:rPr lang="en" dirty="0">
                <a:solidFill>
                  <a:srgbClr val="0000FF"/>
                </a:solidFill>
              </a:rPr>
              <a:t>Too innovative</a:t>
            </a:r>
            <a:r>
              <a:rPr lang="en" dirty="0"/>
              <a:t>, BART: Too </a:t>
            </a:r>
            <a:r>
              <a:rPr lang="en" dirty="0">
                <a:solidFill>
                  <a:srgbClr val="0000FF"/>
                </a:solidFill>
              </a:rPr>
              <a:t>Imitative</a:t>
            </a:r>
            <a:r>
              <a:rPr lang="en" dirty="0"/>
              <a:t>. Balance between them is what we need.</a:t>
            </a:r>
            <a:endParaRPr dirty="0"/>
          </a:p>
          <a:p>
            <a:r>
              <a:rPr lang="en" dirty="0"/>
              <a:t>We hope this work will bring more attention to building stronger models that can generalize to a wider range of tasks.</a:t>
            </a:r>
            <a:endParaRPr dirty="0"/>
          </a:p>
          <a:p>
            <a:pPr indent="0">
              <a:buNone/>
            </a:pPr>
            <a:endParaRPr dirty="0"/>
          </a:p>
        </p:txBody>
      </p:sp>
      <p:sp>
        <p:nvSpPr>
          <p:cNvPr id="1181" name="Google Shape;1181;p105"/>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43</a:t>
            </a:fld>
            <a:endParaRPr/>
          </a:p>
        </p:txBody>
      </p:sp>
    </p:spTree>
    <p:extLst>
      <p:ext uri="{BB962C8B-B14F-4D97-AF65-F5344CB8AC3E}">
        <p14:creationId xmlns:p14="http://schemas.microsoft.com/office/powerpoint/2010/main" val="385402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0">
                                            <p:txEl>
                                              <p:pRg st="0" end="0"/>
                                            </p:txEl>
                                          </p:spTgt>
                                        </p:tgtEl>
                                        <p:attrNameLst>
                                          <p:attrName>style.visibility</p:attrName>
                                        </p:attrNameLst>
                                      </p:cBhvr>
                                      <p:to>
                                        <p:strVal val="visible"/>
                                      </p:to>
                                    </p:set>
                                    <p:animEffect transition="in" filter="fade">
                                      <p:cBhvr>
                                        <p:cTn id="7" dur="1000"/>
                                        <p:tgtEl>
                                          <p:spTgt spid="11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80">
                                            <p:txEl>
                                              <p:pRg st="1" end="1"/>
                                            </p:txEl>
                                          </p:spTgt>
                                        </p:tgtEl>
                                        <p:attrNameLst>
                                          <p:attrName>style.visibility</p:attrName>
                                        </p:attrNameLst>
                                      </p:cBhvr>
                                      <p:to>
                                        <p:strVal val="visible"/>
                                      </p:to>
                                    </p:set>
                                    <p:animEffect transition="in" filter="fade">
                                      <p:cBhvr>
                                        <p:cTn id="12" dur="1000"/>
                                        <p:tgtEl>
                                          <p:spTgt spid="11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80">
                                            <p:txEl>
                                              <p:pRg st="2" end="2"/>
                                            </p:txEl>
                                          </p:spTgt>
                                        </p:tgtEl>
                                        <p:attrNameLst>
                                          <p:attrName>style.visibility</p:attrName>
                                        </p:attrNameLst>
                                      </p:cBhvr>
                                      <p:to>
                                        <p:strVal val="visible"/>
                                      </p:to>
                                    </p:set>
                                    <p:animEffect transition="in" filter="fade">
                                      <p:cBhvr>
                                        <p:cTn id="17" dur="1000"/>
                                        <p:tgtEl>
                                          <p:spTgt spid="118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80">
                                            <p:txEl>
                                              <p:pRg st="3" end="3"/>
                                            </p:txEl>
                                          </p:spTgt>
                                        </p:tgtEl>
                                        <p:attrNameLst>
                                          <p:attrName>style.visibility</p:attrName>
                                        </p:attrNameLst>
                                      </p:cBhvr>
                                      <p:to>
                                        <p:strVal val="visible"/>
                                      </p:to>
                                    </p:set>
                                    <p:animEffect transition="in" filter="fade">
                                      <p:cBhvr>
                                        <p:cTn id="22" dur="1000"/>
                                        <p:tgtEl>
                                          <p:spTgt spid="118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80">
                                            <p:txEl>
                                              <p:pRg st="4" end="4"/>
                                            </p:txEl>
                                          </p:spTgt>
                                        </p:tgtEl>
                                        <p:attrNameLst>
                                          <p:attrName>style.visibility</p:attrName>
                                        </p:attrNameLst>
                                      </p:cBhvr>
                                      <p:to>
                                        <p:strVal val="visible"/>
                                      </p:to>
                                    </p:set>
                                    <p:animEffect transition="in" filter="fade">
                                      <p:cBhvr>
                                        <p:cTn id="27" dur="1000"/>
                                        <p:tgtEl>
                                          <p:spTgt spid="118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43"/>
        <p:cNvGrpSpPr/>
        <p:nvPr/>
      </p:nvGrpSpPr>
      <p:grpSpPr>
        <a:xfrm>
          <a:off x="0" y="0"/>
          <a:ext cx="0" cy="0"/>
          <a:chOff x="0" y="0"/>
          <a:chExt cx="0" cy="0"/>
        </a:xfrm>
      </p:grpSpPr>
      <p:sp>
        <p:nvSpPr>
          <p:cNvPr id="3744" name="Google Shape;3744;p364"/>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Motivation</a:t>
            </a:r>
            <a:endParaRPr/>
          </a:p>
        </p:txBody>
      </p:sp>
      <p:sp>
        <p:nvSpPr>
          <p:cNvPr id="3745" name="Google Shape;3745;p364"/>
          <p:cNvSpPr txBox="1">
            <a:spLocks noGrp="1"/>
          </p:cNvSpPr>
          <p:nvPr>
            <p:ph type="body" idx="1"/>
          </p:nvPr>
        </p:nvSpPr>
        <p:spPr>
          <a:xfrm>
            <a:off x="637733" y="1536633"/>
            <a:ext cx="5053600" cy="3961600"/>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buNone/>
            </a:pPr>
            <a:r>
              <a:rPr lang="en" sz="1867" b="1">
                <a:solidFill>
                  <a:srgbClr val="3C4043"/>
                </a:solidFill>
                <a:highlight>
                  <a:srgbClr val="FFFFFF"/>
                </a:highlight>
                <a:latin typeface="Roboto"/>
                <a:ea typeface="Roboto"/>
                <a:cs typeface="Roboto"/>
                <a:sym typeface="Roboto"/>
              </a:rPr>
              <a:t>Example1: </a:t>
            </a:r>
            <a:r>
              <a:rPr lang="en" sz="1867">
                <a:solidFill>
                  <a:srgbClr val="3C4043"/>
                </a:solidFill>
                <a:highlight>
                  <a:srgbClr val="FFFFFF"/>
                </a:highlight>
                <a:latin typeface="Roboto"/>
                <a:ea typeface="Roboto"/>
                <a:cs typeface="Roboto"/>
                <a:sym typeface="Roboto"/>
              </a:rPr>
              <a:t>We have used Dataset-X to build a model for basic numerical reasoning (addition and subtraction).</a:t>
            </a:r>
            <a:endParaRPr sz="1867">
              <a:solidFill>
                <a:srgbClr val="3C4043"/>
              </a:solidFill>
              <a:highlight>
                <a:srgbClr val="FFFFFF"/>
              </a:highlight>
              <a:latin typeface="Roboto"/>
              <a:ea typeface="Roboto"/>
              <a:cs typeface="Roboto"/>
              <a:sym typeface="Roboto"/>
            </a:endParaRPr>
          </a:p>
          <a:p>
            <a:pPr marL="0" indent="0">
              <a:buNone/>
            </a:pPr>
            <a:endParaRPr sz="1867">
              <a:solidFill>
                <a:srgbClr val="3C4043"/>
              </a:solidFill>
              <a:highlight>
                <a:srgbClr val="FFFFFF"/>
              </a:highlight>
              <a:latin typeface="Roboto"/>
              <a:ea typeface="Roboto"/>
              <a:cs typeface="Roboto"/>
              <a:sym typeface="Roboto"/>
            </a:endParaRPr>
          </a:p>
          <a:p>
            <a:pPr marL="0" indent="0">
              <a:buNone/>
            </a:pPr>
            <a:r>
              <a:rPr lang="en" sz="1867">
                <a:solidFill>
                  <a:srgbClr val="3C4043"/>
                </a:solidFill>
                <a:highlight>
                  <a:srgbClr val="FFFFFF"/>
                </a:highlight>
                <a:latin typeface="Roboto"/>
                <a:ea typeface="Roboto"/>
                <a:cs typeface="Roboto"/>
                <a:sym typeface="Roboto"/>
              </a:rPr>
              <a:t>Now, we want a model that can also support “multiplication”. </a:t>
            </a:r>
            <a:endParaRPr sz="1867">
              <a:solidFill>
                <a:srgbClr val="85200C"/>
              </a:solidFill>
              <a:highlight>
                <a:srgbClr val="FFFFFF"/>
              </a:highlight>
              <a:latin typeface="Roboto"/>
              <a:ea typeface="Roboto"/>
              <a:cs typeface="Roboto"/>
              <a:sym typeface="Roboto"/>
            </a:endParaRPr>
          </a:p>
          <a:p>
            <a:pPr marL="0" indent="0">
              <a:buNone/>
            </a:pPr>
            <a:endParaRPr sz="1867">
              <a:solidFill>
                <a:srgbClr val="85200C"/>
              </a:solidFill>
              <a:highlight>
                <a:srgbClr val="FFFFFF"/>
              </a:highlight>
              <a:latin typeface="Roboto"/>
              <a:ea typeface="Roboto"/>
              <a:cs typeface="Roboto"/>
              <a:sym typeface="Roboto"/>
            </a:endParaRPr>
          </a:p>
          <a:p>
            <a:pPr marL="0" indent="0">
              <a:buNone/>
            </a:pPr>
            <a:r>
              <a:rPr lang="en" sz="1867" b="1">
                <a:solidFill>
                  <a:srgbClr val="3C4043"/>
                </a:solidFill>
                <a:highlight>
                  <a:srgbClr val="FFFFFF"/>
                </a:highlight>
                <a:latin typeface="Roboto"/>
                <a:ea typeface="Roboto"/>
                <a:cs typeface="Roboto"/>
                <a:sym typeface="Roboto"/>
              </a:rPr>
              <a:t>Shall I crowdsource and create a new dataset everytime?</a:t>
            </a:r>
            <a:endParaRPr sz="1867" b="1">
              <a:solidFill>
                <a:srgbClr val="3C4043"/>
              </a:solidFill>
              <a:highlight>
                <a:srgbClr val="FFFFFF"/>
              </a:highlight>
              <a:latin typeface="Roboto"/>
              <a:ea typeface="Roboto"/>
              <a:cs typeface="Roboto"/>
              <a:sym typeface="Roboto"/>
            </a:endParaRPr>
          </a:p>
          <a:p>
            <a:pPr marL="0" indent="0">
              <a:buNone/>
            </a:pPr>
            <a:endParaRPr sz="1400">
              <a:solidFill>
                <a:srgbClr val="3C4043"/>
              </a:solidFill>
              <a:highlight>
                <a:srgbClr val="FFFFFF"/>
              </a:highlight>
              <a:latin typeface="Roboto"/>
              <a:ea typeface="Roboto"/>
              <a:cs typeface="Roboto"/>
              <a:sym typeface="Roboto"/>
            </a:endParaRPr>
          </a:p>
        </p:txBody>
      </p:sp>
      <p:sp>
        <p:nvSpPr>
          <p:cNvPr id="3746" name="Google Shape;3746;p364"/>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44</a:t>
            </a:fld>
            <a:endParaRPr/>
          </a:p>
        </p:txBody>
      </p:sp>
      <p:sp>
        <p:nvSpPr>
          <p:cNvPr id="3747" name="Google Shape;3747;p364"/>
          <p:cNvSpPr txBox="1">
            <a:spLocks noGrp="1"/>
          </p:cNvSpPr>
          <p:nvPr>
            <p:ph type="body" idx="1"/>
          </p:nvPr>
        </p:nvSpPr>
        <p:spPr>
          <a:xfrm>
            <a:off x="6044667" y="1536633"/>
            <a:ext cx="5053600" cy="4555200"/>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buNone/>
            </a:pPr>
            <a:r>
              <a:rPr lang="en" sz="1867" b="1">
                <a:solidFill>
                  <a:srgbClr val="3C4043"/>
                </a:solidFill>
                <a:highlight>
                  <a:srgbClr val="FFFFFF"/>
                </a:highlight>
                <a:latin typeface="Roboto"/>
                <a:ea typeface="Roboto"/>
                <a:cs typeface="Roboto"/>
                <a:sym typeface="Roboto"/>
              </a:rPr>
              <a:t>Example 2:</a:t>
            </a:r>
            <a:r>
              <a:rPr lang="en" sz="1867">
                <a:solidFill>
                  <a:srgbClr val="3C4043"/>
                </a:solidFill>
                <a:highlight>
                  <a:srgbClr val="FFFFFF"/>
                </a:highlight>
                <a:latin typeface="Roboto"/>
                <a:ea typeface="Roboto"/>
                <a:cs typeface="Roboto"/>
                <a:sym typeface="Roboto"/>
              </a:rPr>
              <a:t> We have used Dataset-Y to build a model for “event” extraction. </a:t>
            </a:r>
            <a:endParaRPr sz="1867">
              <a:solidFill>
                <a:srgbClr val="3C4043"/>
              </a:solidFill>
              <a:highlight>
                <a:srgbClr val="FFFFFF"/>
              </a:highlight>
              <a:latin typeface="Roboto"/>
              <a:ea typeface="Roboto"/>
              <a:cs typeface="Roboto"/>
              <a:sym typeface="Roboto"/>
            </a:endParaRPr>
          </a:p>
          <a:p>
            <a:pPr marL="0" indent="0">
              <a:buNone/>
            </a:pPr>
            <a:endParaRPr sz="1867">
              <a:solidFill>
                <a:srgbClr val="3C4043"/>
              </a:solidFill>
              <a:highlight>
                <a:srgbClr val="FFFFFF"/>
              </a:highlight>
              <a:latin typeface="Roboto"/>
              <a:ea typeface="Roboto"/>
              <a:cs typeface="Roboto"/>
              <a:sym typeface="Roboto"/>
            </a:endParaRPr>
          </a:p>
          <a:p>
            <a:pPr marL="0" indent="0">
              <a:buNone/>
            </a:pPr>
            <a:r>
              <a:rPr lang="en" sz="1867">
                <a:solidFill>
                  <a:srgbClr val="3C4043"/>
                </a:solidFill>
                <a:highlight>
                  <a:srgbClr val="FFFFFF"/>
                </a:highlight>
                <a:latin typeface="Roboto"/>
                <a:ea typeface="Roboto"/>
                <a:cs typeface="Roboto"/>
                <a:sym typeface="Roboto"/>
              </a:rPr>
              <a:t>Now, our WallStreet firm wants the model to extract all the “events” that refer to </a:t>
            </a:r>
            <a:r>
              <a:rPr lang="en" sz="1867" i="1">
                <a:solidFill>
                  <a:srgbClr val="3C4043"/>
                </a:solidFill>
                <a:highlight>
                  <a:srgbClr val="FFFFFF"/>
                </a:highlight>
                <a:latin typeface="Roboto"/>
                <a:ea typeface="Roboto"/>
                <a:cs typeface="Roboto"/>
                <a:sym typeface="Roboto"/>
              </a:rPr>
              <a:t>company mergers</a:t>
            </a:r>
            <a:r>
              <a:rPr lang="en" sz="1867">
                <a:solidFill>
                  <a:srgbClr val="3C4043"/>
                </a:solidFill>
                <a:highlight>
                  <a:srgbClr val="FFFFFF"/>
                </a:highlight>
                <a:latin typeface="Roboto"/>
                <a:ea typeface="Roboto"/>
                <a:cs typeface="Roboto"/>
                <a:sym typeface="Roboto"/>
              </a:rPr>
              <a:t>. </a:t>
            </a:r>
            <a:endParaRPr sz="1867">
              <a:solidFill>
                <a:srgbClr val="3C4043"/>
              </a:solidFill>
              <a:highlight>
                <a:srgbClr val="FFFFFF"/>
              </a:highlight>
              <a:latin typeface="Roboto"/>
              <a:ea typeface="Roboto"/>
              <a:cs typeface="Roboto"/>
              <a:sym typeface="Roboto"/>
            </a:endParaRPr>
          </a:p>
          <a:p>
            <a:pPr marL="0" indent="0">
              <a:buNone/>
            </a:pPr>
            <a:endParaRPr sz="1867" b="1">
              <a:solidFill>
                <a:srgbClr val="3C4043"/>
              </a:solidFill>
              <a:highlight>
                <a:srgbClr val="FFFFFF"/>
              </a:highlight>
              <a:latin typeface="Roboto"/>
              <a:ea typeface="Roboto"/>
              <a:cs typeface="Roboto"/>
              <a:sym typeface="Roboto"/>
            </a:endParaRPr>
          </a:p>
          <a:p>
            <a:pPr marL="0" indent="0">
              <a:buNone/>
            </a:pPr>
            <a:r>
              <a:rPr lang="en" sz="1867" b="1">
                <a:solidFill>
                  <a:srgbClr val="3C4043"/>
                </a:solidFill>
                <a:highlight>
                  <a:srgbClr val="FFFFFF"/>
                </a:highlight>
                <a:latin typeface="Roboto"/>
                <a:ea typeface="Roboto"/>
                <a:cs typeface="Roboto"/>
                <a:sym typeface="Roboto"/>
              </a:rPr>
              <a:t>Shall we crowdsource another dataset to annotate “merger” events? </a:t>
            </a:r>
            <a:endParaRPr sz="1867" b="1">
              <a:solidFill>
                <a:srgbClr val="3C4043"/>
              </a:solidFill>
              <a:highlight>
                <a:srgbClr val="FFFFFF"/>
              </a:highlight>
              <a:latin typeface="Roboto"/>
              <a:ea typeface="Roboto"/>
              <a:cs typeface="Roboto"/>
              <a:sym typeface="Roboto"/>
            </a:endParaRPr>
          </a:p>
          <a:p>
            <a:pPr marL="0" indent="0">
              <a:buNone/>
            </a:pPr>
            <a:endParaRPr/>
          </a:p>
        </p:txBody>
      </p:sp>
      <p:pic>
        <p:nvPicPr>
          <p:cNvPr id="3748" name="Google Shape;3748;p364"/>
          <p:cNvPicPr preferRelativeResize="0"/>
          <p:nvPr/>
        </p:nvPicPr>
        <p:blipFill rotWithShape="1">
          <a:blip r:embed="rId3">
            <a:alphaModFix/>
          </a:blip>
          <a:srcRect b="7715"/>
          <a:stretch/>
        </p:blipFill>
        <p:spPr>
          <a:xfrm>
            <a:off x="10816900" y="-16258"/>
            <a:ext cx="1377400" cy="1408433"/>
          </a:xfrm>
          <a:prstGeom prst="rect">
            <a:avLst/>
          </a:prstGeom>
          <a:noFill/>
          <a:ln>
            <a:noFill/>
          </a:ln>
        </p:spPr>
      </p:pic>
      <p:sp>
        <p:nvSpPr>
          <p:cNvPr id="3749" name="Google Shape;3749;p364"/>
          <p:cNvSpPr txBox="1"/>
          <p:nvPr/>
        </p:nvSpPr>
        <p:spPr>
          <a:xfrm>
            <a:off x="0" y="1"/>
            <a:ext cx="4000000" cy="670913"/>
          </a:xfrm>
          <a:prstGeom prst="rect">
            <a:avLst/>
          </a:prstGeom>
          <a:noFill/>
          <a:ln>
            <a:noFill/>
          </a:ln>
        </p:spPr>
        <p:txBody>
          <a:bodyPr spcFirstLastPara="1" wrap="square" lIns="121900" tIns="121900" rIns="121900" bIns="121900" anchor="t" anchorCtr="0">
            <a:spAutoFit/>
          </a:bodyPr>
          <a:lstStyle/>
          <a:p>
            <a:pPr>
              <a:lnSpc>
                <a:spcPct val="115000"/>
              </a:lnSpc>
              <a:spcBef>
                <a:spcPts val="0"/>
              </a:spcBef>
              <a:spcAft>
                <a:spcPts val="0"/>
              </a:spcAft>
            </a:pPr>
            <a:endParaRPr sz="2400" b="1">
              <a:solidFill>
                <a:srgbClr val="85200C"/>
              </a:solidFill>
              <a:highlight>
                <a:schemeClr val="lt1"/>
              </a:highlight>
              <a:latin typeface="Roboto"/>
              <a:ea typeface="Roboto"/>
              <a:cs typeface="Roboto"/>
              <a:sym typeface="Roboto"/>
            </a:endParaRPr>
          </a:p>
        </p:txBody>
      </p:sp>
      <p:sp>
        <p:nvSpPr>
          <p:cNvPr id="3750" name="Google Shape;3750;p364"/>
          <p:cNvSpPr/>
          <p:nvPr/>
        </p:nvSpPr>
        <p:spPr>
          <a:xfrm>
            <a:off x="1930900" y="5068067"/>
            <a:ext cx="8282000" cy="122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spcBef>
                <a:spcPts val="0"/>
              </a:spcBef>
              <a:spcAft>
                <a:spcPts val="0"/>
              </a:spcAft>
            </a:pPr>
            <a:r>
              <a:rPr lang="en">
                <a:solidFill>
                  <a:srgbClr val="85200C"/>
                </a:solidFill>
                <a:latin typeface="Roboto"/>
                <a:ea typeface="Roboto"/>
                <a:cs typeface="Roboto"/>
                <a:sym typeface="Roboto"/>
              </a:rPr>
              <a:t>It’s unlikely that we will have data samples that cover all aspects of natural language</a:t>
            </a:r>
            <a:endParaRPr>
              <a:solidFill>
                <a:srgbClr val="85200C"/>
              </a:solidFill>
              <a:latin typeface="Roboto"/>
              <a:ea typeface="Roboto"/>
              <a:cs typeface="Roboto"/>
              <a:sym typeface="Roboto"/>
            </a:endParaRPr>
          </a:p>
          <a:p>
            <a:pPr>
              <a:lnSpc>
                <a:spcPct val="115000"/>
              </a:lnSpc>
              <a:spcBef>
                <a:spcPts val="0"/>
              </a:spcBef>
              <a:spcAft>
                <a:spcPts val="0"/>
              </a:spcAft>
            </a:pPr>
            <a:r>
              <a:rPr lang="en">
                <a:solidFill>
                  <a:srgbClr val="85200C"/>
                </a:solidFill>
                <a:latin typeface="Roboto"/>
                <a:ea typeface="Roboto"/>
                <a:cs typeface="Roboto"/>
                <a:sym typeface="Roboto"/>
              </a:rPr>
              <a:t>	</a:t>
            </a:r>
            <a:r>
              <a:rPr lang="en" sz="1933" b="1">
                <a:solidFill>
                  <a:srgbClr val="3C4043"/>
                </a:solidFill>
                <a:latin typeface="Roboto"/>
                <a:ea typeface="Roboto"/>
                <a:cs typeface="Roboto"/>
                <a:sym typeface="Roboto"/>
              </a:rPr>
              <a:t>Learn from “instructions”, just like humans do for many problems </a:t>
            </a:r>
            <a:endParaRPr/>
          </a:p>
        </p:txBody>
      </p:sp>
      <p:sp>
        <p:nvSpPr>
          <p:cNvPr id="3751" name="Google Shape;3751;p364"/>
          <p:cNvSpPr/>
          <p:nvPr/>
        </p:nvSpPr>
        <p:spPr>
          <a:xfrm>
            <a:off x="2190484" y="5881733"/>
            <a:ext cx="471600" cy="240400"/>
          </a:xfrm>
          <a:prstGeom prst="rightArrow">
            <a:avLst>
              <a:gd name="adj1" fmla="val 38602"/>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45">
                                            <p:txEl>
                                              <p:pRg st="0" end="0"/>
                                            </p:txEl>
                                          </p:spTgt>
                                        </p:tgtEl>
                                        <p:attrNameLst>
                                          <p:attrName>style.visibility</p:attrName>
                                        </p:attrNameLst>
                                      </p:cBhvr>
                                      <p:to>
                                        <p:strVal val="visible"/>
                                      </p:to>
                                    </p:set>
                                    <p:animEffect transition="in" filter="fade">
                                      <p:cBhvr>
                                        <p:cTn id="7" dur="1000"/>
                                        <p:tgtEl>
                                          <p:spTgt spid="37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45">
                                            <p:txEl>
                                              <p:pRg st="2" end="2"/>
                                            </p:txEl>
                                          </p:spTgt>
                                        </p:tgtEl>
                                        <p:attrNameLst>
                                          <p:attrName>style.visibility</p:attrName>
                                        </p:attrNameLst>
                                      </p:cBhvr>
                                      <p:to>
                                        <p:strVal val="visible"/>
                                      </p:to>
                                    </p:set>
                                    <p:animEffect transition="in" filter="fade">
                                      <p:cBhvr>
                                        <p:cTn id="12" dur="1000"/>
                                        <p:tgtEl>
                                          <p:spTgt spid="374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45">
                                            <p:txEl>
                                              <p:pRg st="4" end="4"/>
                                            </p:txEl>
                                          </p:spTgt>
                                        </p:tgtEl>
                                        <p:attrNameLst>
                                          <p:attrName>style.visibility</p:attrName>
                                        </p:attrNameLst>
                                      </p:cBhvr>
                                      <p:to>
                                        <p:strVal val="visible"/>
                                      </p:to>
                                    </p:set>
                                    <p:animEffect transition="in" filter="fade">
                                      <p:cBhvr>
                                        <p:cTn id="17" dur="1000"/>
                                        <p:tgtEl>
                                          <p:spTgt spid="374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47">
                                            <p:txEl>
                                              <p:pRg st="0" end="0"/>
                                            </p:txEl>
                                          </p:spTgt>
                                        </p:tgtEl>
                                        <p:attrNameLst>
                                          <p:attrName>style.visibility</p:attrName>
                                        </p:attrNameLst>
                                      </p:cBhvr>
                                      <p:to>
                                        <p:strVal val="visible"/>
                                      </p:to>
                                    </p:set>
                                    <p:animEffect transition="in" filter="fade">
                                      <p:cBhvr>
                                        <p:cTn id="22" dur="1000"/>
                                        <p:tgtEl>
                                          <p:spTgt spid="374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47">
                                            <p:txEl>
                                              <p:pRg st="2" end="2"/>
                                            </p:txEl>
                                          </p:spTgt>
                                        </p:tgtEl>
                                        <p:attrNameLst>
                                          <p:attrName>style.visibility</p:attrName>
                                        </p:attrNameLst>
                                      </p:cBhvr>
                                      <p:to>
                                        <p:strVal val="visible"/>
                                      </p:to>
                                    </p:set>
                                    <p:animEffect transition="in" filter="fade">
                                      <p:cBhvr>
                                        <p:cTn id="27" dur="1000"/>
                                        <p:tgtEl>
                                          <p:spTgt spid="374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47">
                                            <p:txEl>
                                              <p:pRg st="4" end="4"/>
                                            </p:txEl>
                                          </p:spTgt>
                                        </p:tgtEl>
                                        <p:attrNameLst>
                                          <p:attrName>style.visibility</p:attrName>
                                        </p:attrNameLst>
                                      </p:cBhvr>
                                      <p:to>
                                        <p:strVal val="visible"/>
                                      </p:to>
                                    </p:set>
                                    <p:animEffect transition="in" filter="fade">
                                      <p:cBhvr>
                                        <p:cTn id="32" dur="1000"/>
                                        <p:tgtEl>
                                          <p:spTgt spid="374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50"/>
                                        </p:tgtEl>
                                        <p:attrNameLst>
                                          <p:attrName>style.visibility</p:attrName>
                                        </p:attrNameLst>
                                      </p:cBhvr>
                                      <p:to>
                                        <p:strVal val="visible"/>
                                      </p:to>
                                    </p:set>
                                    <p:animEffect transition="in" filter="fade">
                                      <p:cBhvr>
                                        <p:cTn id="37" dur="1000"/>
                                        <p:tgtEl>
                                          <p:spTgt spid="3750"/>
                                        </p:tgtEl>
                                      </p:cBhvr>
                                    </p:animEffect>
                                  </p:childTnLst>
                                </p:cTn>
                              </p:par>
                              <p:par>
                                <p:cTn id="38" presetID="10" presetClass="entr" presetSubtype="0" fill="hold" nodeType="withEffect">
                                  <p:stCondLst>
                                    <p:cond delay="0"/>
                                  </p:stCondLst>
                                  <p:childTnLst>
                                    <p:set>
                                      <p:cBhvr>
                                        <p:cTn id="39" dur="1" fill="hold">
                                          <p:stCondLst>
                                            <p:cond delay="0"/>
                                          </p:stCondLst>
                                        </p:cTn>
                                        <p:tgtEl>
                                          <p:spTgt spid="3751"/>
                                        </p:tgtEl>
                                        <p:attrNameLst>
                                          <p:attrName>style.visibility</p:attrName>
                                        </p:attrNameLst>
                                      </p:cBhvr>
                                      <p:to>
                                        <p:strVal val="visible"/>
                                      </p:to>
                                    </p:set>
                                    <p:animEffect transition="in" filter="fade">
                                      <p:cBhvr>
                                        <p:cTn id="40" dur="1000"/>
                                        <p:tgtEl>
                                          <p:spTgt spid="3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55"/>
        <p:cNvGrpSpPr/>
        <p:nvPr/>
      </p:nvGrpSpPr>
      <p:grpSpPr>
        <a:xfrm>
          <a:off x="0" y="0"/>
          <a:ext cx="0" cy="0"/>
          <a:chOff x="0" y="0"/>
          <a:chExt cx="0" cy="0"/>
        </a:xfrm>
      </p:grpSpPr>
      <p:sp>
        <p:nvSpPr>
          <p:cNvPr id="3756" name="Google Shape;3756;p365"/>
          <p:cNvSpPr/>
          <p:nvPr/>
        </p:nvSpPr>
        <p:spPr>
          <a:xfrm>
            <a:off x="4621300" y="2042300"/>
            <a:ext cx="2227600" cy="4720400"/>
          </a:xfrm>
          <a:prstGeom prst="rect">
            <a:avLst/>
          </a:prstGeom>
          <a:noFill/>
          <a:ln w="19050"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757" name="Google Shape;3757;p365"/>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Goal of Our Work:</a:t>
            </a:r>
            <a:endParaRPr/>
          </a:p>
        </p:txBody>
      </p:sp>
      <p:sp>
        <p:nvSpPr>
          <p:cNvPr id="3758" name="Google Shape;3758;p365"/>
          <p:cNvSpPr txBox="1">
            <a:spLocks noGrp="1"/>
          </p:cNvSpPr>
          <p:nvPr>
            <p:ph type="body" idx="1"/>
          </p:nvPr>
        </p:nvSpPr>
        <p:spPr>
          <a:xfrm>
            <a:off x="822000" y="1487133"/>
            <a:ext cx="11012800" cy="45552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23323">
              <a:buClr>
                <a:srgbClr val="3C4043"/>
              </a:buClr>
              <a:buSzPts val="1400"/>
              <a:buFont typeface="Roboto"/>
              <a:buChar char="●"/>
            </a:pPr>
            <a:r>
              <a:rPr lang="en" sz="1867">
                <a:solidFill>
                  <a:srgbClr val="3C4043"/>
                </a:solidFill>
                <a:highlight>
                  <a:srgbClr val="FFFFFF"/>
                </a:highlight>
                <a:latin typeface="Roboto"/>
                <a:ea typeface="Roboto"/>
                <a:cs typeface="Roboto"/>
                <a:sym typeface="Roboto"/>
              </a:rPr>
              <a:t>Can we enable NLP models to appropriately respond to instructional prompts?</a:t>
            </a:r>
            <a:endParaRPr sz="1867">
              <a:solidFill>
                <a:srgbClr val="3C4043"/>
              </a:solidFill>
              <a:highlight>
                <a:srgbClr val="FFFFFF"/>
              </a:highlight>
              <a:latin typeface="Roboto"/>
              <a:ea typeface="Roboto"/>
              <a:cs typeface="Roboto"/>
              <a:sym typeface="Roboto"/>
            </a:endParaRPr>
          </a:p>
          <a:p>
            <a:pPr indent="0">
              <a:buNone/>
            </a:pPr>
            <a:endParaRPr sz="1867">
              <a:solidFill>
                <a:srgbClr val="3C4043"/>
              </a:solidFill>
              <a:highlight>
                <a:srgbClr val="FFFFFF"/>
              </a:highlight>
              <a:latin typeface="Roboto"/>
              <a:ea typeface="Roboto"/>
              <a:cs typeface="Roboto"/>
              <a:sym typeface="Roboto"/>
            </a:endParaRPr>
          </a:p>
        </p:txBody>
      </p:sp>
      <p:sp>
        <p:nvSpPr>
          <p:cNvPr id="3759" name="Google Shape;3759;p365"/>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45</a:t>
            </a:fld>
            <a:endParaRPr/>
          </a:p>
        </p:txBody>
      </p:sp>
      <p:sp>
        <p:nvSpPr>
          <p:cNvPr id="3760" name="Google Shape;3760;p365"/>
          <p:cNvSpPr/>
          <p:nvPr/>
        </p:nvSpPr>
        <p:spPr>
          <a:xfrm>
            <a:off x="4813200" y="2217700"/>
            <a:ext cx="1848400" cy="1321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sz="1333"/>
              <a:t>Find the common words of these two sentences:</a:t>
            </a:r>
            <a:endParaRPr sz="1333"/>
          </a:p>
          <a:p>
            <a:pPr>
              <a:spcBef>
                <a:spcPts val="0"/>
              </a:spcBef>
              <a:spcAft>
                <a:spcPts val="0"/>
              </a:spcAft>
            </a:pPr>
            <a:r>
              <a:rPr lang="en" sz="1333"/>
              <a:t>&lt;sent1&gt;, &lt;sent2&gt;</a:t>
            </a:r>
            <a:endParaRPr sz="1067"/>
          </a:p>
        </p:txBody>
      </p:sp>
      <p:sp>
        <p:nvSpPr>
          <p:cNvPr id="3761" name="Google Shape;3761;p365"/>
          <p:cNvSpPr/>
          <p:nvPr/>
        </p:nvSpPr>
        <p:spPr>
          <a:xfrm>
            <a:off x="1398533" y="3681367"/>
            <a:ext cx="1848400" cy="13216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a:t>Language Models</a:t>
            </a:r>
            <a:endParaRPr/>
          </a:p>
        </p:txBody>
      </p:sp>
      <p:cxnSp>
        <p:nvCxnSpPr>
          <p:cNvPr id="3762" name="Google Shape;3762;p365"/>
          <p:cNvCxnSpPr>
            <a:stCxn id="3761" idx="3"/>
          </p:cNvCxnSpPr>
          <p:nvPr/>
        </p:nvCxnSpPr>
        <p:spPr>
          <a:xfrm rot="10800000" flipH="1">
            <a:off x="3246933" y="4328167"/>
            <a:ext cx="1894000" cy="14000"/>
          </a:xfrm>
          <a:prstGeom prst="straightConnector1">
            <a:avLst/>
          </a:prstGeom>
          <a:noFill/>
          <a:ln w="9525" cap="flat" cmpd="sng">
            <a:solidFill>
              <a:schemeClr val="dk2"/>
            </a:solidFill>
            <a:prstDash val="solid"/>
            <a:round/>
            <a:headEnd type="none" w="med" len="med"/>
            <a:tailEnd type="stealth" w="med" len="med"/>
          </a:ln>
        </p:spPr>
      </p:cxnSp>
      <p:pic>
        <p:nvPicPr>
          <p:cNvPr id="3763" name="Google Shape;3763;p365" descr="Close with solid fill"/>
          <p:cNvPicPr preferRelativeResize="0"/>
          <p:nvPr/>
        </p:nvPicPr>
        <p:blipFill rotWithShape="1">
          <a:blip r:embed="rId3">
            <a:alphaModFix/>
          </a:blip>
          <a:srcRect t="89050" b="-89050"/>
          <a:stretch/>
        </p:blipFill>
        <p:spPr>
          <a:xfrm>
            <a:off x="5812600" y="2737400"/>
            <a:ext cx="1483867" cy="1483867"/>
          </a:xfrm>
          <a:prstGeom prst="rect">
            <a:avLst/>
          </a:prstGeom>
          <a:noFill/>
          <a:ln>
            <a:noFill/>
          </a:ln>
        </p:spPr>
      </p:pic>
      <p:sp>
        <p:nvSpPr>
          <p:cNvPr id="3764" name="Google Shape;3764;p365"/>
          <p:cNvSpPr/>
          <p:nvPr/>
        </p:nvSpPr>
        <p:spPr>
          <a:xfrm>
            <a:off x="4813200" y="3741700"/>
            <a:ext cx="1848400" cy="1321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sz="1333"/>
              <a:t>Select one of the sentences in the list, that is similar to &lt;sent1&gt;</a:t>
            </a:r>
            <a:endParaRPr sz="1333"/>
          </a:p>
          <a:p>
            <a:pPr>
              <a:spcBef>
                <a:spcPts val="0"/>
              </a:spcBef>
              <a:spcAft>
                <a:spcPts val="0"/>
              </a:spcAft>
            </a:pPr>
            <a:r>
              <a:rPr lang="en" sz="1333"/>
              <a:t>&lt;list of sentences&gt;</a:t>
            </a:r>
            <a:endParaRPr sz="1333"/>
          </a:p>
        </p:txBody>
      </p:sp>
      <p:sp>
        <p:nvSpPr>
          <p:cNvPr id="3765" name="Google Shape;3765;p365"/>
          <p:cNvSpPr/>
          <p:nvPr/>
        </p:nvSpPr>
        <p:spPr>
          <a:xfrm>
            <a:off x="4813200" y="5265700"/>
            <a:ext cx="1848400" cy="1321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sz="1333"/>
              <a:t>Create a Question and Answer pair for me involving language and numerical reasoning (addition)</a:t>
            </a:r>
            <a:endParaRPr/>
          </a:p>
        </p:txBody>
      </p:sp>
      <p:cxnSp>
        <p:nvCxnSpPr>
          <p:cNvPr id="3766" name="Google Shape;3766;p365"/>
          <p:cNvCxnSpPr>
            <a:stCxn id="3761" idx="0"/>
            <a:endCxn id="3760" idx="1"/>
          </p:cNvCxnSpPr>
          <p:nvPr/>
        </p:nvCxnSpPr>
        <p:spPr>
          <a:xfrm rot="-5400000">
            <a:off x="3166533" y="2034767"/>
            <a:ext cx="802800" cy="2490400"/>
          </a:xfrm>
          <a:prstGeom prst="bentConnector2">
            <a:avLst/>
          </a:prstGeom>
          <a:noFill/>
          <a:ln w="9525" cap="flat" cmpd="sng">
            <a:solidFill>
              <a:schemeClr val="dk2"/>
            </a:solidFill>
            <a:prstDash val="solid"/>
            <a:round/>
            <a:headEnd type="none" w="med" len="med"/>
            <a:tailEnd type="stealth" w="med" len="med"/>
          </a:ln>
        </p:spPr>
      </p:cxnSp>
      <p:cxnSp>
        <p:nvCxnSpPr>
          <p:cNvPr id="3767" name="Google Shape;3767;p365"/>
          <p:cNvCxnSpPr>
            <a:stCxn id="3761" idx="2"/>
            <a:endCxn id="3765" idx="1"/>
          </p:cNvCxnSpPr>
          <p:nvPr/>
        </p:nvCxnSpPr>
        <p:spPr>
          <a:xfrm rot="-5400000" flipH="1">
            <a:off x="3106133" y="4219567"/>
            <a:ext cx="923600" cy="2490400"/>
          </a:xfrm>
          <a:prstGeom prst="bentConnector2">
            <a:avLst/>
          </a:prstGeom>
          <a:noFill/>
          <a:ln w="9525" cap="flat" cmpd="sng">
            <a:solidFill>
              <a:schemeClr val="dk2"/>
            </a:solidFill>
            <a:prstDash val="solid"/>
            <a:round/>
            <a:headEnd type="none" w="med" len="med"/>
            <a:tailEnd type="stealth" w="med" len="med"/>
          </a:ln>
        </p:spPr>
      </p:cxnSp>
      <p:sp>
        <p:nvSpPr>
          <p:cNvPr id="3768" name="Google Shape;3768;p365"/>
          <p:cNvSpPr txBox="1"/>
          <p:nvPr/>
        </p:nvSpPr>
        <p:spPr>
          <a:xfrm>
            <a:off x="1343333" y="6042334"/>
            <a:ext cx="34628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rgbClr val="1155CC"/>
                </a:solidFill>
                <a:latin typeface="Lato"/>
                <a:ea typeface="Lato"/>
                <a:cs typeface="Lato"/>
                <a:sym typeface="Lato"/>
              </a:rPr>
              <a:t>Input:</a:t>
            </a:r>
            <a:r>
              <a:rPr lang="en" b="1">
                <a:solidFill>
                  <a:srgbClr val="A61C00"/>
                </a:solidFill>
                <a:latin typeface="Lato"/>
                <a:ea typeface="Lato"/>
                <a:cs typeface="Lato"/>
                <a:sym typeface="Lato"/>
              </a:rPr>
              <a:t> Instructional Prompts</a:t>
            </a:r>
            <a:endParaRPr b="1">
              <a:solidFill>
                <a:srgbClr val="A61C00"/>
              </a:solidFill>
              <a:latin typeface="Lato"/>
              <a:ea typeface="Lato"/>
              <a:cs typeface="Lato"/>
              <a:sym typeface="Lato"/>
            </a:endParaRPr>
          </a:p>
        </p:txBody>
      </p:sp>
      <p:cxnSp>
        <p:nvCxnSpPr>
          <p:cNvPr id="3769" name="Google Shape;3769;p365"/>
          <p:cNvCxnSpPr/>
          <p:nvPr/>
        </p:nvCxnSpPr>
        <p:spPr>
          <a:xfrm rot="10800000" flipH="1">
            <a:off x="6661600" y="2864300"/>
            <a:ext cx="1848800" cy="28400"/>
          </a:xfrm>
          <a:prstGeom prst="straightConnector1">
            <a:avLst/>
          </a:prstGeom>
          <a:noFill/>
          <a:ln w="9525" cap="flat" cmpd="sng">
            <a:solidFill>
              <a:schemeClr val="dk2"/>
            </a:solidFill>
            <a:prstDash val="solid"/>
            <a:round/>
            <a:headEnd type="none" w="med" len="med"/>
            <a:tailEnd type="triangle" w="med" len="med"/>
          </a:ln>
        </p:spPr>
      </p:cxnSp>
      <p:cxnSp>
        <p:nvCxnSpPr>
          <p:cNvPr id="3770" name="Google Shape;3770;p365"/>
          <p:cNvCxnSpPr/>
          <p:nvPr/>
        </p:nvCxnSpPr>
        <p:spPr>
          <a:xfrm rot="10800000" flipH="1">
            <a:off x="6661600" y="4388300"/>
            <a:ext cx="1848800" cy="28400"/>
          </a:xfrm>
          <a:prstGeom prst="straightConnector1">
            <a:avLst/>
          </a:prstGeom>
          <a:noFill/>
          <a:ln w="9525" cap="flat" cmpd="sng">
            <a:solidFill>
              <a:schemeClr val="dk2"/>
            </a:solidFill>
            <a:prstDash val="solid"/>
            <a:round/>
            <a:headEnd type="none" w="med" len="med"/>
            <a:tailEnd type="triangle" w="med" len="med"/>
          </a:ln>
        </p:spPr>
      </p:cxnSp>
      <p:cxnSp>
        <p:nvCxnSpPr>
          <p:cNvPr id="3771" name="Google Shape;3771;p365"/>
          <p:cNvCxnSpPr/>
          <p:nvPr/>
        </p:nvCxnSpPr>
        <p:spPr>
          <a:xfrm rot="10800000" flipH="1">
            <a:off x="6661600" y="5912300"/>
            <a:ext cx="1848800" cy="28400"/>
          </a:xfrm>
          <a:prstGeom prst="straightConnector1">
            <a:avLst/>
          </a:prstGeom>
          <a:noFill/>
          <a:ln w="9525" cap="flat" cmpd="sng">
            <a:solidFill>
              <a:schemeClr val="dk2"/>
            </a:solidFill>
            <a:prstDash val="solid"/>
            <a:round/>
            <a:headEnd type="none" w="med" len="med"/>
            <a:tailEnd type="triangle" w="med" len="med"/>
          </a:ln>
        </p:spPr>
      </p:cxnSp>
      <p:pic>
        <p:nvPicPr>
          <p:cNvPr id="3772" name="Google Shape;3772;p365"/>
          <p:cNvPicPr preferRelativeResize="0"/>
          <p:nvPr/>
        </p:nvPicPr>
        <p:blipFill>
          <a:blip r:embed="rId4">
            <a:alphaModFix/>
          </a:blip>
          <a:stretch>
            <a:fillRect/>
          </a:stretch>
        </p:blipFill>
        <p:spPr>
          <a:xfrm>
            <a:off x="8512367" y="2262633"/>
            <a:ext cx="857900" cy="1125067"/>
          </a:xfrm>
          <a:prstGeom prst="rect">
            <a:avLst/>
          </a:prstGeom>
          <a:noFill/>
          <a:ln>
            <a:noFill/>
          </a:ln>
        </p:spPr>
      </p:pic>
      <p:pic>
        <p:nvPicPr>
          <p:cNvPr id="3773" name="Google Shape;3773;p365"/>
          <p:cNvPicPr preferRelativeResize="0"/>
          <p:nvPr/>
        </p:nvPicPr>
        <p:blipFill>
          <a:blip r:embed="rId4">
            <a:alphaModFix/>
          </a:blip>
          <a:stretch>
            <a:fillRect/>
          </a:stretch>
        </p:blipFill>
        <p:spPr>
          <a:xfrm>
            <a:off x="8512367" y="3786633"/>
            <a:ext cx="857900" cy="1125067"/>
          </a:xfrm>
          <a:prstGeom prst="rect">
            <a:avLst/>
          </a:prstGeom>
          <a:noFill/>
          <a:ln>
            <a:noFill/>
          </a:ln>
        </p:spPr>
      </p:pic>
      <p:pic>
        <p:nvPicPr>
          <p:cNvPr id="3774" name="Google Shape;3774;p365"/>
          <p:cNvPicPr preferRelativeResize="0"/>
          <p:nvPr/>
        </p:nvPicPr>
        <p:blipFill>
          <a:blip r:embed="rId4">
            <a:alphaModFix/>
          </a:blip>
          <a:stretch>
            <a:fillRect/>
          </a:stretch>
        </p:blipFill>
        <p:spPr>
          <a:xfrm>
            <a:off x="8512367" y="5310633"/>
            <a:ext cx="857900" cy="1125067"/>
          </a:xfrm>
          <a:prstGeom prst="rect">
            <a:avLst/>
          </a:prstGeom>
          <a:noFill/>
          <a:ln>
            <a:noFill/>
          </a:ln>
        </p:spPr>
      </p:pic>
      <p:sp>
        <p:nvSpPr>
          <p:cNvPr id="3775" name="Google Shape;3775;p365"/>
          <p:cNvSpPr/>
          <p:nvPr/>
        </p:nvSpPr>
        <p:spPr>
          <a:xfrm>
            <a:off x="7734500" y="2042300"/>
            <a:ext cx="2227600" cy="4720400"/>
          </a:xfrm>
          <a:prstGeom prst="rect">
            <a:avLst/>
          </a:prstGeom>
          <a:noFill/>
          <a:ln w="19050"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solidFill>
                <a:srgbClr val="38761D"/>
              </a:solidFill>
            </a:endParaRPr>
          </a:p>
        </p:txBody>
      </p:sp>
      <p:sp>
        <p:nvSpPr>
          <p:cNvPr id="3776" name="Google Shape;3776;p365"/>
          <p:cNvSpPr txBox="1"/>
          <p:nvPr/>
        </p:nvSpPr>
        <p:spPr>
          <a:xfrm>
            <a:off x="10196933" y="4038601"/>
            <a:ext cx="1995200" cy="800179"/>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rgbClr val="1155CC"/>
                </a:solidFill>
                <a:latin typeface="Lato"/>
                <a:ea typeface="Lato"/>
                <a:cs typeface="Lato"/>
                <a:sym typeface="Lato"/>
              </a:rPr>
              <a:t>Output:</a:t>
            </a:r>
            <a:r>
              <a:rPr lang="en" b="1">
                <a:solidFill>
                  <a:srgbClr val="A61C00"/>
                </a:solidFill>
                <a:latin typeface="Lato"/>
                <a:ea typeface="Lato"/>
                <a:cs typeface="Lato"/>
                <a:sym typeface="Lato"/>
              </a:rPr>
              <a:t> </a:t>
            </a:r>
            <a:r>
              <a:rPr lang="en" b="1">
                <a:solidFill>
                  <a:srgbClr val="38761D"/>
                </a:solidFill>
                <a:latin typeface="Lato"/>
                <a:ea typeface="Lato"/>
                <a:cs typeface="Lato"/>
                <a:sym typeface="Lato"/>
              </a:rPr>
              <a:t>Model Generated Text</a:t>
            </a:r>
            <a:endParaRPr b="1">
              <a:solidFill>
                <a:srgbClr val="38761D"/>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58"/>
                                        </p:tgtEl>
                                        <p:attrNameLst>
                                          <p:attrName>style.visibility</p:attrName>
                                        </p:attrNameLst>
                                      </p:cBhvr>
                                      <p:to>
                                        <p:strVal val="visible"/>
                                      </p:to>
                                    </p:set>
                                    <p:animEffect transition="in" filter="fade">
                                      <p:cBhvr>
                                        <p:cTn id="7" dur="1000"/>
                                        <p:tgtEl>
                                          <p:spTgt spid="37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61"/>
                                        </p:tgtEl>
                                        <p:attrNameLst>
                                          <p:attrName>style.visibility</p:attrName>
                                        </p:attrNameLst>
                                      </p:cBhvr>
                                      <p:to>
                                        <p:strVal val="visible"/>
                                      </p:to>
                                    </p:set>
                                    <p:animEffect transition="in" filter="fade">
                                      <p:cBhvr>
                                        <p:cTn id="12" dur="1000"/>
                                        <p:tgtEl>
                                          <p:spTgt spid="37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66"/>
                                        </p:tgtEl>
                                        <p:attrNameLst>
                                          <p:attrName>style.visibility</p:attrName>
                                        </p:attrNameLst>
                                      </p:cBhvr>
                                      <p:to>
                                        <p:strVal val="visible"/>
                                      </p:to>
                                    </p:set>
                                    <p:animEffect transition="in" filter="fade">
                                      <p:cBhvr>
                                        <p:cTn id="17" dur="1000"/>
                                        <p:tgtEl>
                                          <p:spTgt spid="3766"/>
                                        </p:tgtEl>
                                      </p:cBhvr>
                                    </p:animEffect>
                                  </p:childTnLst>
                                </p:cTn>
                              </p:par>
                              <p:par>
                                <p:cTn id="18" presetID="10" presetClass="entr" presetSubtype="0" fill="hold" nodeType="withEffect">
                                  <p:stCondLst>
                                    <p:cond delay="0"/>
                                  </p:stCondLst>
                                  <p:childTnLst>
                                    <p:set>
                                      <p:cBhvr>
                                        <p:cTn id="19" dur="1" fill="hold">
                                          <p:stCondLst>
                                            <p:cond delay="0"/>
                                          </p:stCondLst>
                                        </p:cTn>
                                        <p:tgtEl>
                                          <p:spTgt spid="3762"/>
                                        </p:tgtEl>
                                        <p:attrNameLst>
                                          <p:attrName>style.visibility</p:attrName>
                                        </p:attrNameLst>
                                      </p:cBhvr>
                                      <p:to>
                                        <p:strVal val="visible"/>
                                      </p:to>
                                    </p:set>
                                    <p:animEffect transition="in" filter="fade">
                                      <p:cBhvr>
                                        <p:cTn id="20" dur="1000"/>
                                        <p:tgtEl>
                                          <p:spTgt spid="3762"/>
                                        </p:tgtEl>
                                      </p:cBhvr>
                                    </p:animEffect>
                                  </p:childTnLst>
                                </p:cTn>
                              </p:par>
                              <p:par>
                                <p:cTn id="21" presetID="10" presetClass="entr" presetSubtype="0" fill="hold" nodeType="withEffect">
                                  <p:stCondLst>
                                    <p:cond delay="0"/>
                                  </p:stCondLst>
                                  <p:childTnLst>
                                    <p:set>
                                      <p:cBhvr>
                                        <p:cTn id="22" dur="1" fill="hold">
                                          <p:stCondLst>
                                            <p:cond delay="0"/>
                                          </p:stCondLst>
                                        </p:cTn>
                                        <p:tgtEl>
                                          <p:spTgt spid="3767"/>
                                        </p:tgtEl>
                                        <p:attrNameLst>
                                          <p:attrName>style.visibility</p:attrName>
                                        </p:attrNameLst>
                                      </p:cBhvr>
                                      <p:to>
                                        <p:strVal val="visible"/>
                                      </p:to>
                                    </p:set>
                                    <p:animEffect transition="in" filter="fade">
                                      <p:cBhvr>
                                        <p:cTn id="23" dur="1000"/>
                                        <p:tgtEl>
                                          <p:spTgt spid="3767"/>
                                        </p:tgtEl>
                                      </p:cBhvr>
                                    </p:animEffect>
                                  </p:childTnLst>
                                </p:cTn>
                              </p:par>
                              <p:par>
                                <p:cTn id="24" presetID="10" presetClass="entr" presetSubtype="0" fill="hold" nodeType="withEffect">
                                  <p:stCondLst>
                                    <p:cond delay="0"/>
                                  </p:stCondLst>
                                  <p:childTnLst>
                                    <p:set>
                                      <p:cBhvr>
                                        <p:cTn id="25" dur="1" fill="hold">
                                          <p:stCondLst>
                                            <p:cond delay="0"/>
                                          </p:stCondLst>
                                        </p:cTn>
                                        <p:tgtEl>
                                          <p:spTgt spid="3768"/>
                                        </p:tgtEl>
                                        <p:attrNameLst>
                                          <p:attrName>style.visibility</p:attrName>
                                        </p:attrNameLst>
                                      </p:cBhvr>
                                      <p:to>
                                        <p:strVal val="visible"/>
                                      </p:to>
                                    </p:set>
                                    <p:animEffect transition="in" filter="fade">
                                      <p:cBhvr>
                                        <p:cTn id="26" dur="1000"/>
                                        <p:tgtEl>
                                          <p:spTgt spid="3768"/>
                                        </p:tgtEl>
                                      </p:cBhvr>
                                    </p:animEffect>
                                  </p:childTnLst>
                                </p:cTn>
                              </p:par>
                              <p:par>
                                <p:cTn id="27" presetID="10" presetClass="entr" presetSubtype="0" fill="hold" nodeType="withEffect">
                                  <p:stCondLst>
                                    <p:cond delay="0"/>
                                  </p:stCondLst>
                                  <p:childTnLst>
                                    <p:set>
                                      <p:cBhvr>
                                        <p:cTn id="28" dur="1" fill="hold">
                                          <p:stCondLst>
                                            <p:cond delay="0"/>
                                          </p:stCondLst>
                                        </p:cTn>
                                        <p:tgtEl>
                                          <p:spTgt spid="3756"/>
                                        </p:tgtEl>
                                        <p:attrNameLst>
                                          <p:attrName>style.visibility</p:attrName>
                                        </p:attrNameLst>
                                      </p:cBhvr>
                                      <p:to>
                                        <p:strVal val="visible"/>
                                      </p:to>
                                    </p:set>
                                    <p:animEffect transition="in" filter="fade">
                                      <p:cBhvr>
                                        <p:cTn id="29" dur="1000"/>
                                        <p:tgtEl>
                                          <p:spTgt spid="3756"/>
                                        </p:tgtEl>
                                      </p:cBhvr>
                                    </p:animEffect>
                                  </p:childTnLst>
                                </p:cTn>
                              </p:par>
                              <p:par>
                                <p:cTn id="30" presetID="10" presetClass="entr" presetSubtype="0" fill="hold" nodeType="withEffect">
                                  <p:stCondLst>
                                    <p:cond delay="0"/>
                                  </p:stCondLst>
                                  <p:childTnLst>
                                    <p:set>
                                      <p:cBhvr>
                                        <p:cTn id="31" dur="1" fill="hold">
                                          <p:stCondLst>
                                            <p:cond delay="0"/>
                                          </p:stCondLst>
                                        </p:cTn>
                                        <p:tgtEl>
                                          <p:spTgt spid="3760"/>
                                        </p:tgtEl>
                                        <p:attrNameLst>
                                          <p:attrName>style.visibility</p:attrName>
                                        </p:attrNameLst>
                                      </p:cBhvr>
                                      <p:to>
                                        <p:strVal val="visible"/>
                                      </p:to>
                                    </p:set>
                                    <p:animEffect transition="in" filter="fade">
                                      <p:cBhvr>
                                        <p:cTn id="32" dur="1000"/>
                                        <p:tgtEl>
                                          <p:spTgt spid="3760"/>
                                        </p:tgtEl>
                                      </p:cBhvr>
                                    </p:animEffect>
                                  </p:childTnLst>
                                </p:cTn>
                              </p:par>
                              <p:par>
                                <p:cTn id="33" presetID="10" presetClass="entr" presetSubtype="0" fill="hold" nodeType="withEffect">
                                  <p:stCondLst>
                                    <p:cond delay="0"/>
                                  </p:stCondLst>
                                  <p:childTnLst>
                                    <p:set>
                                      <p:cBhvr>
                                        <p:cTn id="34" dur="1" fill="hold">
                                          <p:stCondLst>
                                            <p:cond delay="0"/>
                                          </p:stCondLst>
                                        </p:cTn>
                                        <p:tgtEl>
                                          <p:spTgt spid="3764"/>
                                        </p:tgtEl>
                                        <p:attrNameLst>
                                          <p:attrName>style.visibility</p:attrName>
                                        </p:attrNameLst>
                                      </p:cBhvr>
                                      <p:to>
                                        <p:strVal val="visible"/>
                                      </p:to>
                                    </p:set>
                                    <p:animEffect transition="in" filter="fade">
                                      <p:cBhvr>
                                        <p:cTn id="35" dur="1000"/>
                                        <p:tgtEl>
                                          <p:spTgt spid="3764"/>
                                        </p:tgtEl>
                                      </p:cBhvr>
                                    </p:animEffect>
                                  </p:childTnLst>
                                </p:cTn>
                              </p:par>
                              <p:par>
                                <p:cTn id="36" presetID="10" presetClass="entr" presetSubtype="0" fill="hold" nodeType="withEffect">
                                  <p:stCondLst>
                                    <p:cond delay="0"/>
                                  </p:stCondLst>
                                  <p:childTnLst>
                                    <p:set>
                                      <p:cBhvr>
                                        <p:cTn id="37" dur="1" fill="hold">
                                          <p:stCondLst>
                                            <p:cond delay="0"/>
                                          </p:stCondLst>
                                        </p:cTn>
                                        <p:tgtEl>
                                          <p:spTgt spid="3765"/>
                                        </p:tgtEl>
                                        <p:attrNameLst>
                                          <p:attrName>style.visibility</p:attrName>
                                        </p:attrNameLst>
                                      </p:cBhvr>
                                      <p:to>
                                        <p:strVal val="visible"/>
                                      </p:to>
                                    </p:set>
                                    <p:animEffect transition="in" filter="fade">
                                      <p:cBhvr>
                                        <p:cTn id="38" dur="1000"/>
                                        <p:tgtEl>
                                          <p:spTgt spid="376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769"/>
                                        </p:tgtEl>
                                        <p:attrNameLst>
                                          <p:attrName>style.visibility</p:attrName>
                                        </p:attrNameLst>
                                      </p:cBhvr>
                                      <p:to>
                                        <p:strVal val="visible"/>
                                      </p:to>
                                    </p:set>
                                    <p:animEffect transition="in" filter="fade">
                                      <p:cBhvr>
                                        <p:cTn id="43" dur="1000"/>
                                        <p:tgtEl>
                                          <p:spTgt spid="3769"/>
                                        </p:tgtEl>
                                      </p:cBhvr>
                                    </p:animEffect>
                                  </p:childTnLst>
                                </p:cTn>
                              </p:par>
                              <p:par>
                                <p:cTn id="44" presetID="10" presetClass="entr" presetSubtype="0" fill="hold" nodeType="withEffect">
                                  <p:stCondLst>
                                    <p:cond delay="0"/>
                                  </p:stCondLst>
                                  <p:childTnLst>
                                    <p:set>
                                      <p:cBhvr>
                                        <p:cTn id="45" dur="1" fill="hold">
                                          <p:stCondLst>
                                            <p:cond delay="0"/>
                                          </p:stCondLst>
                                        </p:cTn>
                                        <p:tgtEl>
                                          <p:spTgt spid="3770"/>
                                        </p:tgtEl>
                                        <p:attrNameLst>
                                          <p:attrName>style.visibility</p:attrName>
                                        </p:attrNameLst>
                                      </p:cBhvr>
                                      <p:to>
                                        <p:strVal val="visible"/>
                                      </p:to>
                                    </p:set>
                                    <p:animEffect transition="in" filter="fade">
                                      <p:cBhvr>
                                        <p:cTn id="46" dur="1000"/>
                                        <p:tgtEl>
                                          <p:spTgt spid="3770"/>
                                        </p:tgtEl>
                                      </p:cBhvr>
                                    </p:animEffect>
                                  </p:childTnLst>
                                </p:cTn>
                              </p:par>
                              <p:par>
                                <p:cTn id="47" presetID="10" presetClass="entr" presetSubtype="0" fill="hold" nodeType="withEffect">
                                  <p:stCondLst>
                                    <p:cond delay="0"/>
                                  </p:stCondLst>
                                  <p:childTnLst>
                                    <p:set>
                                      <p:cBhvr>
                                        <p:cTn id="48" dur="1" fill="hold">
                                          <p:stCondLst>
                                            <p:cond delay="0"/>
                                          </p:stCondLst>
                                        </p:cTn>
                                        <p:tgtEl>
                                          <p:spTgt spid="3771"/>
                                        </p:tgtEl>
                                        <p:attrNameLst>
                                          <p:attrName>style.visibility</p:attrName>
                                        </p:attrNameLst>
                                      </p:cBhvr>
                                      <p:to>
                                        <p:strVal val="visible"/>
                                      </p:to>
                                    </p:set>
                                    <p:animEffect transition="in" filter="fade">
                                      <p:cBhvr>
                                        <p:cTn id="49" dur="1000"/>
                                        <p:tgtEl>
                                          <p:spTgt spid="3771"/>
                                        </p:tgtEl>
                                      </p:cBhvr>
                                    </p:animEffect>
                                  </p:childTnLst>
                                </p:cTn>
                              </p:par>
                              <p:par>
                                <p:cTn id="50" presetID="10" presetClass="entr" presetSubtype="0" fill="hold" nodeType="withEffect">
                                  <p:stCondLst>
                                    <p:cond delay="0"/>
                                  </p:stCondLst>
                                  <p:childTnLst>
                                    <p:set>
                                      <p:cBhvr>
                                        <p:cTn id="51" dur="1" fill="hold">
                                          <p:stCondLst>
                                            <p:cond delay="0"/>
                                          </p:stCondLst>
                                        </p:cTn>
                                        <p:tgtEl>
                                          <p:spTgt spid="3775"/>
                                        </p:tgtEl>
                                        <p:attrNameLst>
                                          <p:attrName>style.visibility</p:attrName>
                                        </p:attrNameLst>
                                      </p:cBhvr>
                                      <p:to>
                                        <p:strVal val="visible"/>
                                      </p:to>
                                    </p:set>
                                    <p:animEffect transition="in" filter="fade">
                                      <p:cBhvr>
                                        <p:cTn id="52" dur="1000"/>
                                        <p:tgtEl>
                                          <p:spTgt spid="3775"/>
                                        </p:tgtEl>
                                      </p:cBhvr>
                                    </p:animEffect>
                                  </p:childTnLst>
                                </p:cTn>
                              </p:par>
                              <p:par>
                                <p:cTn id="53" presetID="10" presetClass="entr" presetSubtype="0" fill="hold" nodeType="withEffect">
                                  <p:stCondLst>
                                    <p:cond delay="0"/>
                                  </p:stCondLst>
                                  <p:childTnLst>
                                    <p:set>
                                      <p:cBhvr>
                                        <p:cTn id="54" dur="1" fill="hold">
                                          <p:stCondLst>
                                            <p:cond delay="0"/>
                                          </p:stCondLst>
                                        </p:cTn>
                                        <p:tgtEl>
                                          <p:spTgt spid="3772"/>
                                        </p:tgtEl>
                                        <p:attrNameLst>
                                          <p:attrName>style.visibility</p:attrName>
                                        </p:attrNameLst>
                                      </p:cBhvr>
                                      <p:to>
                                        <p:strVal val="visible"/>
                                      </p:to>
                                    </p:set>
                                    <p:animEffect transition="in" filter="fade">
                                      <p:cBhvr>
                                        <p:cTn id="55" dur="1000"/>
                                        <p:tgtEl>
                                          <p:spTgt spid="3772"/>
                                        </p:tgtEl>
                                      </p:cBhvr>
                                    </p:animEffect>
                                  </p:childTnLst>
                                </p:cTn>
                              </p:par>
                              <p:par>
                                <p:cTn id="56" presetID="10" presetClass="entr" presetSubtype="0" fill="hold" nodeType="withEffect">
                                  <p:stCondLst>
                                    <p:cond delay="0"/>
                                  </p:stCondLst>
                                  <p:childTnLst>
                                    <p:set>
                                      <p:cBhvr>
                                        <p:cTn id="57" dur="1" fill="hold">
                                          <p:stCondLst>
                                            <p:cond delay="0"/>
                                          </p:stCondLst>
                                        </p:cTn>
                                        <p:tgtEl>
                                          <p:spTgt spid="3773"/>
                                        </p:tgtEl>
                                        <p:attrNameLst>
                                          <p:attrName>style.visibility</p:attrName>
                                        </p:attrNameLst>
                                      </p:cBhvr>
                                      <p:to>
                                        <p:strVal val="visible"/>
                                      </p:to>
                                    </p:set>
                                    <p:animEffect transition="in" filter="fade">
                                      <p:cBhvr>
                                        <p:cTn id="58" dur="1000"/>
                                        <p:tgtEl>
                                          <p:spTgt spid="3773"/>
                                        </p:tgtEl>
                                      </p:cBhvr>
                                    </p:animEffect>
                                  </p:childTnLst>
                                </p:cTn>
                              </p:par>
                              <p:par>
                                <p:cTn id="59" presetID="10" presetClass="entr" presetSubtype="0" fill="hold" nodeType="withEffect">
                                  <p:stCondLst>
                                    <p:cond delay="0"/>
                                  </p:stCondLst>
                                  <p:childTnLst>
                                    <p:set>
                                      <p:cBhvr>
                                        <p:cTn id="60" dur="1" fill="hold">
                                          <p:stCondLst>
                                            <p:cond delay="0"/>
                                          </p:stCondLst>
                                        </p:cTn>
                                        <p:tgtEl>
                                          <p:spTgt spid="3774"/>
                                        </p:tgtEl>
                                        <p:attrNameLst>
                                          <p:attrName>style.visibility</p:attrName>
                                        </p:attrNameLst>
                                      </p:cBhvr>
                                      <p:to>
                                        <p:strVal val="visible"/>
                                      </p:to>
                                    </p:set>
                                    <p:animEffect transition="in" filter="fade">
                                      <p:cBhvr>
                                        <p:cTn id="61" dur="1000"/>
                                        <p:tgtEl>
                                          <p:spTgt spid="3774"/>
                                        </p:tgtEl>
                                      </p:cBhvr>
                                    </p:animEffect>
                                  </p:childTnLst>
                                </p:cTn>
                              </p:par>
                              <p:par>
                                <p:cTn id="62" presetID="10" presetClass="entr" presetSubtype="0" fill="hold" nodeType="withEffect">
                                  <p:stCondLst>
                                    <p:cond delay="0"/>
                                  </p:stCondLst>
                                  <p:childTnLst>
                                    <p:set>
                                      <p:cBhvr>
                                        <p:cTn id="63" dur="1" fill="hold">
                                          <p:stCondLst>
                                            <p:cond delay="0"/>
                                          </p:stCondLst>
                                        </p:cTn>
                                        <p:tgtEl>
                                          <p:spTgt spid="3776"/>
                                        </p:tgtEl>
                                        <p:attrNameLst>
                                          <p:attrName>style.visibility</p:attrName>
                                        </p:attrNameLst>
                                      </p:cBhvr>
                                      <p:to>
                                        <p:strVal val="visible"/>
                                      </p:to>
                                    </p:set>
                                    <p:animEffect transition="in" filter="fade">
                                      <p:cBhvr>
                                        <p:cTn id="64" dur="1000"/>
                                        <p:tgtEl>
                                          <p:spTgt spid="3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80"/>
        <p:cNvGrpSpPr/>
        <p:nvPr/>
      </p:nvGrpSpPr>
      <p:grpSpPr>
        <a:xfrm>
          <a:off x="0" y="0"/>
          <a:ext cx="0" cy="0"/>
          <a:chOff x="0" y="0"/>
          <a:chExt cx="0" cy="0"/>
        </a:xfrm>
      </p:grpSpPr>
      <p:sp>
        <p:nvSpPr>
          <p:cNvPr id="3781" name="Google Shape;3781;p366"/>
          <p:cNvSpPr txBox="1">
            <a:spLocks noGrp="1"/>
          </p:cNvSpPr>
          <p:nvPr>
            <p:ph type="body" idx="1"/>
          </p:nvPr>
        </p:nvSpPr>
        <p:spPr>
          <a:xfrm>
            <a:off x="705033" y="2624767"/>
            <a:ext cx="5600000" cy="13528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23323">
              <a:buSzPts val="1400"/>
            </a:pPr>
            <a:r>
              <a:rPr lang="en" sz="1867" b="1"/>
              <a:t>Where does this instruction paradigm stand?</a:t>
            </a:r>
            <a:endParaRPr sz="1867" b="1"/>
          </a:p>
          <a:p>
            <a:pPr lvl="1">
              <a:spcBef>
                <a:spcPts val="0"/>
              </a:spcBef>
            </a:pPr>
            <a:r>
              <a:rPr lang="en" sz="1867"/>
              <a:t>It subsumes the typical paradigm of learning from </a:t>
            </a:r>
            <a:r>
              <a:rPr lang="en" sz="1867">
                <a:solidFill>
                  <a:srgbClr val="990000"/>
                </a:solidFill>
              </a:rPr>
              <a:t>task-specific</a:t>
            </a:r>
            <a:r>
              <a:rPr lang="en" sz="1867"/>
              <a:t> input/output pairs (e.g., mapping sentences to their sentiment.) </a:t>
            </a:r>
            <a:endParaRPr sz="1867"/>
          </a:p>
          <a:p>
            <a:pPr lvl="1">
              <a:spcBef>
                <a:spcPts val="0"/>
              </a:spcBef>
            </a:pPr>
            <a:r>
              <a:rPr lang="en"/>
              <a:t>Any task we currently solve in NLP can be expressed as “instructions”.</a:t>
            </a:r>
            <a:endParaRPr/>
          </a:p>
          <a:p>
            <a:pPr marL="0" indent="0">
              <a:buNone/>
            </a:pPr>
            <a:endParaRPr sz="1867"/>
          </a:p>
        </p:txBody>
      </p:sp>
      <p:sp>
        <p:nvSpPr>
          <p:cNvPr id="3782" name="Google Shape;3782;p366"/>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The Instruction Paradigm: Advantages </a:t>
            </a:r>
            <a:endParaRPr/>
          </a:p>
        </p:txBody>
      </p:sp>
      <p:sp>
        <p:nvSpPr>
          <p:cNvPr id="3783" name="Google Shape;3783;p366"/>
          <p:cNvSpPr txBox="1">
            <a:spLocks noGrp="1"/>
          </p:cNvSpPr>
          <p:nvPr>
            <p:ph type="body" idx="1"/>
          </p:nvPr>
        </p:nvSpPr>
        <p:spPr>
          <a:xfrm>
            <a:off x="720400" y="1545867"/>
            <a:ext cx="11012800" cy="10092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31789">
              <a:buSzPts val="1500"/>
            </a:pPr>
            <a:r>
              <a:rPr lang="en" sz="2000" b="1"/>
              <a:t>Flexibility:</a:t>
            </a:r>
            <a:r>
              <a:rPr lang="en" sz="2000"/>
              <a:t> It allows to define a potentially-new task explicitly in natural language. </a:t>
            </a:r>
            <a:endParaRPr sz="2000"/>
          </a:p>
        </p:txBody>
      </p:sp>
      <p:sp>
        <p:nvSpPr>
          <p:cNvPr id="3784" name="Google Shape;3784;p366"/>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46</a:t>
            </a:fld>
            <a:endParaRPr/>
          </a:p>
        </p:txBody>
      </p:sp>
      <p:grpSp>
        <p:nvGrpSpPr>
          <p:cNvPr id="3785" name="Google Shape;3785;p366"/>
          <p:cNvGrpSpPr/>
          <p:nvPr/>
        </p:nvGrpSpPr>
        <p:grpSpPr>
          <a:xfrm>
            <a:off x="6741460" y="2818641"/>
            <a:ext cx="3895120" cy="2688544"/>
            <a:chOff x="4700425" y="2349825"/>
            <a:chExt cx="3478200" cy="2378400"/>
          </a:xfrm>
        </p:grpSpPr>
        <p:sp>
          <p:nvSpPr>
            <p:cNvPr id="3786" name="Google Shape;3786;p366"/>
            <p:cNvSpPr/>
            <p:nvPr/>
          </p:nvSpPr>
          <p:spPr>
            <a:xfrm>
              <a:off x="4700425" y="2349825"/>
              <a:ext cx="3478200" cy="23784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spcBef>
                  <a:spcPts val="0"/>
                </a:spcBef>
                <a:spcAft>
                  <a:spcPts val="0"/>
                </a:spcAft>
              </a:pPr>
              <a:r>
                <a:rPr lang="en" sz="1467"/>
                <a:t>Learning from Instructions</a:t>
              </a:r>
              <a:endParaRPr sz="1467"/>
            </a:p>
          </p:txBody>
        </p:sp>
        <p:sp>
          <p:nvSpPr>
            <p:cNvPr id="3787" name="Google Shape;3787;p366"/>
            <p:cNvSpPr/>
            <p:nvPr/>
          </p:nvSpPr>
          <p:spPr>
            <a:xfrm>
              <a:off x="5540832" y="3224018"/>
              <a:ext cx="1787100" cy="7158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467">
                  <a:latin typeface="Lato"/>
                  <a:ea typeface="Lato"/>
                  <a:cs typeface="Lato"/>
                  <a:sym typeface="Lato"/>
                </a:rPr>
                <a:t>Learning from task-specific input/outputs </a:t>
              </a:r>
              <a:endParaRPr sz="1467">
                <a:latin typeface="Lato"/>
                <a:ea typeface="Lato"/>
                <a:cs typeface="Lato"/>
                <a:sym typeface="Lat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83"/>
                                        </p:tgtEl>
                                        <p:attrNameLst>
                                          <p:attrName>style.visibility</p:attrName>
                                        </p:attrNameLst>
                                      </p:cBhvr>
                                      <p:to>
                                        <p:strVal val="visible"/>
                                      </p:to>
                                    </p:set>
                                    <p:animEffect transition="in" filter="fade">
                                      <p:cBhvr>
                                        <p:cTn id="7" dur="1000"/>
                                        <p:tgtEl>
                                          <p:spTgt spid="37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81"/>
                                        </p:tgtEl>
                                        <p:attrNameLst>
                                          <p:attrName>style.visibility</p:attrName>
                                        </p:attrNameLst>
                                      </p:cBhvr>
                                      <p:to>
                                        <p:strVal val="visible"/>
                                      </p:to>
                                    </p:set>
                                    <p:animEffect transition="in" filter="fade">
                                      <p:cBhvr>
                                        <p:cTn id="12" dur="1000"/>
                                        <p:tgtEl>
                                          <p:spTgt spid="37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85"/>
                                        </p:tgtEl>
                                        <p:attrNameLst>
                                          <p:attrName>style.visibility</p:attrName>
                                        </p:attrNameLst>
                                      </p:cBhvr>
                                      <p:to>
                                        <p:strVal val="visible"/>
                                      </p:to>
                                    </p:set>
                                    <p:animEffect transition="in" filter="fade">
                                      <p:cBhvr>
                                        <p:cTn id="17" dur="1000"/>
                                        <p:tgtEl>
                                          <p:spTgt spid="37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sp>
        <p:nvSpPr>
          <p:cNvPr id="3792" name="Google Shape;3792;p367"/>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The Instruction Paradigm: Challenges </a:t>
            </a:r>
            <a:endParaRPr/>
          </a:p>
        </p:txBody>
      </p:sp>
      <p:sp>
        <p:nvSpPr>
          <p:cNvPr id="3793" name="Google Shape;3793;p367"/>
          <p:cNvSpPr txBox="1">
            <a:spLocks noGrp="1"/>
          </p:cNvSpPr>
          <p:nvPr>
            <p:ph type="body" idx="1"/>
          </p:nvPr>
        </p:nvSpPr>
        <p:spPr>
          <a:xfrm>
            <a:off x="923600" y="1545867"/>
            <a:ext cx="11012800" cy="4848800"/>
          </a:xfrm>
          <a:prstGeom prst="rect">
            <a:avLst/>
          </a:prstGeom>
        </p:spPr>
        <p:txBody>
          <a:bodyPr spcFirstLastPara="1" vert="horz" wrap="square" lIns="121900" tIns="121900" rIns="121900" bIns="121900" numCol="1" anchor="t" anchorCtr="0" compatLnSpc="1">
            <a:prstTxWarp prst="textNoShape">
              <a:avLst/>
            </a:prstTxWarp>
            <a:noAutofit/>
          </a:bodyPr>
          <a:lstStyle/>
          <a:p>
            <a:pPr>
              <a:lnSpc>
                <a:spcPct val="100000"/>
              </a:lnSpc>
            </a:pPr>
            <a:r>
              <a:rPr lang="en">
                <a:solidFill>
                  <a:schemeClr val="dk1"/>
                </a:solidFill>
              </a:rPr>
              <a:t>Lack of natural and diverse benchmarks for learning from Instructions.</a:t>
            </a:r>
            <a:endParaRPr>
              <a:solidFill>
                <a:schemeClr val="dk1"/>
              </a:solidFill>
            </a:endParaRPr>
          </a:p>
          <a:p>
            <a:pPr lvl="1">
              <a:lnSpc>
                <a:spcPct val="100000"/>
              </a:lnSpc>
              <a:spcBef>
                <a:spcPts val="0"/>
              </a:spcBef>
              <a:buClr>
                <a:srgbClr val="0000FF"/>
              </a:buClr>
            </a:pPr>
            <a:r>
              <a:rPr lang="en">
                <a:solidFill>
                  <a:srgbClr val="0000FF"/>
                </a:solidFill>
              </a:rPr>
              <a:t>Few prior works, but they are limited!</a:t>
            </a:r>
            <a:endParaRPr>
              <a:solidFill>
                <a:srgbClr val="0000FF"/>
              </a:solidFill>
            </a:endParaRPr>
          </a:p>
          <a:p>
            <a:pPr indent="0">
              <a:lnSpc>
                <a:spcPct val="100000"/>
              </a:lnSpc>
              <a:buNone/>
            </a:pPr>
            <a:br>
              <a:rPr lang="en">
                <a:solidFill>
                  <a:schemeClr val="dk1"/>
                </a:solidFill>
              </a:rPr>
            </a:br>
            <a:endParaRPr>
              <a:solidFill>
                <a:schemeClr val="dk1"/>
              </a:solidFill>
            </a:endParaRPr>
          </a:p>
          <a:p>
            <a:pPr>
              <a:lnSpc>
                <a:spcPct val="100000"/>
              </a:lnSpc>
            </a:pPr>
            <a:r>
              <a:rPr lang="en"/>
              <a:t>No standard schema to represent instructions.</a:t>
            </a:r>
            <a:endParaRPr/>
          </a:p>
          <a:p>
            <a:pPr lvl="1">
              <a:lnSpc>
                <a:spcPct val="100000"/>
              </a:lnSpc>
              <a:spcBef>
                <a:spcPts val="0"/>
              </a:spcBef>
              <a:buClr>
                <a:srgbClr val="0000FF"/>
              </a:buClr>
            </a:pPr>
            <a:r>
              <a:rPr lang="en">
                <a:solidFill>
                  <a:srgbClr val="0000FF"/>
                </a:solidFill>
              </a:rPr>
              <a:t>Unclear how to represent “instructions”!</a:t>
            </a:r>
            <a:endParaRPr>
              <a:solidFill>
                <a:srgbClr val="0000FF"/>
              </a:solidFill>
            </a:endParaRPr>
          </a:p>
          <a:p>
            <a:pPr marL="0" indent="0">
              <a:lnSpc>
                <a:spcPct val="100000"/>
              </a:lnSpc>
              <a:buNone/>
            </a:pPr>
            <a:br>
              <a:rPr lang="en"/>
            </a:br>
            <a:endParaRPr/>
          </a:p>
          <a:p>
            <a:pPr>
              <a:lnSpc>
                <a:spcPct val="100000"/>
              </a:lnSpc>
            </a:pPr>
            <a:r>
              <a:rPr lang="en"/>
              <a:t>Model response to Instructions has been poor.</a:t>
            </a:r>
            <a:endParaRPr/>
          </a:p>
          <a:p>
            <a:pPr lvl="1">
              <a:lnSpc>
                <a:spcPct val="100000"/>
              </a:lnSpc>
              <a:spcBef>
                <a:spcPts val="0"/>
              </a:spcBef>
              <a:buClr>
                <a:srgbClr val="0000FF"/>
              </a:buClr>
            </a:pPr>
            <a:r>
              <a:rPr lang="en">
                <a:solidFill>
                  <a:srgbClr val="0000FF"/>
                </a:solidFill>
              </a:rPr>
              <a:t>Instructions are hard to learn!</a:t>
            </a:r>
            <a:endParaRPr>
              <a:solidFill>
                <a:srgbClr val="0000FF"/>
              </a:solidFill>
            </a:endParaRPr>
          </a:p>
        </p:txBody>
      </p:sp>
      <p:sp>
        <p:nvSpPr>
          <p:cNvPr id="3794" name="Google Shape;3794;p367"/>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47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3">
                                            <p:txEl>
                                              <p:pRg st="0" end="0"/>
                                            </p:txEl>
                                          </p:spTgt>
                                        </p:tgtEl>
                                        <p:attrNameLst>
                                          <p:attrName>style.visibility</p:attrName>
                                        </p:attrNameLst>
                                      </p:cBhvr>
                                      <p:to>
                                        <p:strVal val="visible"/>
                                      </p:to>
                                    </p:set>
                                    <p:animEffect transition="in" filter="fade">
                                      <p:cBhvr>
                                        <p:cTn id="7" dur="1000"/>
                                        <p:tgtEl>
                                          <p:spTgt spid="37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93">
                                            <p:txEl>
                                              <p:pRg st="1" end="1"/>
                                            </p:txEl>
                                          </p:spTgt>
                                        </p:tgtEl>
                                        <p:attrNameLst>
                                          <p:attrName>style.visibility</p:attrName>
                                        </p:attrNameLst>
                                      </p:cBhvr>
                                      <p:to>
                                        <p:strVal val="visible"/>
                                      </p:to>
                                    </p:set>
                                    <p:animEffect transition="in" filter="fade">
                                      <p:cBhvr>
                                        <p:cTn id="12" dur="1000"/>
                                        <p:tgtEl>
                                          <p:spTgt spid="379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93">
                                            <p:txEl>
                                              <p:pRg st="2" end="2"/>
                                            </p:txEl>
                                          </p:spTgt>
                                        </p:tgtEl>
                                        <p:attrNameLst>
                                          <p:attrName>style.visibility</p:attrName>
                                        </p:attrNameLst>
                                      </p:cBhvr>
                                      <p:to>
                                        <p:strVal val="visible"/>
                                      </p:to>
                                    </p:set>
                                    <p:animEffect transition="in" filter="fade">
                                      <p:cBhvr>
                                        <p:cTn id="17" dur="1000"/>
                                        <p:tgtEl>
                                          <p:spTgt spid="379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93">
                                            <p:txEl>
                                              <p:pRg st="3" end="3"/>
                                            </p:txEl>
                                          </p:spTgt>
                                        </p:tgtEl>
                                        <p:attrNameLst>
                                          <p:attrName>style.visibility</p:attrName>
                                        </p:attrNameLst>
                                      </p:cBhvr>
                                      <p:to>
                                        <p:strVal val="visible"/>
                                      </p:to>
                                    </p:set>
                                    <p:animEffect transition="in" filter="fade">
                                      <p:cBhvr>
                                        <p:cTn id="22" dur="1000"/>
                                        <p:tgtEl>
                                          <p:spTgt spid="379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93">
                                            <p:txEl>
                                              <p:pRg st="4" end="4"/>
                                            </p:txEl>
                                          </p:spTgt>
                                        </p:tgtEl>
                                        <p:attrNameLst>
                                          <p:attrName>style.visibility</p:attrName>
                                        </p:attrNameLst>
                                      </p:cBhvr>
                                      <p:to>
                                        <p:strVal val="visible"/>
                                      </p:to>
                                    </p:set>
                                    <p:animEffect transition="in" filter="fade">
                                      <p:cBhvr>
                                        <p:cTn id="27" dur="1000"/>
                                        <p:tgtEl>
                                          <p:spTgt spid="379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93">
                                            <p:txEl>
                                              <p:pRg st="5" end="5"/>
                                            </p:txEl>
                                          </p:spTgt>
                                        </p:tgtEl>
                                        <p:attrNameLst>
                                          <p:attrName>style.visibility</p:attrName>
                                        </p:attrNameLst>
                                      </p:cBhvr>
                                      <p:to>
                                        <p:strVal val="visible"/>
                                      </p:to>
                                    </p:set>
                                    <p:animEffect transition="in" filter="fade">
                                      <p:cBhvr>
                                        <p:cTn id="32" dur="1000"/>
                                        <p:tgtEl>
                                          <p:spTgt spid="379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93">
                                            <p:txEl>
                                              <p:pRg st="6" end="6"/>
                                            </p:txEl>
                                          </p:spTgt>
                                        </p:tgtEl>
                                        <p:attrNameLst>
                                          <p:attrName>style.visibility</p:attrName>
                                        </p:attrNameLst>
                                      </p:cBhvr>
                                      <p:to>
                                        <p:strVal val="visible"/>
                                      </p:to>
                                    </p:set>
                                    <p:animEffect transition="in" filter="fade">
                                      <p:cBhvr>
                                        <p:cTn id="37" dur="1000"/>
                                        <p:tgtEl>
                                          <p:spTgt spid="379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793">
                                            <p:txEl>
                                              <p:pRg st="7" end="7"/>
                                            </p:txEl>
                                          </p:spTgt>
                                        </p:tgtEl>
                                        <p:attrNameLst>
                                          <p:attrName>style.visibility</p:attrName>
                                        </p:attrNameLst>
                                      </p:cBhvr>
                                      <p:to>
                                        <p:strVal val="visible"/>
                                      </p:to>
                                    </p:set>
                                    <p:animEffect transition="in" filter="fade">
                                      <p:cBhvr>
                                        <p:cTn id="42" dur="1000"/>
                                        <p:tgtEl>
                                          <p:spTgt spid="379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98"/>
        <p:cNvGrpSpPr/>
        <p:nvPr/>
      </p:nvGrpSpPr>
      <p:grpSpPr>
        <a:xfrm>
          <a:off x="0" y="0"/>
          <a:ext cx="0" cy="0"/>
          <a:chOff x="0" y="0"/>
          <a:chExt cx="0" cy="0"/>
        </a:xfrm>
      </p:grpSpPr>
      <p:sp>
        <p:nvSpPr>
          <p:cNvPr id="3799" name="Google Shape;3799;p368"/>
          <p:cNvSpPr txBox="1">
            <a:spLocks noGrp="1"/>
          </p:cNvSpPr>
          <p:nvPr>
            <p:ph type="body" idx="1"/>
          </p:nvPr>
        </p:nvSpPr>
        <p:spPr>
          <a:xfrm>
            <a:off x="468900" y="1536633"/>
            <a:ext cx="6278000" cy="14088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31789">
              <a:buClr>
                <a:srgbClr val="000000"/>
              </a:buClr>
              <a:buSzPts val="1500"/>
              <a:buChar char="-"/>
            </a:pPr>
            <a:r>
              <a:rPr lang="en" sz="2000">
                <a:solidFill>
                  <a:srgbClr val="000000"/>
                </a:solidFill>
              </a:rPr>
              <a:t>Weller et. al (2020): </a:t>
            </a:r>
            <a:endParaRPr sz="2000">
              <a:solidFill>
                <a:srgbClr val="000000"/>
              </a:solidFill>
            </a:endParaRPr>
          </a:p>
          <a:p>
            <a:pPr lvl="1" indent="-397923">
              <a:spcBef>
                <a:spcPts val="0"/>
              </a:spcBef>
              <a:buSzPts val="1100"/>
              <a:buChar char="-"/>
            </a:pPr>
            <a:r>
              <a:rPr lang="en" sz="1467"/>
              <a:t>Defined descriptions as common questions and built the ZEST dataset.</a:t>
            </a:r>
            <a:endParaRPr sz="1467"/>
          </a:p>
          <a:p>
            <a:pPr lvl="1" indent="-397923">
              <a:spcBef>
                <a:spcPts val="0"/>
              </a:spcBef>
              <a:buSzPts val="1100"/>
              <a:buChar char="-"/>
            </a:pPr>
            <a:r>
              <a:rPr lang="en" sz="1467">
                <a:solidFill>
                  <a:srgbClr val="980000"/>
                </a:solidFill>
                <a:highlight>
                  <a:schemeClr val="lt1"/>
                </a:highlight>
              </a:rPr>
              <a:t>Question format and crowdsourcing </a:t>
            </a:r>
            <a:r>
              <a:rPr lang="en" sz="1467">
                <a:solidFill>
                  <a:srgbClr val="1155CC"/>
                </a:solidFill>
                <a:highlight>
                  <a:schemeClr val="lt1"/>
                </a:highlight>
                <a:latin typeface="Roboto"/>
                <a:ea typeface="Roboto"/>
                <a:cs typeface="Roboto"/>
                <a:sym typeface="Roboto"/>
              </a:rPr>
              <a:t>→ Limited complexity</a:t>
            </a:r>
            <a:br>
              <a:rPr lang="en" sz="1467">
                <a:solidFill>
                  <a:srgbClr val="980000"/>
                </a:solidFill>
                <a:highlight>
                  <a:schemeClr val="lt1"/>
                </a:highlight>
              </a:rPr>
            </a:br>
            <a:endParaRPr sz="1467"/>
          </a:p>
        </p:txBody>
      </p:sp>
      <p:sp>
        <p:nvSpPr>
          <p:cNvPr id="3800" name="Google Shape;3800;p368"/>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Prior Works</a:t>
            </a:r>
            <a:endParaRPr/>
          </a:p>
          <a:p>
            <a:endParaRPr/>
          </a:p>
          <a:p>
            <a:endParaRPr/>
          </a:p>
          <a:p>
            <a:endParaRPr/>
          </a:p>
        </p:txBody>
      </p:sp>
      <p:sp>
        <p:nvSpPr>
          <p:cNvPr id="3801" name="Google Shape;3801;p368"/>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48</a:t>
            </a:fld>
            <a:endParaRPr/>
          </a:p>
        </p:txBody>
      </p:sp>
      <p:grpSp>
        <p:nvGrpSpPr>
          <p:cNvPr id="3802" name="Google Shape;3802;p368"/>
          <p:cNvGrpSpPr/>
          <p:nvPr/>
        </p:nvGrpSpPr>
        <p:grpSpPr>
          <a:xfrm>
            <a:off x="7605669" y="2252024"/>
            <a:ext cx="3701404" cy="3171448"/>
            <a:chOff x="5770956" y="1383543"/>
            <a:chExt cx="3034601" cy="2690100"/>
          </a:xfrm>
        </p:grpSpPr>
        <p:cxnSp>
          <p:nvCxnSpPr>
            <p:cNvPr id="3803" name="Google Shape;3803;p368"/>
            <p:cNvCxnSpPr/>
            <p:nvPr/>
          </p:nvCxnSpPr>
          <p:spPr>
            <a:xfrm>
              <a:off x="5776157" y="4068500"/>
              <a:ext cx="3029400" cy="0"/>
            </a:xfrm>
            <a:prstGeom prst="straightConnector1">
              <a:avLst/>
            </a:prstGeom>
            <a:noFill/>
            <a:ln w="9525" cap="flat" cmpd="sng">
              <a:solidFill>
                <a:schemeClr val="dk2"/>
              </a:solidFill>
              <a:prstDash val="solid"/>
              <a:round/>
              <a:headEnd type="none" w="med" len="med"/>
              <a:tailEnd type="stealth" w="med" len="med"/>
            </a:ln>
          </p:spPr>
        </p:cxnSp>
        <p:cxnSp>
          <p:nvCxnSpPr>
            <p:cNvPr id="3804" name="Google Shape;3804;p368"/>
            <p:cNvCxnSpPr/>
            <p:nvPr/>
          </p:nvCxnSpPr>
          <p:spPr>
            <a:xfrm rot="10800000">
              <a:off x="5770956" y="1383543"/>
              <a:ext cx="3300" cy="2690100"/>
            </a:xfrm>
            <a:prstGeom prst="straightConnector1">
              <a:avLst/>
            </a:prstGeom>
            <a:noFill/>
            <a:ln w="9525" cap="flat" cmpd="sng">
              <a:solidFill>
                <a:schemeClr val="dk2"/>
              </a:solidFill>
              <a:prstDash val="solid"/>
              <a:round/>
              <a:headEnd type="none" w="med" len="med"/>
              <a:tailEnd type="stealth" w="med" len="med"/>
            </a:ln>
          </p:spPr>
        </p:cxnSp>
      </p:grpSp>
      <p:sp>
        <p:nvSpPr>
          <p:cNvPr id="3805" name="Google Shape;3805;p368"/>
          <p:cNvSpPr txBox="1"/>
          <p:nvPr/>
        </p:nvSpPr>
        <p:spPr>
          <a:xfrm>
            <a:off x="6746973" y="1778809"/>
            <a:ext cx="912000" cy="57460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a:latin typeface="Lato"/>
                <a:ea typeface="Lato"/>
                <a:cs typeface="Lato"/>
                <a:sym typeface="Lato"/>
              </a:rPr>
              <a:t>Diversity of tasks</a:t>
            </a:r>
            <a:endParaRPr sz="1067">
              <a:latin typeface="Lato"/>
              <a:ea typeface="Lato"/>
              <a:cs typeface="Lato"/>
              <a:sym typeface="Lato"/>
            </a:endParaRPr>
          </a:p>
        </p:txBody>
      </p:sp>
      <p:sp>
        <p:nvSpPr>
          <p:cNvPr id="3806" name="Google Shape;3806;p368"/>
          <p:cNvSpPr txBox="1"/>
          <p:nvPr/>
        </p:nvSpPr>
        <p:spPr>
          <a:xfrm>
            <a:off x="10667200" y="5431501"/>
            <a:ext cx="1268800" cy="57460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a:latin typeface="Lato"/>
                <a:ea typeface="Lato"/>
                <a:cs typeface="Lato"/>
                <a:sym typeface="Lato"/>
              </a:rPr>
              <a:t>naturalness of the descriptions </a:t>
            </a:r>
            <a:endParaRPr sz="1067">
              <a:latin typeface="Lato"/>
              <a:ea typeface="Lato"/>
              <a:cs typeface="Lato"/>
              <a:sym typeface="Lato"/>
            </a:endParaRPr>
          </a:p>
        </p:txBody>
      </p:sp>
      <p:pic>
        <p:nvPicPr>
          <p:cNvPr id="3807" name="Google Shape;3807;p368"/>
          <p:cNvPicPr preferRelativeResize="0"/>
          <p:nvPr/>
        </p:nvPicPr>
        <p:blipFill>
          <a:blip r:embed="rId3">
            <a:alphaModFix/>
          </a:blip>
          <a:stretch>
            <a:fillRect/>
          </a:stretch>
        </p:blipFill>
        <p:spPr>
          <a:xfrm>
            <a:off x="10438594" y="4619518"/>
            <a:ext cx="315604" cy="367191"/>
          </a:xfrm>
          <a:prstGeom prst="rect">
            <a:avLst/>
          </a:prstGeom>
          <a:noFill/>
          <a:ln>
            <a:noFill/>
          </a:ln>
        </p:spPr>
      </p:pic>
      <p:pic>
        <p:nvPicPr>
          <p:cNvPr id="3808" name="Google Shape;3808;p368"/>
          <p:cNvPicPr preferRelativeResize="0"/>
          <p:nvPr/>
        </p:nvPicPr>
        <p:blipFill>
          <a:blip r:embed="rId4">
            <a:alphaModFix/>
          </a:blip>
          <a:stretch>
            <a:fillRect/>
          </a:stretch>
        </p:blipFill>
        <p:spPr>
          <a:xfrm>
            <a:off x="7741267" y="2390638"/>
            <a:ext cx="731600" cy="554900"/>
          </a:xfrm>
          <a:prstGeom prst="rect">
            <a:avLst/>
          </a:prstGeom>
          <a:noFill/>
          <a:ln>
            <a:noFill/>
          </a:ln>
        </p:spPr>
      </p:pic>
      <p:pic>
        <p:nvPicPr>
          <p:cNvPr id="3809" name="Google Shape;3809;p368"/>
          <p:cNvPicPr preferRelativeResize="0"/>
          <p:nvPr/>
        </p:nvPicPr>
        <p:blipFill>
          <a:blip r:embed="rId5">
            <a:alphaModFix/>
          </a:blip>
          <a:stretch>
            <a:fillRect/>
          </a:stretch>
        </p:blipFill>
        <p:spPr>
          <a:xfrm>
            <a:off x="10468630" y="2332535"/>
            <a:ext cx="369533" cy="463067"/>
          </a:xfrm>
          <a:prstGeom prst="rect">
            <a:avLst/>
          </a:prstGeom>
          <a:noFill/>
          <a:ln>
            <a:noFill/>
          </a:ln>
        </p:spPr>
      </p:pic>
      <p:sp>
        <p:nvSpPr>
          <p:cNvPr id="3810" name="Google Shape;3810;p368"/>
          <p:cNvSpPr txBox="1"/>
          <p:nvPr/>
        </p:nvSpPr>
        <p:spPr>
          <a:xfrm>
            <a:off x="10163900" y="4900567"/>
            <a:ext cx="912000" cy="410393"/>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a:latin typeface="Lato"/>
                <a:ea typeface="Lato"/>
                <a:cs typeface="Lato"/>
                <a:sym typeface="Lato"/>
              </a:rPr>
              <a:t>Efrat et al</a:t>
            </a:r>
            <a:endParaRPr sz="1067">
              <a:latin typeface="Lato"/>
              <a:ea typeface="Lato"/>
              <a:cs typeface="Lato"/>
              <a:sym typeface="Lato"/>
            </a:endParaRPr>
          </a:p>
        </p:txBody>
      </p:sp>
      <p:sp>
        <p:nvSpPr>
          <p:cNvPr id="3811" name="Google Shape;3811;p368"/>
          <p:cNvSpPr txBox="1"/>
          <p:nvPr/>
        </p:nvSpPr>
        <p:spPr>
          <a:xfrm>
            <a:off x="10564833" y="1947201"/>
            <a:ext cx="1074400" cy="57460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a:latin typeface="Lato"/>
                <a:ea typeface="Lato"/>
                <a:cs typeface="Lato"/>
                <a:sym typeface="Lato"/>
              </a:rPr>
              <a:t>where we want to be!</a:t>
            </a:r>
            <a:endParaRPr sz="1067">
              <a:latin typeface="Lato"/>
              <a:ea typeface="Lato"/>
              <a:cs typeface="Lato"/>
              <a:sym typeface="Lato"/>
            </a:endParaRPr>
          </a:p>
        </p:txBody>
      </p:sp>
      <p:sp>
        <p:nvSpPr>
          <p:cNvPr id="3812" name="Google Shape;3812;p368"/>
          <p:cNvSpPr txBox="1"/>
          <p:nvPr/>
        </p:nvSpPr>
        <p:spPr>
          <a:xfrm>
            <a:off x="7549467" y="2081783"/>
            <a:ext cx="1074400" cy="410393"/>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a:latin typeface="Lato"/>
                <a:ea typeface="Lato"/>
                <a:cs typeface="Lato"/>
                <a:sym typeface="Lato"/>
              </a:rPr>
              <a:t>Weller et al. </a:t>
            </a:r>
            <a:endParaRPr sz="1067">
              <a:latin typeface="Lato"/>
              <a:ea typeface="Lato"/>
              <a:cs typeface="Lato"/>
              <a:sym typeface="Lato"/>
            </a:endParaRPr>
          </a:p>
        </p:txBody>
      </p:sp>
      <p:sp>
        <p:nvSpPr>
          <p:cNvPr id="3813" name="Google Shape;3813;p368"/>
          <p:cNvSpPr txBox="1">
            <a:spLocks noGrp="1"/>
          </p:cNvSpPr>
          <p:nvPr>
            <p:ph type="body" idx="1"/>
          </p:nvPr>
        </p:nvSpPr>
        <p:spPr>
          <a:xfrm>
            <a:off x="649000" y="3005833"/>
            <a:ext cx="6278000" cy="20748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31789">
              <a:buClr>
                <a:srgbClr val="000000"/>
              </a:buClr>
              <a:buSzPts val="1500"/>
              <a:buChar char="-"/>
            </a:pPr>
            <a:r>
              <a:rPr lang="en" sz="2000">
                <a:solidFill>
                  <a:srgbClr val="000000"/>
                </a:solidFill>
                <a:highlight>
                  <a:schemeClr val="lt1"/>
                </a:highlight>
              </a:rPr>
              <a:t>Efrat et. al (2020): </a:t>
            </a:r>
            <a:endParaRPr sz="2000">
              <a:solidFill>
                <a:srgbClr val="000000"/>
              </a:solidFill>
              <a:highlight>
                <a:schemeClr val="lt1"/>
              </a:highlight>
            </a:endParaRPr>
          </a:p>
          <a:p>
            <a:pPr lvl="1" indent="-397923">
              <a:spcBef>
                <a:spcPts val="0"/>
              </a:spcBef>
              <a:buClr>
                <a:srgbClr val="000000"/>
              </a:buClr>
              <a:buSzPts val="1100"/>
              <a:buChar char="-"/>
            </a:pPr>
            <a:r>
              <a:rPr lang="en" sz="1467">
                <a:solidFill>
                  <a:srgbClr val="000000"/>
                </a:solidFill>
                <a:highlight>
                  <a:schemeClr val="lt1"/>
                </a:highlight>
              </a:rPr>
              <a:t>Proposed the Turking Test: asking models to follow natural language instructions</a:t>
            </a:r>
            <a:endParaRPr sz="1467">
              <a:solidFill>
                <a:srgbClr val="000000"/>
              </a:solidFill>
              <a:highlight>
                <a:schemeClr val="lt1"/>
              </a:highlight>
            </a:endParaRPr>
          </a:p>
          <a:p>
            <a:pPr lvl="1" indent="-397923">
              <a:spcBef>
                <a:spcPts val="0"/>
              </a:spcBef>
              <a:buClr>
                <a:srgbClr val="000000"/>
              </a:buClr>
              <a:buSzPts val="1100"/>
              <a:buChar char="-"/>
            </a:pPr>
            <a:r>
              <a:rPr lang="en" sz="1467">
                <a:solidFill>
                  <a:srgbClr val="980000"/>
                </a:solidFill>
                <a:highlight>
                  <a:schemeClr val="lt1"/>
                </a:highlight>
                <a:latin typeface="Roboto"/>
                <a:ea typeface="Roboto"/>
                <a:cs typeface="Roboto"/>
                <a:sym typeface="Roboto"/>
              </a:rPr>
              <a:t>Aims to address all crowdsourcing instructions at once</a:t>
            </a:r>
            <a:r>
              <a:rPr lang="en" sz="1467">
                <a:solidFill>
                  <a:srgbClr val="1155CC"/>
                </a:solidFill>
                <a:highlight>
                  <a:schemeClr val="lt1"/>
                </a:highlight>
                <a:latin typeface="Roboto"/>
                <a:ea typeface="Roboto"/>
                <a:cs typeface="Roboto"/>
                <a:sym typeface="Roboto"/>
              </a:rPr>
              <a:t> </a:t>
            </a:r>
            <a:endParaRPr sz="1467">
              <a:solidFill>
                <a:srgbClr val="1155CC"/>
              </a:solidFill>
              <a:highlight>
                <a:schemeClr val="lt1"/>
              </a:highlight>
              <a:latin typeface="Roboto"/>
              <a:ea typeface="Roboto"/>
              <a:cs typeface="Roboto"/>
              <a:sym typeface="Roboto"/>
            </a:endParaRPr>
          </a:p>
          <a:p>
            <a:pPr marL="1828754" indent="0">
              <a:buNone/>
            </a:pPr>
            <a:r>
              <a:rPr lang="en" sz="1467">
                <a:solidFill>
                  <a:srgbClr val="1155CC"/>
                </a:solidFill>
                <a:highlight>
                  <a:schemeClr val="lt1"/>
                </a:highlight>
                <a:latin typeface="Roboto"/>
                <a:ea typeface="Roboto"/>
                <a:cs typeface="Roboto"/>
                <a:sym typeface="Roboto"/>
              </a:rPr>
              <a:t>→ A very difficult task follow </a:t>
            </a:r>
            <a:endParaRPr sz="1467">
              <a:solidFill>
                <a:srgbClr val="1155CC"/>
              </a:solidFill>
              <a:highlight>
                <a:schemeClr val="lt1"/>
              </a:highlight>
              <a:latin typeface="Roboto"/>
              <a:ea typeface="Roboto"/>
              <a:cs typeface="Roboto"/>
              <a:sym typeface="Roboto"/>
            </a:endParaRPr>
          </a:p>
          <a:p>
            <a:pPr lvl="1" indent="-397923">
              <a:spcBef>
                <a:spcPts val="0"/>
              </a:spcBef>
              <a:buClr>
                <a:srgbClr val="1155CC"/>
              </a:buClr>
              <a:buSzPts val="1100"/>
              <a:buFont typeface="Roboto"/>
              <a:buChar char="-"/>
            </a:pPr>
            <a:r>
              <a:rPr lang="en" sz="1467">
                <a:solidFill>
                  <a:srgbClr val="980000"/>
                </a:solidFill>
                <a:highlight>
                  <a:schemeClr val="lt1"/>
                </a:highlight>
                <a:latin typeface="Roboto"/>
                <a:ea typeface="Roboto"/>
                <a:cs typeface="Roboto"/>
                <a:sym typeface="Roboto"/>
              </a:rPr>
              <a:t>Limited scope of study</a:t>
            </a:r>
            <a:r>
              <a:rPr lang="en" sz="1467">
                <a:solidFill>
                  <a:srgbClr val="1155CC"/>
                </a:solidFill>
                <a:highlight>
                  <a:schemeClr val="lt1"/>
                </a:highlight>
                <a:latin typeface="Roboto"/>
                <a:ea typeface="Roboto"/>
                <a:cs typeface="Roboto"/>
                <a:sym typeface="Roboto"/>
              </a:rPr>
              <a:t>          </a:t>
            </a:r>
            <a:endParaRPr sz="1467">
              <a:solidFill>
                <a:srgbClr val="1155CC"/>
              </a:solidFill>
              <a:highlight>
                <a:schemeClr val="lt1"/>
              </a:highlight>
              <a:latin typeface="Roboto"/>
              <a:ea typeface="Roboto"/>
              <a:cs typeface="Roboto"/>
              <a:sym typeface="Roboto"/>
            </a:endParaRPr>
          </a:p>
          <a:p>
            <a:pPr marL="1828754" indent="0">
              <a:buNone/>
            </a:pPr>
            <a:r>
              <a:rPr lang="en" sz="1467">
                <a:solidFill>
                  <a:srgbClr val="1155CC"/>
                </a:solidFill>
                <a:highlight>
                  <a:schemeClr val="lt1"/>
                </a:highlight>
                <a:latin typeface="Roboto"/>
                <a:ea typeface="Roboto"/>
                <a:cs typeface="Roboto"/>
                <a:sym typeface="Roboto"/>
              </a:rPr>
              <a:t>→ Studied only 3 datasets </a:t>
            </a:r>
            <a:endParaRPr sz="1467">
              <a:solidFill>
                <a:srgbClr val="1155CC"/>
              </a:solidFill>
              <a:highlight>
                <a:schemeClr val="lt1"/>
              </a:highlight>
              <a:latin typeface="Roboto"/>
              <a:ea typeface="Roboto"/>
              <a:cs typeface="Roboto"/>
              <a:sym typeface="Roboto"/>
            </a:endParaRPr>
          </a:p>
          <a:p>
            <a:pPr marL="1828754" indent="0">
              <a:buNone/>
            </a:pPr>
            <a:r>
              <a:rPr lang="en" sz="1467">
                <a:solidFill>
                  <a:srgbClr val="1155CC"/>
                </a:solidFill>
                <a:highlight>
                  <a:schemeClr val="lt1"/>
                </a:highlight>
                <a:latin typeface="Roboto"/>
                <a:ea typeface="Roboto"/>
                <a:cs typeface="Roboto"/>
                <a:sym typeface="Roboto"/>
              </a:rPr>
              <a:t>			</a:t>
            </a:r>
            <a:endParaRPr sz="1467"/>
          </a:p>
        </p:txBody>
      </p:sp>
      <p:sp>
        <p:nvSpPr>
          <p:cNvPr id="3814" name="Google Shape;3814;p368"/>
          <p:cNvSpPr txBox="1">
            <a:spLocks noGrp="1"/>
          </p:cNvSpPr>
          <p:nvPr>
            <p:ph type="body" idx="1"/>
          </p:nvPr>
        </p:nvSpPr>
        <p:spPr>
          <a:xfrm>
            <a:off x="572600" y="4986691"/>
            <a:ext cx="6278000" cy="2034400"/>
          </a:xfrm>
          <a:prstGeom prst="rect">
            <a:avLst/>
          </a:prstGeom>
        </p:spPr>
        <p:txBody>
          <a:bodyPr spcFirstLastPara="1" vert="horz" wrap="square" lIns="121900" tIns="121900" rIns="121900" bIns="121900" numCol="1" anchor="t" anchorCtr="0" compatLnSpc="1">
            <a:prstTxWarp prst="textNoShape">
              <a:avLst/>
            </a:prstTxWarp>
            <a:noAutofit/>
          </a:bodyPr>
          <a:lstStyle/>
          <a:p>
            <a:pPr marL="1828754" indent="0">
              <a:buNone/>
            </a:pPr>
            <a:r>
              <a:rPr lang="en" sz="1467">
                <a:solidFill>
                  <a:srgbClr val="1155CC"/>
                </a:solidFill>
                <a:highlight>
                  <a:schemeClr val="lt1"/>
                </a:highlight>
                <a:latin typeface="Roboto"/>
                <a:ea typeface="Roboto"/>
                <a:cs typeface="Roboto"/>
                <a:sym typeface="Roboto"/>
              </a:rPr>
              <a:t>			</a:t>
            </a:r>
            <a:endParaRPr sz="1467">
              <a:solidFill>
                <a:srgbClr val="1155CC"/>
              </a:solidFill>
              <a:highlight>
                <a:schemeClr val="lt1"/>
              </a:highlight>
              <a:latin typeface="Roboto"/>
              <a:ea typeface="Roboto"/>
              <a:cs typeface="Roboto"/>
              <a:sym typeface="Roboto"/>
            </a:endParaRPr>
          </a:p>
          <a:p>
            <a:pPr indent="-431789">
              <a:lnSpc>
                <a:spcPct val="100000"/>
              </a:lnSpc>
              <a:buSzPts val="1500"/>
              <a:buChar char="-"/>
            </a:pPr>
            <a:r>
              <a:rPr lang="en" sz="2000"/>
              <a:t>Clark et. al (2020): </a:t>
            </a:r>
            <a:endParaRPr sz="2000"/>
          </a:p>
          <a:p>
            <a:pPr lvl="1" indent="-397923">
              <a:lnSpc>
                <a:spcPct val="100000"/>
              </a:lnSpc>
              <a:spcBef>
                <a:spcPts val="0"/>
              </a:spcBef>
              <a:buSzPts val="1100"/>
              <a:buChar char="-"/>
            </a:pPr>
            <a:r>
              <a:rPr lang="en" sz="1467"/>
              <a:t>Showed that model follows “rules” expressed in natural language.</a:t>
            </a:r>
            <a:endParaRPr sz="1467"/>
          </a:p>
          <a:p>
            <a:pPr lvl="1" indent="-397923">
              <a:spcBef>
                <a:spcPts val="0"/>
              </a:spcBef>
              <a:buSzPts val="1100"/>
              <a:buChar char="-"/>
            </a:pPr>
            <a:r>
              <a:rPr lang="en" sz="1467">
                <a:solidFill>
                  <a:srgbClr val="1155CC"/>
                </a:solidFill>
                <a:highlight>
                  <a:schemeClr val="lt1"/>
                </a:highlight>
                <a:latin typeface="Roboto"/>
                <a:ea typeface="Roboto"/>
                <a:cs typeface="Roboto"/>
                <a:sym typeface="Roboto"/>
              </a:rPr>
              <a:t>Need to incorporate Instructions beyond rules</a:t>
            </a:r>
            <a:endParaRPr sz="1467"/>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9"/>
                                        </p:tgtEl>
                                        <p:attrNameLst>
                                          <p:attrName>style.visibility</p:attrName>
                                        </p:attrNameLst>
                                      </p:cBhvr>
                                      <p:to>
                                        <p:strVal val="visible"/>
                                      </p:to>
                                    </p:set>
                                    <p:animEffect transition="in" filter="fade">
                                      <p:cBhvr>
                                        <p:cTn id="7" dur="1000"/>
                                        <p:tgtEl>
                                          <p:spTgt spid="3799"/>
                                        </p:tgtEl>
                                      </p:cBhvr>
                                    </p:animEffect>
                                  </p:childTnLst>
                                </p:cTn>
                              </p:par>
                              <p:par>
                                <p:cTn id="8" presetID="10" presetClass="entr" presetSubtype="0" fill="hold" nodeType="withEffect">
                                  <p:stCondLst>
                                    <p:cond delay="0"/>
                                  </p:stCondLst>
                                  <p:childTnLst>
                                    <p:set>
                                      <p:cBhvr>
                                        <p:cTn id="9" dur="1" fill="hold">
                                          <p:stCondLst>
                                            <p:cond delay="0"/>
                                          </p:stCondLst>
                                        </p:cTn>
                                        <p:tgtEl>
                                          <p:spTgt spid="3802"/>
                                        </p:tgtEl>
                                        <p:attrNameLst>
                                          <p:attrName>style.visibility</p:attrName>
                                        </p:attrNameLst>
                                      </p:cBhvr>
                                      <p:to>
                                        <p:strVal val="visible"/>
                                      </p:to>
                                    </p:set>
                                    <p:animEffect transition="in" filter="fade">
                                      <p:cBhvr>
                                        <p:cTn id="10" dur="1000"/>
                                        <p:tgtEl>
                                          <p:spTgt spid="3802"/>
                                        </p:tgtEl>
                                      </p:cBhvr>
                                    </p:animEffect>
                                  </p:childTnLst>
                                </p:cTn>
                              </p:par>
                              <p:par>
                                <p:cTn id="11" presetID="10" presetClass="entr" presetSubtype="0" fill="hold" nodeType="withEffect">
                                  <p:stCondLst>
                                    <p:cond delay="0"/>
                                  </p:stCondLst>
                                  <p:childTnLst>
                                    <p:set>
                                      <p:cBhvr>
                                        <p:cTn id="12" dur="1" fill="hold">
                                          <p:stCondLst>
                                            <p:cond delay="0"/>
                                          </p:stCondLst>
                                        </p:cTn>
                                        <p:tgtEl>
                                          <p:spTgt spid="3805"/>
                                        </p:tgtEl>
                                        <p:attrNameLst>
                                          <p:attrName>style.visibility</p:attrName>
                                        </p:attrNameLst>
                                      </p:cBhvr>
                                      <p:to>
                                        <p:strVal val="visible"/>
                                      </p:to>
                                    </p:set>
                                    <p:animEffect transition="in" filter="fade">
                                      <p:cBhvr>
                                        <p:cTn id="13" dur="1000"/>
                                        <p:tgtEl>
                                          <p:spTgt spid="3805"/>
                                        </p:tgtEl>
                                      </p:cBhvr>
                                    </p:animEffect>
                                  </p:childTnLst>
                                </p:cTn>
                              </p:par>
                              <p:par>
                                <p:cTn id="14" presetID="10" presetClass="entr" presetSubtype="0" fill="hold" nodeType="withEffect">
                                  <p:stCondLst>
                                    <p:cond delay="0"/>
                                  </p:stCondLst>
                                  <p:childTnLst>
                                    <p:set>
                                      <p:cBhvr>
                                        <p:cTn id="15" dur="1" fill="hold">
                                          <p:stCondLst>
                                            <p:cond delay="0"/>
                                          </p:stCondLst>
                                        </p:cTn>
                                        <p:tgtEl>
                                          <p:spTgt spid="3806"/>
                                        </p:tgtEl>
                                        <p:attrNameLst>
                                          <p:attrName>style.visibility</p:attrName>
                                        </p:attrNameLst>
                                      </p:cBhvr>
                                      <p:to>
                                        <p:strVal val="visible"/>
                                      </p:to>
                                    </p:set>
                                    <p:animEffect transition="in" filter="fade">
                                      <p:cBhvr>
                                        <p:cTn id="16" dur="1000"/>
                                        <p:tgtEl>
                                          <p:spTgt spid="3806"/>
                                        </p:tgtEl>
                                      </p:cBhvr>
                                    </p:animEffect>
                                  </p:childTnLst>
                                </p:cTn>
                              </p:par>
                              <p:par>
                                <p:cTn id="17" presetID="10" presetClass="entr" presetSubtype="0" fill="hold" nodeType="withEffect">
                                  <p:stCondLst>
                                    <p:cond delay="0"/>
                                  </p:stCondLst>
                                  <p:childTnLst>
                                    <p:set>
                                      <p:cBhvr>
                                        <p:cTn id="18" dur="1" fill="hold">
                                          <p:stCondLst>
                                            <p:cond delay="0"/>
                                          </p:stCondLst>
                                        </p:cTn>
                                        <p:tgtEl>
                                          <p:spTgt spid="3812"/>
                                        </p:tgtEl>
                                        <p:attrNameLst>
                                          <p:attrName>style.visibility</p:attrName>
                                        </p:attrNameLst>
                                      </p:cBhvr>
                                      <p:to>
                                        <p:strVal val="visible"/>
                                      </p:to>
                                    </p:set>
                                    <p:animEffect transition="in" filter="fade">
                                      <p:cBhvr>
                                        <p:cTn id="19" dur="1000"/>
                                        <p:tgtEl>
                                          <p:spTgt spid="3812"/>
                                        </p:tgtEl>
                                      </p:cBhvr>
                                    </p:animEffect>
                                  </p:childTnLst>
                                </p:cTn>
                              </p:par>
                              <p:par>
                                <p:cTn id="20" presetID="10" presetClass="entr" presetSubtype="0" fill="hold" nodeType="withEffect">
                                  <p:stCondLst>
                                    <p:cond delay="0"/>
                                  </p:stCondLst>
                                  <p:childTnLst>
                                    <p:set>
                                      <p:cBhvr>
                                        <p:cTn id="21" dur="1" fill="hold">
                                          <p:stCondLst>
                                            <p:cond delay="0"/>
                                          </p:stCondLst>
                                        </p:cTn>
                                        <p:tgtEl>
                                          <p:spTgt spid="3808"/>
                                        </p:tgtEl>
                                        <p:attrNameLst>
                                          <p:attrName>style.visibility</p:attrName>
                                        </p:attrNameLst>
                                      </p:cBhvr>
                                      <p:to>
                                        <p:strVal val="visible"/>
                                      </p:to>
                                    </p:set>
                                    <p:animEffect transition="in" filter="fade">
                                      <p:cBhvr>
                                        <p:cTn id="22" dur="1000"/>
                                        <p:tgtEl>
                                          <p:spTgt spid="380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13"/>
                                        </p:tgtEl>
                                        <p:attrNameLst>
                                          <p:attrName>style.visibility</p:attrName>
                                        </p:attrNameLst>
                                      </p:cBhvr>
                                      <p:to>
                                        <p:strVal val="visible"/>
                                      </p:to>
                                    </p:set>
                                    <p:animEffect transition="in" filter="fade">
                                      <p:cBhvr>
                                        <p:cTn id="27" dur="1000"/>
                                        <p:tgtEl>
                                          <p:spTgt spid="3813"/>
                                        </p:tgtEl>
                                      </p:cBhvr>
                                    </p:animEffect>
                                  </p:childTnLst>
                                </p:cTn>
                              </p:par>
                              <p:par>
                                <p:cTn id="28" presetID="10" presetClass="entr" presetSubtype="0" fill="hold" nodeType="withEffect">
                                  <p:stCondLst>
                                    <p:cond delay="0"/>
                                  </p:stCondLst>
                                  <p:childTnLst>
                                    <p:set>
                                      <p:cBhvr>
                                        <p:cTn id="29" dur="1" fill="hold">
                                          <p:stCondLst>
                                            <p:cond delay="0"/>
                                          </p:stCondLst>
                                        </p:cTn>
                                        <p:tgtEl>
                                          <p:spTgt spid="3810"/>
                                        </p:tgtEl>
                                        <p:attrNameLst>
                                          <p:attrName>style.visibility</p:attrName>
                                        </p:attrNameLst>
                                      </p:cBhvr>
                                      <p:to>
                                        <p:strVal val="visible"/>
                                      </p:to>
                                    </p:set>
                                    <p:animEffect transition="in" filter="fade">
                                      <p:cBhvr>
                                        <p:cTn id="30" dur="1000"/>
                                        <p:tgtEl>
                                          <p:spTgt spid="3810"/>
                                        </p:tgtEl>
                                      </p:cBhvr>
                                    </p:animEffect>
                                  </p:childTnLst>
                                </p:cTn>
                              </p:par>
                              <p:par>
                                <p:cTn id="31" presetID="10" presetClass="entr" presetSubtype="0" fill="hold" nodeType="withEffect">
                                  <p:stCondLst>
                                    <p:cond delay="0"/>
                                  </p:stCondLst>
                                  <p:childTnLst>
                                    <p:set>
                                      <p:cBhvr>
                                        <p:cTn id="32" dur="1" fill="hold">
                                          <p:stCondLst>
                                            <p:cond delay="0"/>
                                          </p:stCondLst>
                                        </p:cTn>
                                        <p:tgtEl>
                                          <p:spTgt spid="3807"/>
                                        </p:tgtEl>
                                        <p:attrNameLst>
                                          <p:attrName>style.visibility</p:attrName>
                                        </p:attrNameLst>
                                      </p:cBhvr>
                                      <p:to>
                                        <p:strVal val="visible"/>
                                      </p:to>
                                    </p:set>
                                    <p:animEffect transition="in" filter="fade">
                                      <p:cBhvr>
                                        <p:cTn id="33" dur="1000"/>
                                        <p:tgtEl>
                                          <p:spTgt spid="380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814"/>
                                        </p:tgtEl>
                                        <p:attrNameLst>
                                          <p:attrName>style.visibility</p:attrName>
                                        </p:attrNameLst>
                                      </p:cBhvr>
                                      <p:to>
                                        <p:strVal val="visible"/>
                                      </p:to>
                                    </p:set>
                                    <p:animEffect transition="in" filter="fade">
                                      <p:cBhvr>
                                        <p:cTn id="38" dur="1000"/>
                                        <p:tgtEl>
                                          <p:spTgt spid="3814"/>
                                        </p:tgtEl>
                                      </p:cBhvr>
                                    </p:animEffect>
                                  </p:childTnLst>
                                </p:cTn>
                              </p:par>
                              <p:par>
                                <p:cTn id="39" presetID="10" presetClass="entr" presetSubtype="0" fill="hold" nodeType="withEffect">
                                  <p:stCondLst>
                                    <p:cond delay="0"/>
                                  </p:stCondLst>
                                  <p:childTnLst>
                                    <p:set>
                                      <p:cBhvr>
                                        <p:cTn id="40" dur="1" fill="hold">
                                          <p:stCondLst>
                                            <p:cond delay="0"/>
                                          </p:stCondLst>
                                        </p:cTn>
                                        <p:tgtEl>
                                          <p:spTgt spid="3809"/>
                                        </p:tgtEl>
                                        <p:attrNameLst>
                                          <p:attrName>style.visibility</p:attrName>
                                        </p:attrNameLst>
                                      </p:cBhvr>
                                      <p:to>
                                        <p:strVal val="visible"/>
                                      </p:to>
                                    </p:set>
                                    <p:animEffect transition="in" filter="fade">
                                      <p:cBhvr>
                                        <p:cTn id="41" dur="1000"/>
                                        <p:tgtEl>
                                          <p:spTgt spid="3809"/>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3811"/>
                                        </p:tgtEl>
                                        <p:attrNameLst>
                                          <p:attrName>style.visibility</p:attrName>
                                        </p:attrNameLst>
                                      </p:cBhvr>
                                      <p:to>
                                        <p:strVal val="visible"/>
                                      </p:to>
                                    </p:set>
                                    <p:animEffect transition="in" filter="fade">
                                      <p:cBhvr>
                                        <p:cTn id="45" dur="1000"/>
                                        <p:tgtEl>
                                          <p:spTgt spid="3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18"/>
        <p:cNvGrpSpPr/>
        <p:nvPr/>
      </p:nvGrpSpPr>
      <p:grpSpPr>
        <a:xfrm>
          <a:off x="0" y="0"/>
          <a:ext cx="0" cy="0"/>
          <a:chOff x="0" y="0"/>
          <a:chExt cx="0" cy="0"/>
        </a:xfrm>
      </p:grpSpPr>
      <p:sp>
        <p:nvSpPr>
          <p:cNvPr id="3819" name="Google Shape;3819;p369"/>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Talk Outline</a:t>
            </a:r>
            <a:endParaRPr/>
          </a:p>
        </p:txBody>
      </p:sp>
      <p:sp>
        <p:nvSpPr>
          <p:cNvPr id="3820" name="Google Shape;3820;p369"/>
          <p:cNvSpPr txBox="1">
            <a:spLocks noGrp="1"/>
          </p:cNvSpPr>
          <p:nvPr>
            <p:ph type="body" idx="1"/>
          </p:nvPr>
        </p:nvSpPr>
        <p:spPr>
          <a:xfrm>
            <a:off x="822000" y="1536633"/>
            <a:ext cx="11012800" cy="45552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Build a Benchmark to Learn from Instructions: </a:t>
            </a:r>
            <a:endParaRPr sz="1867">
              <a:solidFill>
                <a:srgbClr val="3C4043"/>
              </a:solidFill>
              <a:highlight>
                <a:srgbClr val="FFFFFF"/>
              </a:highlight>
            </a:endParaRPr>
          </a:p>
          <a:p>
            <a:pPr lvl="1">
              <a:spcBef>
                <a:spcPts val="0"/>
              </a:spcBef>
              <a:buClr>
                <a:srgbClr val="0000FF"/>
              </a:buClr>
            </a:pPr>
            <a:r>
              <a:rPr lang="en">
                <a:solidFill>
                  <a:srgbClr val="0000FF"/>
                </a:solidFill>
                <a:highlight>
                  <a:srgbClr val="FFFFFF"/>
                </a:highlight>
              </a:rPr>
              <a:t>Reuse crowdsourcing datasets and their instructions. </a:t>
            </a:r>
            <a:endParaRPr>
              <a:solidFill>
                <a:srgbClr val="0000FF"/>
              </a:solidFill>
              <a:highlight>
                <a:srgbClr val="FFFFFF"/>
              </a:highlight>
            </a:endParaRPr>
          </a:p>
          <a:p>
            <a:pPr marL="0" indent="0">
              <a:buNone/>
            </a:pPr>
            <a:endParaRPr>
              <a:solidFill>
                <a:srgbClr val="1155CC"/>
              </a:solidFill>
              <a:highlight>
                <a:srgbClr val="FFFFFF"/>
              </a:highlight>
            </a:endParaRPr>
          </a:p>
          <a:p>
            <a:r>
              <a:rPr lang="en"/>
              <a:t>Analysis on the Collected Data So Far </a:t>
            </a:r>
            <a:endParaRPr/>
          </a:p>
          <a:p>
            <a:pPr lvl="1">
              <a:spcBef>
                <a:spcPts val="0"/>
              </a:spcBef>
              <a:buClr>
                <a:srgbClr val="0000FF"/>
              </a:buClr>
            </a:pPr>
            <a:r>
              <a:rPr lang="en">
                <a:solidFill>
                  <a:srgbClr val="0000FF"/>
                </a:solidFill>
              </a:rPr>
              <a:t>Quantitative and qualitative analysis</a:t>
            </a:r>
            <a:endParaRPr sz="1867">
              <a:solidFill>
                <a:srgbClr val="0000FF"/>
              </a:solidFill>
            </a:endParaRPr>
          </a:p>
          <a:p>
            <a:pPr indent="0">
              <a:buNone/>
            </a:pPr>
            <a:endParaRPr sz="1867">
              <a:solidFill>
                <a:schemeClr val="dk1"/>
              </a:solidFill>
            </a:endParaRPr>
          </a:p>
          <a:p>
            <a:r>
              <a:rPr lang="en"/>
              <a:t>Assessment of Current Models:</a:t>
            </a:r>
            <a:endParaRPr sz="1867">
              <a:solidFill>
                <a:srgbClr val="3C4043"/>
              </a:solidFill>
              <a:highlight>
                <a:srgbClr val="FFFFFF"/>
              </a:highlight>
            </a:endParaRPr>
          </a:p>
          <a:p>
            <a:pPr lvl="1">
              <a:spcBef>
                <a:spcPts val="0"/>
              </a:spcBef>
              <a:buClr>
                <a:srgbClr val="0000FF"/>
              </a:buClr>
            </a:pPr>
            <a:r>
              <a:rPr lang="en">
                <a:solidFill>
                  <a:srgbClr val="0000FF"/>
                </a:solidFill>
                <a:highlight>
                  <a:srgbClr val="FFFFFF"/>
                </a:highlight>
              </a:rPr>
              <a:t>Explore how well the current SOTA models generalize across different instructions.</a:t>
            </a:r>
            <a:endParaRPr>
              <a:solidFill>
                <a:srgbClr val="0000FF"/>
              </a:solidFill>
              <a:highlight>
                <a:srgbClr val="FFFFFF"/>
              </a:highlight>
            </a:endParaRPr>
          </a:p>
          <a:p>
            <a:pPr marL="0" indent="0">
              <a:buNone/>
            </a:pPr>
            <a:endParaRPr>
              <a:solidFill>
                <a:srgbClr val="1155CC"/>
              </a:solidFill>
              <a:highlight>
                <a:srgbClr val="FFFFFF"/>
              </a:highlight>
            </a:endParaRPr>
          </a:p>
          <a:p>
            <a:r>
              <a:rPr lang="en"/>
              <a:t>Stretch Goals:</a:t>
            </a:r>
            <a:endParaRPr/>
          </a:p>
          <a:p>
            <a:pPr lvl="1">
              <a:spcBef>
                <a:spcPts val="0"/>
              </a:spcBef>
            </a:pPr>
            <a:r>
              <a:rPr lang="en">
                <a:solidFill>
                  <a:srgbClr val="0000FF"/>
                </a:solidFill>
              </a:rPr>
              <a:t>Explore external applications of models that can follow instructions. </a:t>
            </a:r>
            <a:endParaRPr>
              <a:solidFill>
                <a:srgbClr val="0000FF"/>
              </a:solidFill>
            </a:endParaRPr>
          </a:p>
        </p:txBody>
      </p:sp>
      <p:sp>
        <p:nvSpPr>
          <p:cNvPr id="3821" name="Google Shape;3821;p369"/>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49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20">
                                            <p:txEl>
                                              <p:pRg st="0" end="0"/>
                                            </p:txEl>
                                          </p:spTgt>
                                        </p:tgtEl>
                                        <p:attrNameLst>
                                          <p:attrName>style.visibility</p:attrName>
                                        </p:attrNameLst>
                                      </p:cBhvr>
                                      <p:to>
                                        <p:strVal val="visible"/>
                                      </p:to>
                                    </p:set>
                                    <p:animEffect transition="in" filter="fade">
                                      <p:cBhvr>
                                        <p:cTn id="7" dur="1000"/>
                                        <p:tgtEl>
                                          <p:spTgt spid="38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20">
                                            <p:txEl>
                                              <p:pRg st="1" end="1"/>
                                            </p:txEl>
                                          </p:spTgt>
                                        </p:tgtEl>
                                        <p:attrNameLst>
                                          <p:attrName>style.visibility</p:attrName>
                                        </p:attrNameLst>
                                      </p:cBhvr>
                                      <p:to>
                                        <p:strVal val="visible"/>
                                      </p:to>
                                    </p:set>
                                    <p:animEffect transition="in" filter="fade">
                                      <p:cBhvr>
                                        <p:cTn id="12" dur="1000"/>
                                        <p:tgtEl>
                                          <p:spTgt spid="38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20">
                                            <p:txEl>
                                              <p:pRg st="3" end="3"/>
                                            </p:txEl>
                                          </p:spTgt>
                                        </p:tgtEl>
                                        <p:attrNameLst>
                                          <p:attrName>style.visibility</p:attrName>
                                        </p:attrNameLst>
                                      </p:cBhvr>
                                      <p:to>
                                        <p:strVal val="visible"/>
                                      </p:to>
                                    </p:set>
                                    <p:animEffect transition="in" filter="fade">
                                      <p:cBhvr>
                                        <p:cTn id="17" dur="1000"/>
                                        <p:tgtEl>
                                          <p:spTgt spid="382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20">
                                            <p:txEl>
                                              <p:pRg st="4" end="4"/>
                                            </p:txEl>
                                          </p:spTgt>
                                        </p:tgtEl>
                                        <p:attrNameLst>
                                          <p:attrName>style.visibility</p:attrName>
                                        </p:attrNameLst>
                                      </p:cBhvr>
                                      <p:to>
                                        <p:strVal val="visible"/>
                                      </p:to>
                                    </p:set>
                                    <p:animEffect transition="in" filter="fade">
                                      <p:cBhvr>
                                        <p:cTn id="22" dur="1000"/>
                                        <p:tgtEl>
                                          <p:spTgt spid="382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20">
                                            <p:txEl>
                                              <p:pRg st="6" end="6"/>
                                            </p:txEl>
                                          </p:spTgt>
                                        </p:tgtEl>
                                        <p:attrNameLst>
                                          <p:attrName>style.visibility</p:attrName>
                                        </p:attrNameLst>
                                      </p:cBhvr>
                                      <p:to>
                                        <p:strVal val="visible"/>
                                      </p:to>
                                    </p:set>
                                    <p:animEffect transition="in" filter="fade">
                                      <p:cBhvr>
                                        <p:cTn id="27" dur="1000"/>
                                        <p:tgtEl>
                                          <p:spTgt spid="3820">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20">
                                            <p:txEl>
                                              <p:pRg st="7" end="7"/>
                                            </p:txEl>
                                          </p:spTgt>
                                        </p:tgtEl>
                                        <p:attrNameLst>
                                          <p:attrName>style.visibility</p:attrName>
                                        </p:attrNameLst>
                                      </p:cBhvr>
                                      <p:to>
                                        <p:strVal val="visible"/>
                                      </p:to>
                                    </p:set>
                                    <p:animEffect transition="in" filter="fade">
                                      <p:cBhvr>
                                        <p:cTn id="32" dur="1000"/>
                                        <p:tgtEl>
                                          <p:spTgt spid="3820">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20">
                                            <p:txEl>
                                              <p:pRg st="9" end="9"/>
                                            </p:txEl>
                                          </p:spTgt>
                                        </p:tgtEl>
                                        <p:attrNameLst>
                                          <p:attrName>style.visibility</p:attrName>
                                        </p:attrNameLst>
                                      </p:cBhvr>
                                      <p:to>
                                        <p:strVal val="visible"/>
                                      </p:to>
                                    </p:set>
                                    <p:animEffect transition="in" filter="fade">
                                      <p:cBhvr>
                                        <p:cTn id="37" dur="1000"/>
                                        <p:tgtEl>
                                          <p:spTgt spid="3820">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820">
                                            <p:txEl>
                                              <p:pRg st="10" end="10"/>
                                            </p:txEl>
                                          </p:spTgt>
                                        </p:tgtEl>
                                        <p:attrNameLst>
                                          <p:attrName>style.visibility</p:attrName>
                                        </p:attrNameLst>
                                      </p:cBhvr>
                                      <p:to>
                                        <p:strVal val="visible"/>
                                      </p:to>
                                    </p:set>
                                    <p:animEffect transition="in" filter="fade">
                                      <p:cBhvr>
                                        <p:cTn id="42" dur="1000"/>
                                        <p:tgtEl>
                                          <p:spTgt spid="382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Beyond Task-Specific Models </a:t>
            </a:r>
          </a:p>
        </p:txBody>
      </p:sp>
      <p:sp>
        <p:nvSpPr>
          <p:cNvPr id="131" name="Content Placeholder 130">
            <a:extLst>
              <a:ext uri="{FF2B5EF4-FFF2-40B4-BE49-F238E27FC236}">
                <a16:creationId xmlns:a16="http://schemas.microsoft.com/office/drawing/2014/main" id="{265B339F-231E-F343-A04A-7B6AEE54A211}"/>
              </a:ext>
            </a:extLst>
          </p:cNvPr>
          <p:cNvSpPr>
            <a:spLocks noGrp="1"/>
          </p:cNvSpPr>
          <p:nvPr>
            <p:ph idx="1"/>
          </p:nvPr>
        </p:nvSpPr>
        <p:spPr>
          <a:xfrm>
            <a:off x="838200" y="5718343"/>
            <a:ext cx="10515600" cy="458620"/>
          </a:xfrm>
        </p:spPr>
        <p:txBody>
          <a:bodyPr/>
          <a:lstStyle/>
          <a:p>
            <a:r>
              <a:rPr lang="en-US" dirty="0"/>
              <a:t>Instructions </a:t>
            </a:r>
            <a:r>
              <a:rPr lang="en-US" u="sng" dirty="0"/>
              <a:t>define</a:t>
            </a:r>
            <a:r>
              <a:rPr lang="en-US" dirty="0"/>
              <a:t> a task explicitly in </a:t>
            </a:r>
            <a:r>
              <a:rPr lang="en-US" u="sng" dirty="0"/>
              <a:t>natural language</a:t>
            </a:r>
            <a:r>
              <a:rPr lang="en-US" dirty="0"/>
              <a:t>.</a:t>
            </a:r>
          </a:p>
          <a:p>
            <a:endParaRPr lang="en-US" dirty="0"/>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5</a:t>
            </a:fld>
            <a:endParaRPr lang="en-US" dirty="0"/>
          </a:p>
        </p:txBody>
      </p:sp>
      <p:sp>
        <p:nvSpPr>
          <p:cNvPr id="83" name="Alternate Process 82">
            <a:extLst>
              <a:ext uri="{FF2B5EF4-FFF2-40B4-BE49-F238E27FC236}">
                <a16:creationId xmlns:a16="http://schemas.microsoft.com/office/drawing/2014/main" id="{CA96BC56-A22F-3E47-A3B6-D5F35EE8030D}"/>
              </a:ext>
            </a:extLst>
          </p:cNvPr>
          <p:cNvSpPr/>
          <p:nvPr/>
        </p:nvSpPr>
        <p:spPr>
          <a:xfrm>
            <a:off x="3218479" y="1592764"/>
            <a:ext cx="6464835" cy="817245"/>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r>
              <a:rPr lang="en-US" b="1" i="1" dirty="0">
                <a:solidFill>
                  <a:schemeClr val="tx1"/>
                </a:solidFill>
              </a:rPr>
              <a:t>Text: </a:t>
            </a:r>
            <a:r>
              <a:rPr lang="en-US" i="1" dirty="0">
                <a:solidFill>
                  <a:schemeClr val="tx1"/>
                </a:solidFill>
              </a:rPr>
              <a:t>She chose to make a salad for lunch tomorrow and Sunday. </a:t>
            </a:r>
            <a:br>
              <a:rPr lang="en-US" i="1" dirty="0">
                <a:solidFill>
                  <a:schemeClr val="tx1"/>
                </a:solidFill>
              </a:rPr>
            </a:br>
            <a:r>
              <a:rPr lang="en-US" b="1" i="1" dirty="0">
                <a:solidFill>
                  <a:schemeClr val="tx1"/>
                </a:solidFill>
              </a:rPr>
              <a:t>Question:</a:t>
            </a:r>
            <a:r>
              <a:rPr lang="en-US" i="1" dirty="0">
                <a:solidFill>
                  <a:schemeClr val="tx1"/>
                </a:solidFill>
              </a:rPr>
              <a:t> how long did it take for her to make a salad?</a:t>
            </a:r>
          </a:p>
        </p:txBody>
      </p:sp>
      <p:cxnSp>
        <p:nvCxnSpPr>
          <p:cNvPr id="114" name="Elbow Connector 113">
            <a:extLst>
              <a:ext uri="{FF2B5EF4-FFF2-40B4-BE49-F238E27FC236}">
                <a16:creationId xmlns:a16="http://schemas.microsoft.com/office/drawing/2014/main" id="{431D6E6E-C443-4F48-AE81-F6E79A335BB3}"/>
              </a:ext>
            </a:extLst>
          </p:cNvPr>
          <p:cNvCxnSpPr>
            <a:cxnSpLocks/>
          </p:cNvCxnSpPr>
          <p:nvPr/>
        </p:nvCxnSpPr>
        <p:spPr>
          <a:xfrm flipV="1">
            <a:off x="7108247" y="3055908"/>
            <a:ext cx="1221050" cy="101251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115" name="Elbow Connector 114">
            <a:extLst>
              <a:ext uri="{FF2B5EF4-FFF2-40B4-BE49-F238E27FC236}">
                <a16:creationId xmlns:a16="http://schemas.microsoft.com/office/drawing/2014/main" id="{39C4B8A5-009B-AB42-9065-75C2E8A1444E}"/>
              </a:ext>
            </a:extLst>
          </p:cNvPr>
          <p:cNvCxnSpPr>
            <a:cxnSpLocks/>
          </p:cNvCxnSpPr>
          <p:nvPr/>
        </p:nvCxnSpPr>
        <p:spPr>
          <a:xfrm>
            <a:off x="7108247" y="4068418"/>
            <a:ext cx="1221050" cy="98090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116" name="Elbow Connector 115">
            <a:extLst>
              <a:ext uri="{FF2B5EF4-FFF2-40B4-BE49-F238E27FC236}">
                <a16:creationId xmlns:a16="http://schemas.microsoft.com/office/drawing/2014/main" id="{FDA40792-95CC-764B-B54E-7E03B50DDC84}"/>
              </a:ext>
            </a:extLst>
          </p:cNvPr>
          <p:cNvCxnSpPr>
            <a:cxnSpLocks/>
            <a:endCxn id="120" idx="1"/>
          </p:cNvCxnSpPr>
          <p:nvPr/>
        </p:nvCxnSpPr>
        <p:spPr>
          <a:xfrm>
            <a:off x="7108247" y="4068418"/>
            <a:ext cx="1221049" cy="524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117" name="Rectangle 116">
            <a:extLst>
              <a:ext uri="{FF2B5EF4-FFF2-40B4-BE49-F238E27FC236}">
                <a16:creationId xmlns:a16="http://schemas.microsoft.com/office/drawing/2014/main" id="{4E983844-45DD-244A-8E2D-95E5EFCDF395}"/>
              </a:ext>
            </a:extLst>
          </p:cNvPr>
          <p:cNvSpPr/>
          <p:nvPr/>
        </p:nvSpPr>
        <p:spPr>
          <a:xfrm>
            <a:off x="8329297" y="2878157"/>
            <a:ext cx="1898786" cy="400110"/>
          </a:xfrm>
          <a:prstGeom prst="rect">
            <a:avLst/>
          </a:prstGeom>
        </p:spPr>
        <p:txBody>
          <a:bodyPr wrap="square">
            <a:spAutoFit/>
          </a:bodyPr>
          <a:lstStyle/>
          <a:p>
            <a:pPr algn="ctr"/>
            <a:r>
              <a:rPr lang="en-US" sz="2000" i="1" dirty="0"/>
              <a:t>“event duration”</a:t>
            </a:r>
          </a:p>
        </p:txBody>
      </p:sp>
      <p:sp>
        <p:nvSpPr>
          <p:cNvPr id="118" name="Google Shape;711;p72">
            <a:extLst>
              <a:ext uri="{FF2B5EF4-FFF2-40B4-BE49-F238E27FC236}">
                <a16:creationId xmlns:a16="http://schemas.microsoft.com/office/drawing/2014/main" id="{96288640-F8B7-E24C-AF62-BCCCA4A5E28A}"/>
              </a:ext>
            </a:extLst>
          </p:cNvPr>
          <p:cNvSpPr txBox="1"/>
          <p:nvPr/>
        </p:nvSpPr>
        <p:spPr>
          <a:xfrm>
            <a:off x="10967666" y="2646405"/>
            <a:ext cx="939805"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a:t>
            </a:r>
            <a:endParaRPr sz="1400" i="1" dirty="0">
              <a:solidFill>
                <a:srgbClr val="980000"/>
              </a:solidFill>
              <a:latin typeface="Lato"/>
              <a:ea typeface="Lato"/>
              <a:cs typeface="Lato"/>
              <a:sym typeface="Lato"/>
            </a:endParaRPr>
          </a:p>
        </p:txBody>
      </p:sp>
      <p:sp>
        <p:nvSpPr>
          <p:cNvPr id="119" name="Google Shape;711;p72">
            <a:extLst>
              <a:ext uri="{FF2B5EF4-FFF2-40B4-BE49-F238E27FC236}">
                <a16:creationId xmlns:a16="http://schemas.microsoft.com/office/drawing/2014/main" id="{CFE90649-32D4-214C-B709-4D390FDC0AC0}"/>
              </a:ext>
            </a:extLst>
          </p:cNvPr>
          <p:cNvSpPr txBox="1"/>
          <p:nvPr/>
        </p:nvSpPr>
        <p:spPr>
          <a:xfrm>
            <a:off x="10848238" y="4710785"/>
            <a:ext cx="1204449"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Sentence Modification</a:t>
            </a:r>
          </a:p>
        </p:txBody>
      </p:sp>
      <p:sp>
        <p:nvSpPr>
          <p:cNvPr id="120" name="Rectangle 119">
            <a:extLst>
              <a:ext uri="{FF2B5EF4-FFF2-40B4-BE49-F238E27FC236}">
                <a16:creationId xmlns:a16="http://schemas.microsoft.com/office/drawing/2014/main" id="{C9F79060-CACD-2D4A-A78E-DD88718F8385}"/>
              </a:ext>
            </a:extLst>
          </p:cNvPr>
          <p:cNvSpPr/>
          <p:nvPr/>
        </p:nvSpPr>
        <p:spPr>
          <a:xfrm>
            <a:off x="8329296" y="3873603"/>
            <a:ext cx="2257005" cy="400110"/>
          </a:xfrm>
          <a:prstGeom prst="rect">
            <a:avLst/>
          </a:prstGeom>
        </p:spPr>
        <p:txBody>
          <a:bodyPr wrap="square">
            <a:spAutoFit/>
          </a:bodyPr>
          <a:lstStyle/>
          <a:p>
            <a:pPr algn="ctr"/>
            <a:r>
              <a:rPr lang="en-US" sz="2000" i="1" dirty="0"/>
              <a:t>“30mins”, “an hour”</a:t>
            </a:r>
          </a:p>
        </p:txBody>
      </p:sp>
      <p:sp>
        <p:nvSpPr>
          <p:cNvPr id="121" name="Google Shape;711;p72">
            <a:extLst>
              <a:ext uri="{FF2B5EF4-FFF2-40B4-BE49-F238E27FC236}">
                <a16:creationId xmlns:a16="http://schemas.microsoft.com/office/drawing/2014/main" id="{7702D299-EF49-B643-B7D7-E2789756A912}"/>
              </a:ext>
            </a:extLst>
          </p:cNvPr>
          <p:cNvSpPr txBox="1"/>
          <p:nvPr/>
        </p:nvSpPr>
        <p:spPr>
          <a:xfrm>
            <a:off x="10731500" y="3707470"/>
            <a:ext cx="141213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a:t>
            </a:r>
            <a:endParaRPr sz="1600" i="1" dirty="0">
              <a:solidFill>
                <a:srgbClr val="980000"/>
              </a:solidFill>
              <a:latin typeface="Lato"/>
              <a:ea typeface="Lato"/>
              <a:cs typeface="Lato"/>
              <a:sym typeface="Lato"/>
            </a:endParaRPr>
          </a:p>
        </p:txBody>
      </p:sp>
      <p:cxnSp>
        <p:nvCxnSpPr>
          <p:cNvPr id="123" name="Straight Arrow Connector 122">
            <a:extLst>
              <a:ext uri="{FF2B5EF4-FFF2-40B4-BE49-F238E27FC236}">
                <a16:creationId xmlns:a16="http://schemas.microsoft.com/office/drawing/2014/main" id="{D69DDFC2-8BAF-4F42-AECF-DDC6F59EA368}"/>
              </a:ext>
            </a:extLst>
          </p:cNvPr>
          <p:cNvCxnSpPr>
            <a:cxnSpLocks/>
            <a:endCxn id="127" idx="0"/>
          </p:cNvCxnSpPr>
          <p:nvPr/>
        </p:nvCxnSpPr>
        <p:spPr>
          <a:xfrm>
            <a:off x="6450898" y="2455472"/>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4" name="Elbow Connector 123">
            <a:extLst>
              <a:ext uri="{FF2B5EF4-FFF2-40B4-BE49-F238E27FC236}">
                <a16:creationId xmlns:a16="http://schemas.microsoft.com/office/drawing/2014/main" id="{9B3093D2-2D1A-3545-B568-3E5C83F588CA}"/>
              </a:ext>
            </a:extLst>
          </p:cNvPr>
          <p:cNvCxnSpPr>
            <a:cxnSpLocks/>
            <a:endCxn id="127" idx="1"/>
          </p:cNvCxnSpPr>
          <p:nvPr/>
        </p:nvCxnSpPr>
        <p:spPr>
          <a:xfrm>
            <a:off x="4479347" y="2955478"/>
            <a:ext cx="1314201" cy="1112940"/>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cxnSp>
        <p:nvCxnSpPr>
          <p:cNvPr id="125" name="Elbow Connector 124">
            <a:extLst>
              <a:ext uri="{FF2B5EF4-FFF2-40B4-BE49-F238E27FC236}">
                <a16:creationId xmlns:a16="http://schemas.microsoft.com/office/drawing/2014/main" id="{3F35A10E-6727-C849-B579-30E3283661E8}"/>
              </a:ext>
            </a:extLst>
          </p:cNvPr>
          <p:cNvCxnSpPr>
            <a:cxnSpLocks/>
            <a:endCxn id="127" idx="1"/>
          </p:cNvCxnSpPr>
          <p:nvPr/>
        </p:nvCxnSpPr>
        <p:spPr>
          <a:xfrm>
            <a:off x="4453124" y="4059766"/>
            <a:ext cx="1340424" cy="8652"/>
          </a:xfrm>
          <a:prstGeom prst="bentConnector3">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cxnSp>
        <p:nvCxnSpPr>
          <p:cNvPr id="126" name="Elbow Connector 125">
            <a:extLst>
              <a:ext uri="{FF2B5EF4-FFF2-40B4-BE49-F238E27FC236}">
                <a16:creationId xmlns:a16="http://schemas.microsoft.com/office/drawing/2014/main" id="{CA582408-B02F-1C48-ADCF-EA8691C74065}"/>
              </a:ext>
            </a:extLst>
          </p:cNvPr>
          <p:cNvCxnSpPr>
            <a:cxnSpLocks/>
            <a:endCxn id="127" idx="1"/>
          </p:cNvCxnSpPr>
          <p:nvPr/>
        </p:nvCxnSpPr>
        <p:spPr>
          <a:xfrm flipV="1">
            <a:off x="4470322" y="4068418"/>
            <a:ext cx="1323226" cy="980710"/>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pic>
        <p:nvPicPr>
          <p:cNvPr id="127" name="Picture 126">
            <a:extLst>
              <a:ext uri="{FF2B5EF4-FFF2-40B4-BE49-F238E27FC236}">
                <a16:creationId xmlns:a16="http://schemas.microsoft.com/office/drawing/2014/main" id="{ABBDFA55-7B2B-3D45-BDC7-C2F4915525CF}"/>
              </a:ext>
            </a:extLst>
          </p:cNvPr>
          <p:cNvPicPr>
            <a:picLocks noChangeAspect="1"/>
          </p:cNvPicPr>
          <p:nvPr/>
        </p:nvPicPr>
        <p:blipFill>
          <a:blip r:embed="rId3"/>
          <a:stretch>
            <a:fillRect/>
          </a:stretch>
        </p:blipFill>
        <p:spPr>
          <a:xfrm>
            <a:off x="5793548" y="3558614"/>
            <a:ext cx="1314699" cy="1019608"/>
          </a:xfrm>
          <a:prstGeom prst="rect">
            <a:avLst/>
          </a:prstGeom>
        </p:spPr>
      </p:pic>
      <p:sp>
        <p:nvSpPr>
          <p:cNvPr id="132" name="Rounded Rectangular Callout 131">
            <a:extLst>
              <a:ext uri="{FF2B5EF4-FFF2-40B4-BE49-F238E27FC236}">
                <a16:creationId xmlns:a16="http://schemas.microsoft.com/office/drawing/2014/main" id="{F47A1FC4-3586-4145-8A5E-D5BEB91D3A3E}"/>
              </a:ext>
            </a:extLst>
          </p:cNvPr>
          <p:cNvSpPr/>
          <p:nvPr/>
        </p:nvSpPr>
        <p:spPr>
          <a:xfrm>
            <a:off x="180722" y="1544127"/>
            <a:ext cx="2578349" cy="670009"/>
          </a:xfrm>
          <a:prstGeom prst="wedgeRoundRectCallout">
            <a:avLst>
              <a:gd name="adj1" fmla="val 28396"/>
              <a:gd name="adj2" fmla="val 700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eaLnBrk="1" fontAlgn="auto" hangingPunct="1">
              <a:spcBef>
                <a:spcPts val="0"/>
              </a:spcBef>
              <a:spcAft>
                <a:spcPts val="0"/>
              </a:spcAft>
              <a:defRPr/>
            </a:pPr>
            <a:r>
              <a:rPr lang="en-US" sz="1600" dirty="0"/>
              <a:t>human readable definitions; fully define the task</a:t>
            </a:r>
          </a:p>
        </p:txBody>
      </p:sp>
      <p:sp>
        <p:nvSpPr>
          <p:cNvPr id="133" name="Alternate Process 132">
            <a:extLst>
              <a:ext uri="{FF2B5EF4-FFF2-40B4-BE49-F238E27FC236}">
                <a16:creationId xmlns:a16="http://schemas.microsoft.com/office/drawing/2014/main" id="{C0C649DD-E264-1F4E-BFF4-BE19F52B08D7}"/>
              </a:ext>
            </a:extLst>
          </p:cNvPr>
          <p:cNvSpPr/>
          <p:nvPr/>
        </p:nvSpPr>
        <p:spPr>
          <a:xfrm>
            <a:off x="1060178" y="2661468"/>
            <a:ext cx="3692883"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i="1" dirty="0">
                <a:solidFill>
                  <a:schemeClr val="tx1"/>
                </a:solidFill>
              </a:rPr>
              <a:t>Indicate the type of temporal phenomenon in the question … </a:t>
            </a:r>
          </a:p>
        </p:txBody>
      </p:sp>
      <p:sp>
        <p:nvSpPr>
          <p:cNvPr id="134" name="Google Shape;711;p72">
            <a:extLst>
              <a:ext uri="{FF2B5EF4-FFF2-40B4-BE49-F238E27FC236}">
                <a16:creationId xmlns:a16="http://schemas.microsoft.com/office/drawing/2014/main" id="{C48E719F-83FE-9D49-ADF3-FD002F6DC429}"/>
              </a:ext>
            </a:extLst>
          </p:cNvPr>
          <p:cNvSpPr txBox="1"/>
          <p:nvPr/>
        </p:nvSpPr>
        <p:spPr>
          <a:xfrm>
            <a:off x="1047069" y="2294066"/>
            <a:ext cx="2667433"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 Instructions</a:t>
            </a:r>
            <a:endParaRPr sz="1400" i="1" dirty="0">
              <a:solidFill>
                <a:srgbClr val="980000"/>
              </a:solidFill>
              <a:latin typeface="Lato"/>
              <a:ea typeface="Lato"/>
              <a:cs typeface="Lato"/>
              <a:sym typeface="Lato"/>
            </a:endParaRPr>
          </a:p>
        </p:txBody>
      </p:sp>
      <p:sp>
        <p:nvSpPr>
          <p:cNvPr id="135" name="Alternate Process 134">
            <a:extLst>
              <a:ext uri="{FF2B5EF4-FFF2-40B4-BE49-F238E27FC236}">
                <a16:creationId xmlns:a16="http://schemas.microsoft.com/office/drawing/2014/main" id="{2308C38E-B274-2D40-938C-3CEE6F78AC57}"/>
              </a:ext>
            </a:extLst>
          </p:cNvPr>
          <p:cNvSpPr/>
          <p:nvPr/>
        </p:nvSpPr>
        <p:spPr>
          <a:xfrm>
            <a:off x="1042967" y="3739537"/>
            <a:ext cx="3692881"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i="1" dirty="0">
                <a:solidFill>
                  <a:schemeClr val="tx1"/>
                </a:solidFill>
              </a:rPr>
              <a:t>In this task we ask you to write answer to the given question. … </a:t>
            </a:r>
          </a:p>
        </p:txBody>
      </p:sp>
      <p:sp>
        <p:nvSpPr>
          <p:cNvPr id="136" name="Google Shape;711;p72">
            <a:extLst>
              <a:ext uri="{FF2B5EF4-FFF2-40B4-BE49-F238E27FC236}">
                <a16:creationId xmlns:a16="http://schemas.microsoft.com/office/drawing/2014/main" id="{37703F46-DB59-344D-844F-8FC1B1C9036C}"/>
              </a:ext>
            </a:extLst>
          </p:cNvPr>
          <p:cNvSpPr txBox="1"/>
          <p:nvPr/>
        </p:nvSpPr>
        <p:spPr>
          <a:xfrm>
            <a:off x="1009637" y="3353689"/>
            <a:ext cx="3039058"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 Instructions</a:t>
            </a:r>
            <a:endParaRPr sz="1400" i="1" dirty="0">
              <a:solidFill>
                <a:srgbClr val="980000"/>
              </a:solidFill>
              <a:latin typeface="Lato"/>
              <a:ea typeface="Lato"/>
              <a:cs typeface="Lato"/>
              <a:sym typeface="Lato"/>
            </a:endParaRPr>
          </a:p>
        </p:txBody>
      </p:sp>
      <p:sp>
        <p:nvSpPr>
          <p:cNvPr id="137" name="Alternate Process 136">
            <a:extLst>
              <a:ext uri="{FF2B5EF4-FFF2-40B4-BE49-F238E27FC236}">
                <a16:creationId xmlns:a16="http://schemas.microsoft.com/office/drawing/2014/main" id="{95BB8968-5F19-3040-9923-DC57294A88C8}"/>
              </a:ext>
            </a:extLst>
          </p:cNvPr>
          <p:cNvSpPr/>
          <p:nvPr/>
        </p:nvSpPr>
        <p:spPr>
          <a:xfrm>
            <a:off x="1082646" y="4728982"/>
            <a:ext cx="3692883"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i="1" dirty="0">
                <a:solidFill>
                  <a:schemeClr val="tx1"/>
                </a:solidFill>
              </a:rPr>
              <a:t>Label a question that is free of any grammatical/logical errors w/  'yes’ … </a:t>
            </a:r>
          </a:p>
        </p:txBody>
      </p:sp>
      <p:sp>
        <p:nvSpPr>
          <p:cNvPr id="138" name="Google Shape;711;p72">
            <a:extLst>
              <a:ext uri="{FF2B5EF4-FFF2-40B4-BE49-F238E27FC236}">
                <a16:creationId xmlns:a16="http://schemas.microsoft.com/office/drawing/2014/main" id="{53BC828B-5874-AC45-9C66-20BE14A98AA4}"/>
              </a:ext>
            </a:extLst>
          </p:cNvPr>
          <p:cNvSpPr txBox="1"/>
          <p:nvPr/>
        </p:nvSpPr>
        <p:spPr>
          <a:xfrm>
            <a:off x="805293" y="4387640"/>
            <a:ext cx="3087887"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Sentence Mod. Instructions</a:t>
            </a:r>
            <a:endParaRPr sz="1400" i="1" dirty="0">
              <a:solidFill>
                <a:srgbClr val="980000"/>
              </a:solidFill>
              <a:latin typeface="Lato"/>
              <a:ea typeface="Lato"/>
              <a:cs typeface="Lato"/>
              <a:sym typeface="Lato"/>
            </a:endParaRPr>
          </a:p>
        </p:txBody>
      </p:sp>
      <p:sp>
        <p:nvSpPr>
          <p:cNvPr id="142" name="Down Arrow Callout 141">
            <a:extLst>
              <a:ext uri="{FF2B5EF4-FFF2-40B4-BE49-F238E27FC236}">
                <a16:creationId xmlns:a16="http://schemas.microsoft.com/office/drawing/2014/main" id="{54438205-4DBB-3342-96C2-8D4CAB8499A5}"/>
              </a:ext>
            </a:extLst>
          </p:cNvPr>
          <p:cNvSpPr/>
          <p:nvPr/>
        </p:nvSpPr>
        <p:spPr>
          <a:xfrm>
            <a:off x="10784266" y="1662200"/>
            <a:ext cx="1268422" cy="817245"/>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tasks</a:t>
            </a:r>
          </a:p>
        </p:txBody>
      </p:sp>
      <p:sp>
        <p:nvSpPr>
          <p:cNvPr id="28" name="Rectangle 27">
            <a:extLst>
              <a:ext uri="{FF2B5EF4-FFF2-40B4-BE49-F238E27FC236}">
                <a16:creationId xmlns:a16="http://schemas.microsoft.com/office/drawing/2014/main" id="{FCFA2D52-5EE3-1B40-8E48-F2A5EA0769DD}"/>
              </a:ext>
            </a:extLst>
          </p:cNvPr>
          <p:cNvSpPr/>
          <p:nvPr/>
        </p:nvSpPr>
        <p:spPr>
          <a:xfrm>
            <a:off x="8329297" y="4849264"/>
            <a:ext cx="1687062" cy="400110"/>
          </a:xfrm>
          <a:prstGeom prst="rect">
            <a:avLst/>
          </a:prstGeom>
        </p:spPr>
        <p:txBody>
          <a:bodyPr wrap="square">
            <a:spAutoFit/>
          </a:bodyPr>
          <a:lstStyle/>
          <a:p>
            <a:pPr algn="ctr"/>
            <a:r>
              <a:rPr lang="en-US" sz="2000" i="1" dirty="0"/>
              <a:t>“how often …”</a:t>
            </a:r>
          </a:p>
        </p:txBody>
      </p:sp>
    </p:spTree>
    <p:extLst>
      <p:ext uri="{BB962C8B-B14F-4D97-AF65-F5344CB8AC3E}">
        <p14:creationId xmlns:p14="http://schemas.microsoft.com/office/powerpoint/2010/main" val="407058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500"/>
                                        <p:tgtEl>
                                          <p:spTgt spid="1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5"/>
                                        </p:tgtEl>
                                        <p:attrNameLst>
                                          <p:attrName>style.visibility</p:attrName>
                                        </p:attrNameLst>
                                      </p:cBhvr>
                                      <p:to>
                                        <p:strVal val="visible"/>
                                      </p:to>
                                    </p:set>
                                    <p:animEffect transition="in" filter="fade">
                                      <p:cBhvr>
                                        <p:cTn id="10" dur="500"/>
                                        <p:tgtEl>
                                          <p:spTgt spid="1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6"/>
                                        </p:tgtEl>
                                        <p:attrNameLst>
                                          <p:attrName>style.visibility</p:attrName>
                                        </p:attrNameLst>
                                      </p:cBhvr>
                                      <p:to>
                                        <p:strVal val="visible"/>
                                      </p:to>
                                    </p:set>
                                    <p:animEffect transition="in" filter="fade">
                                      <p:cBhvr>
                                        <p:cTn id="13" dur="500"/>
                                        <p:tgtEl>
                                          <p:spTgt spid="1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7"/>
                                        </p:tgtEl>
                                        <p:attrNameLst>
                                          <p:attrName>style.visibility</p:attrName>
                                        </p:attrNameLst>
                                      </p:cBhvr>
                                      <p:to>
                                        <p:strVal val="visible"/>
                                      </p:to>
                                    </p:set>
                                    <p:animEffect transition="in" filter="fade">
                                      <p:cBhvr>
                                        <p:cTn id="16" dur="500"/>
                                        <p:tgtEl>
                                          <p:spTgt spid="1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131">
                                            <p:txEl>
                                              <p:pRg st="0" end="0"/>
                                            </p:txEl>
                                          </p:spTgt>
                                        </p:tgtEl>
                                        <p:attrNameLst>
                                          <p:attrName>style.visibility</p:attrName>
                                        </p:attrNameLst>
                                      </p:cBhvr>
                                      <p:to>
                                        <p:strVal val="visible"/>
                                      </p:to>
                                    </p:set>
                                    <p:animEffect transition="in" filter="fade">
                                      <p:cBhvr>
                                        <p:cTn id="27" dur="500"/>
                                        <p:tgtEl>
                                          <p:spTgt spid="13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2"/>
                                        </p:tgtEl>
                                        <p:attrNameLst>
                                          <p:attrName>style.visibility</p:attrName>
                                        </p:attrNameLst>
                                      </p:cBhvr>
                                      <p:to>
                                        <p:strVal val="visible"/>
                                      </p:to>
                                    </p:set>
                                    <p:animEffect transition="in" filter="fade">
                                      <p:cBhvr>
                                        <p:cTn id="32" dur="500"/>
                                        <p:tgtEl>
                                          <p:spTgt spid="1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1">
                                            <p:txEl>
                                              <p:pRg st="0" end="0"/>
                                            </p:txEl>
                                          </p:spTgt>
                                        </p:tgtEl>
                                      </p:cBhvr>
                                    </p:animEffect>
                                    <p:set>
                                      <p:cBhvr>
                                        <p:cTn id="37" dur="1" fill="hold">
                                          <p:stCondLst>
                                            <p:cond delay="499"/>
                                          </p:stCondLst>
                                        </p:cTn>
                                        <p:tgtEl>
                                          <p:spTgt spid="131">
                                            <p:txEl>
                                              <p:pRg st="0" end="0"/>
                                            </p:txEl>
                                          </p:spTgt>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32"/>
                                        </p:tgtEl>
                                      </p:cBhvr>
                                    </p:animEffect>
                                    <p:set>
                                      <p:cBhvr>
                                        <p:cTn id="40" dur="1" fill="hold">
                                          <p:stCondLst>
                                            <p:cond delay="499"/>
                                          </p:stCondLst>
                                        </p:cTn>
                                        <p:tgtEl>
                                          <p:spTgt spid="1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build="p"/>
      <p:bldP spid="131" grpId="1" build="p"/>
      <p:bldP spid="132" grpId="0" animBg="1"/>
      <p:bldP spid="132" grpId="1" animBg="1"/>
      <p:bldP spid="133" grpId="0" animBg="1"/>
      <p:bldP spid="134" grpId="0"/>
      <p:bldP spid="135" grpId="0" animBg="1"/>
      <p:bldP spid="136" grpId="0"/>
      <p:bldP spid="137" grpId="0" animBg="1"/>
      <p:bldP spid="13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25"/>
        <p:cNvGrpSpPr/>
        <p:nvPr/>
      </p:nvGrpSpPr>
      <p:grpSpPr>
        <a:xfrm>
          <a:off x="0" y="0"/>
          <a:ext cx="0" cy="0"/>
          <a:chOff x="0" y="0"/>
          <a:chExt cx="0" cy="0"/>
        </a:xfrm>
      </p:grpSpPr>
      <p:sp>
        <p:nvSpPr>
          <p:cNvPr id="3826" name="Google Shape;3826;p370"/>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Talk Outline</a:t>
            </a:r>
            <a:endParaRPr/>
          </a:p>
        </p:txBody>
      </p:sp>
      <p:sp>
        <p:nvSpPr>
          <p:cNvPr id="3827" name="Google Shape;3827;p370"/>
          <p:cNvSpPr txBox="1">
            <a:spLocks noGrp="1"/>
          </p:cNvSpPr>
          <p:nvPr>
            <p:ph type="body" idx="1"/>
          </p:nvPr>
        </p:nvSpPr>
        <p:spPr>
          <a:xfrm>
            <a:off x="822000" y="1536633"/>
            <a:ext cx="11012800" cy="45552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Build a Benchmark to Learn from Instructions: </a:t>
            </a:r>
            <a:endParaRPr sz="1867">
              <a:solidFill>
                <a:srgbClr val="3C4043"/>
              </a:solidFill>
              <a:highlight>
                <a:srgbClr val="FFFFFF"/>
              </a:highlight>
            </a:endParaRPr>
          </a:p>
          <a:p>
            <a:pPr lvl="1">
              <a:spcBef>
                <a:spcPts val="0"/>
              </a:spcBef>
              <a:buClr>
                <a:srgbClr val="0000FF"/>
              </a:buClr>
            </a:pPr>
            <a:r>
              <a:rPr lang="en">
                <a:solidFill>
                  <a:srgbClr val="0000FF"/>
                </a:solidFill>
                <a:highlight>
                  <a:srgbClr val="FFFFFF"/>
                </a:highlight>
              </a:rPr>
              <a:t>Reuse crowdsourcing datasets and their instructions. </a:t>
            </a:r>
            <a:endParaRPr>
              <a:solidFill>
                <a:srgbClr val="0000FF"/>
              </a:solidFill>
              <a:highlight>
                <a:srgbClr val="FFFFFF"/>
              </a:highlight>
            </a:endParaRPr>
          </a:p>
          <a:p>
            <a:pPr marL="0" indent="0">
              <a:buNone/>
            </a:pPr>
            <a:endParaRPr>
              <a:solidFill>
                <a:srgbClr val="1155CC"/>
              </a:solidFill>
              <a:highlight>
                <a:srgbClr val="FFFFFF"/>
              </a:highlight>
            </a:endParaRPr>
          </a:p>
          <a:p>
            <a:r>
              <a:rPr lang="en"/>
              <a:t>Analysis on the Collected Data So Far </a:t>
            </a:r>
            <a:endParaRPr/>
          </a:p>
          <a:p>
            <a:pPr lvl="1">
              <a:spcBef>
                <a:spcPts val="0"/>
              </a:spcBef>
              <a:buClr>
                <a:srgbClr val="0000FF"/>
              </a:buClr>
            </a:pPr>
            <a:r>
              <a:rPr lang="en">
                <a:solidFill>
                  <a:srgbClr val="0000FF"/>
                </a:solidFill>
              </a:rPr>
              <a:t>Quantitative and qualitative analysis</a:t>
            </a:r>
            <a:endParaRPr sz="1867">
              <a:solidFill>
                <a:srgbClr val="0000FF"/>
              </a:solidFill>
            </a:endParaRPr>
          </a:p>
          <a:p>
            <a:pPr indent="0">
              <a:buNone/>
            </a:pPr>
            <a:endParaRPr sz="1867">
              <a:solidFill>
                <a:schemeClr val="dk1"/>
              </a:solidFill>
            </a:endParaRPr>
          </a:p>
          <a:p>
            <a:r>
              <a:rPr lang="en"/>
              <a:t>Assessment of Current Models:</a:t>
            </a:r>
            <a:endParaRPr sz="1867">
              <a:solidFill>
                <a:srgbClr val="3C4043"/>
              </a:solidFill>
              <a:highlight>
                <a:srgbClr val="FFFFFF"/>
              </a:highlight>
            </a:endParaRPr>
          </a:p>
          <a:p>
            <a:pPr lvl="1">
              <a:spcBef>
                <a:spcPts val="0"/>
              </a:spcBef>
              <a:buClr>
                <a:srgbClr val="0000FF"/>
              </a:buClr>
            </a:pPr>
            <a:r>
              <a:rPr lang="en">
                <a:solidFill>
                  <a:srgbClr val="0000FF"/>
                </a:solidFill>
                <a:highlight>
                  <a:srgbClr val="FFFFFF"/>
                </a:highlight>
              </a:rPr>
              <a:t>Explore how well the current SOTA models generalize across different instructions.</a:t>
            </a:r>
            <a:endParaRPr>
              <a:solidFill>
                <a:srgbClr val="0000FF"/>
              </a:solidFill>
              <a:highlight>
                <a:srgbClr val="FFFFFF"/>
              </a:highlight>
            </a:endParaRPr>
          </a:p>
          <a:p>
            <a:pPr marL="0" indent="0">
              <a:buNone/>
            </a:pPr>
            <a:endParaRPr>
              <a:solidFill>
                <a:srgbClr val="1155CC"/>
              </a:solidFill>
              <a:highlight>
                <a:srgbClr val="FFFFFF"/>
              </a:highlight>
            </a:endParaRPr>
          </a:p>
          <a:p>
            <a:r>
              <a:rPr lang="en"/>
              <a:t>Stretch Goals:</a:t>
            </a:r>
            <a:endParaRPr/>
          </a:p>
          <a:p>
            <a:pPr lvl="1">
              <a:spcBef>
                <a:spcPts val="0"/>
              </a:spcBef>
            </a:pPr>
            <a:r>
              <a:rPr lang="en">
                <a:solidFill>
                  <a:srgbClr val="0000FF"/>
                </a:solidFill>
              </a:rPr>
              <a:t>Explore external applications of models that can follow instructions. </a:t>
            </a:r>
            <a:endParaRPr>
              <a:solidFill>
                <a:srgbClr val="0000FF"/>
              </a:solidFill>
            </a:endParaRPr>
          </a:p>
        </p:txBody>
      </p:sp>
      <p:sp>
        <p:nvSpPr>
          <p:cNvPr id="3828" name="Google Shape;3828;p370"/>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50</a:t>
            </a:fld>
            <a:endParaRPr/>
          </a:p>
        </p:txBody>
      </p:sp>
      <p:sp>
        <p:nvSpPr>
          <p:cNvPr id="3829" name="Google Shape;3829;p370"/>
          <p:cNvSpPr/>
          <p:nvPr/>
        </p:nvSpPr>
        <p:spPr>
          <a:xfrm>
            <a:off x="238775" y="1700793"/>
            <a:ext cx="665200" cy="370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33"/>
        <p:cNvGrpSpPr/>
        <p:nvPr/>
      </p:nvGrpSpPr>
      <p:grpSpPr>
        <a:xfrm>
          <a:off x="0" y="0"/>
          <a:ext cx="0" cy="0"/>
          <a:chOff x="0" y="0"/>
          <a:chExt cx="0" cy="0"/>
        </a:xfrm>
      </p:grpSpPr>
      <p:sp>
        <p:nvSpPr>
          <p:cNvPr id="3834" name="Google Shape;3834;p371"/>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Building a Benchmark for “Instructions”  </a:t>
            </a:r>
            <a:endParaRPr/>
          </a:p>
        </p:txBody>
      </p:sp>
      <p:sp>
        <p:nvSpPr>
          <p:cNvPr id="3835" name="Google Shape;3835;p371"/>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51</a:t>
            </a:fld>
            <a:endParaRPr/>
          </a:p>
        </p:txBody>
      </p:sp>
      <p:pic>
        <p:nvPicPr>
          <p:cNvPr id="3836" name="Google Shape;3836;p371"/>
          <p:cNvPicPr preferRelativeResize="0"/>
          <p:nvPr/>
        </p:nvPicPr>
        <p:blipFill rotWithShape="1">
          <a:blip r:embed="rId3">
            <a:alphaModFix/>
          </a:blip>
          <a:srcRect l="4806" r="9"/>
          <a:stretch/>
        </p:blipFill>
        <p:spPr>
          <a:xfrm>
            <a:off x="5869467" y="1585467"/>
            <a:ext cx="1431101" cy="1125068"/>
          </a:xfrm>
          <a:prstGeom prst="rect">
            <a:avLst/>
          </a:prstGeom>
          <a:noFill/>
          <a:ln>
            <a:noFill/>
          </a:ln>
        </p:spPr>
      </p:pic>
      <p:pic>
        <p:nvPicPr>
          <p:cNvPr id="3837" name="Google Shape;3837;p371"/>
          <p:cNvPicPr preferRelativeResize="0"/>
          <p:nvPr/>
        </p:nvPicPr>
        <p:blipFill>
          <a:blip r:embed="rId4">
            <a:alphaModFix/>
          </a:blip>
          <a:stretch>
            <a:fillRect/>
          </a:stretch>
        </p:blipFill>
        <p:spPr>
          <a:xfrm>
            <a:off x="7398067" y="1574567"/>
            <a:ext cx="857900" cy="1125067"/>
          </a:xfrm>
          <a:prstGeom prst="rect">
            <a:avLst/>
          </a:prstGeom>
          <a:noFill/>
          <a:ln>
            <a:noFill/>
          </a:ln>
        </p:spPr>
      </p:pic>
      <p:sp>
        <p:nvSpPr>
          <p:cNvPr id="3838" name="Google Shape;3838;p371"/>
          <p:cNvSpPr txBox="1"/>
          <p:nvPr/>
        </p:nvSpPr>
        <p:spPr>
          <a:xfrm>
            <a:off x="7295901" y="1297451"/>
            <a:ext cx="1722800" cy="4513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a:latin typeface="Lato"/>
                <a:ea typeface="Lato"/>
                <a:cs typeface="Lato"/>
                <a:sym typeface="Lato"/>
              </a:rPr>
              <a:t>instructions</a:t>
            </a:r>
            <a:endParaRPr sz="1333">
              <a:latin typeface="Lato"/>
              <a:ea typeface="Lato"/>
              <a:cs typeface="Lato"/>
              <a:sym typeface="Lato"/>
            </a:endParaRPr>
          </a:p>
        </p:txBody>
      </p:sp>
      <p:cxnSp>
        <p:nvCxnSpPr>
          <p:cNvPr id="3839" name="Google Shape;3839;p371"/>
          <p:cNvCxnSpPr>
            <a:stCxn id="3840" idx="3"/>
            <a:endCxn id="3836" idx="1"/>
          </p:cNvCxnSpPr>
          <p:nvPr/>
        </p:nvCxnSpPr>
        <p:spPr>
          <a:xfrm rot="10800000" flipH="1">
            <a:off x="4432019" y="2148133"/>
            <a:ext cx="1437600" cy="8000"/>
          </a:xfrm>
          <a:prstGeom prst="curvedConnector3">
            <a:avLst>
              <a:gd name="adj1" fmla="val 49995"/>
            </a:avLst>
          </a:prstGeom>
          <a:noFill/>
          <a:ln w="9525" cap="flat" cmpd="sng">
            <a:solidFill>
              <a:schemeClr val="dk2"/>
            </a:solidFill>
            <a:prstDash val="solid"/>
            <a:round/>
            <a:headEnd type="none" w="med" len="med"/>
            <a:tailEnd type="stealth" w="med" len="med"/>
          </a:ln>
        </p:spPr>
      </p:cxnSp>
      <p:cxnSp>
        <p:nvCxnSpPr>
          <p:cNvPr id="3841" name="Google Shape;3841;p371"/>
          <p:cNvCxnSpPr>
            <a:stCxn id="3837" idx="3"/>
            <a:endCxn id="3842" idx="1"/>
          </p:cNvCxnSpPr>
          <p:nvPr/>
        </p:nvCxnSpPr>
        <p:spPr>
          <a:xfrm>
            <a:off x="8255967" y="2137100"/>
            <a:ext cx="1165200" cy="800"/>
          </a:xfrm>
          <a:prstGeom prst="curvedConnector3">
            <a:avLst>
              <a:gd name="adj1" fmla="val 49993"/>
            </a:avLst>
          </a:prstGeom>
          <a:noFill/>
          <a:ln w="9525" cap="flat" cmpd="sng">
            <a:solidFill>
              <a:schemeClr val="dk2"/>
            </a:solidFill>
            <a:prstDash val="solid"/>
            <a:round/>
            <a:headEnd type="none" w="med" len="med"/>
            <a:tailEnd type="stealth" w="med" len="med"/>
          </a:ln>
        </p:spPr>
      </p:cxnSp>
      <p:cxnSp>
        <p:nvCxnSpPr>
          <p:cNvPr id="3843" name="Google Shape;3843;p371"/>
          <p:cNvCxnSpPr>
            <a:stCxn id="3844" idx="3"/>
            <a:endCxn id="3845" idx="1"/>
          </p:cNvCxnSpPr>
          <p:nvPr/>
        </p:nvCxnSpPr>
        <p:spPr>
          <a:xfrm rot="10800000" flipH="1">
            <a:off x="4462937" y="3705356"/>
            <a:ext cx="2028000" cy="2000"/>
          </a:xfrm>
          <a:prstGeom prst="curvedConnector3">
            <a:avLst>
              <a:gd name="adj1" fmla="val 49996"/>
            </a:avLst>
          </a:prstGeom>
          <a:noFill/>
          <a:ln w="9525" cap="flat" cmpd="sng">
            <a:solidFill>
              <a:schemeClr val="dk2"/>
            </a:solidFill>
            <a:prstDash val="solid"/>
            <a:round/>
            <a:headEnd type="none" w="med" len="med"/>
            <a:tailEnd type="stealth" w="med" len="med"/>
          </a:ln>
        </p:spPr>
      </p:cxnSp>
      <p:cxnSp>
        <p:nvCxnSpPr>
          <p:cNvPr id="3846" name="Google Shape;3846;p371"/>
          <p:cNvCxnSpPr/>
          <p:nvPr/>
        </p:nvCxnSpPr>
        <p:spPr>
          <a:xfrm>
            <a:off x="2554800" y="2907800"/>
            <a:ext cx="9114400" cy="13600"/>
          </a:xfrm>
          <a:prstGeom prst="straightConnector1">
            <a:avLst/>
          </a:prstGeom>
          <a:noFill/>
          <a:ln w="9525" cap="flat" cmpd="sng">
            <a:solidFill>
              <a:schemeClr val="dk2"/>
            </a:solidFill>
            <a:prstDash val="dot"/>
            <a:round/>
            <a:headEnd type="none" w="med" len="med"/>
            <a:tailEnd type="none" w="med" len="med"/>
          </a:ln>
        </p:spPr>
      </p:cxnSp>
      <p:sp>
        <p:nvSpPr>
          <p:cNvPr id="3840" name="Google Shape;3840;p371"/>
          <p:cNvSpPr/>
          <p:nvPr/>
        </p:nvSpPr>
        <p:spPr>
          <a:xfrm>
            <a:off x="3519851" y="1819065"/>
            <a:ext cx="912168" cy="674136"/>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600" i="1">
                <a:latin typeface="Lato"/>
                <a:ea typeface="Lato"/>
                <a:cs typeface="Lato"/>
                <a:sym typeface="Lato"/>
              </a:rPr>
              <a:t>Input</a:t>
            </a:r>
            <a:endParaRPr sz="1600" i="1">
              <a:latin typeface="Lato"/>
              <a:ea typeface="Lato"/>
              <a:cs typeface="Lato"/>
              <a:sym typeface="Lato"/>
            </a:endParaRPr>
          </a:p>
        </p:txBody>
      </p:sp>
      <p:sp>
        <p:nvSpPr>
          <p:cNvPr id="3842" name="Google Shape;3842;p371"/>
          <p:cNvSpPr/>
          <p:nvPr/>
        </p:nvSpPr>
        <p:spPr>
          <a:xfrm>
            <a:off x="9421000" y="1773433"/>
            <a:ext cx="990720" cy="727344"/>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533" i="1">
                <a:latin typeface="Lato"/>
                <a:ea typeface="Lato"/>
                <a:cs typeface="Lato"/>
                <a:sym typeface="Lato"/>
              </a:rPr>
              <a:t>Output</a:t>
            </a:r>
            <a:endParaRPr sz="1533" i="1">
              <a:latin typeface="Lato"/>
              <a:ea typeface="Lato"/>
              <a:cs typeface="Lato"/>
              <a:sym typeface="Lato"/>
            </a:endParaRPr>
          </a:p>
        </p:txBody>
      </p:sp>
      <p:pic>
        <p:nvPicPr>
          <p:cNvPr id="3845" name="Google Shape;3845;p371"/>
          <p:cNvPicPr preferRelativeResize="0"/>
          <p:nvPr/>
        </p:nvPicPr>
        <p:blipFill>
          <a:blip r:embed="rId5">
            <a:alphaModFix/>
          </a:blip>
          <a:stretch>
            <a:fillRect/>
          </a:stretch>
        </p:blipFill>
        <p:spPr>
          <a:xfrm>
            <a:off x="6490769" y="3176400"/>
            <a:ext cx="1058067" cy="1058067"/>
          </a:xfrm>
          <a:prstGeom prst="rect">
            <a:avLst/>
          </a:prstGeom>
          <a:noFill/>
          <a:ln>
            <a:noFill/>
          </a:ln>
        </p:spPr>
      </p:pic>
      <p:cxnSp>
        <p:nvCxnSpPr>
          <p:cNvPr id="3847" name="Google Shape;3847;p371"/>
          <p:cNvCxnSpPr>
            <a:stCxn id="3845" idx="3"/>
            <a:endCxn id="3848" idx="1"/>
          </p:cNvCxnSpPr>
          <p:nvPr/>
        </p:nvCxnSpPr>
        <p:spPr>
          <a:xfrm>
            <a:off x="7548836" y="3705433"/>
            <a:ext cx="1872000" cy="9200"/>
          </a:xfrm>
          <a:prstGeom prst="curvedConnector3">
            <a:avLst>
              <a:gd name="adj1" fmla="val 50004"/>
            </a:avLst>
          </a:prstGeom>
          <a:noFill/>
          <a:ln w="9525" cap="flat" cmpd="sng">
            <a:solidFill>
              <a:schemeClr val="dk2"/>
            </a:solidFill>
            <a:prstDash val="solid"/>
            <a:round/>
            <a:headEnd type="none" w="med" len="med"/>
            <a:tailEnd type="stealth" w="med" len="med"/>
          </a:ln>
        </p:spPr>
      </p:cxnSp>
      <p:sp>
        <p:nvSpPr>
          <p:cNvPr id="3844" name="Google Shape;3844;p371"/>
          <p:cNvSpPr/>
          <p:nvPr/>
        </p:nvSpPr>
        <p:spPr>
          <a:xfrm>
            <a:off x="3550769" y="3370288"/>
            <a:ext cx="912168" cy="674136"/>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600" i="1">
                <a:latin typeface="Lato"/>
                <a:ea typeface="Lato"/>
                <a:cs typeface="Lato"/>
                <a:sym typeface="Lato"/>
              </a:rPr>
              <a:t>Input</a:t>
            </a:r>
            <a:endParaRPr sz="1600" i="1">
              <a:latin typeface="Lato"/>
              <a:ea typeface="Lato"/>
              <a:cs typeface="Lato"/>
              <a:sym typeface="Lato"/>
            </a:endParaRPr>
          </a:p>
        </p:txBody>
      </p:sp>
      <p:sp>
        <p:nvSpPr>
          <p:cNvPr id="3848" name="Google Shape;3848;p371"/>
          <p:cNvSpPr/>
          <p:nvPr/>
        </p:nvSpPr>
        <p:spPr>
          <a:xfrm>
            <a:off x="9421000" y="3351065"/>
            <a:ext cx="990720" cy="727344"/>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533" i="1">
                <a:latin typeface="Lato"/>
                <a:ea typeface="Lato"/>
                <a:cs typeface="Lato"/>
                <a:sym typeface="Lato"/>
              </a:rPr>
              <a:t>Output</a:t>
            </a:r>
            <a:endParaRPr sz="1533" i="1">
              <a:latin typeface="Lato"/>
              <a:ea typeface="Lato"/>
              <a:cs typeface="Lato"/>
              <a:sym typeface="Lato"/>
            </a:endParaRPr>
          </a:p>
        </p:txBody>
      </p:sp>
      <p:pic>
        <p:nvPicPr>
          <p:cNvPr id="3849" name="Google Shape;3849;p371"/>
          <p:cNvPicPr preferRelativeResize="0"/>
          <p:nvPr/>
        </p:nvPicPr>
        <p:blipFill>
          <a:blip r:embed="rId5">
            <a:alphaModFix/>
          </a:blip>
          <a:stretch>
            <a:fillRect/>
          </a:stretch>
        </p:blipFill>
        <p:spPr>
          <a:xfrm>
            <a:off x="6502184" y="4994733"/>
            <a:ext cx="1058067" cy="1058067"/>
          </a:xfrm>
          <a:prstGeom prst="rect">
            <a:avLst/>
          </a:prstGeom>
          <a:noFill/>
          <a:ln>
            <a:noFill/>
          </a:ln>
        </p:spPr>
      </p:pic>
      <p:cxnSp>
        <p:nvCxnSpPr>
          <p:cNvPr id="3850" name="Google Shape;3850;p371"/>
          <p:cNvCxnSpPr>
            <a:stCxn id="3851" idx="3"/>
            <a:endCxn id="3849" idx="1"/>
          </p:cNvCxnSpPr>
          <p:nvPr/>
        </p:nvCxnSpPr>
        <p:spPr>
          <a:xfrm>
            <a:off x="5617567" y="5524300"/>
            <a:ext cx="884800" cy="800"/>
          </a:xfrm>
          <a:prstGeom prst="curvedConnector3">
            <a:avLst>
              <a:gd name="adj1" fmla="val 49990"/>
            </a:avLst>
          </a:prstGeom>
          <a:noFill/>
          <a:ln w="9525" cap="flat" cmpd="sng">
            <a:solidFill>
              <a:schemeClr val="dk2"/>
            </a:solidFill>
            <a:prstDash val="solid"/>
            <a:round/>
            <a:headEnd type="none" w="med" len="med"/>
            <a:tailEnd type="stealth" w="med" len="med"/>
          </a:ln>
        </p:spPr>
      </p:cxnSp>
      <p:cxnSp>
        <p:nvCxnSpPr>
          <p:cNvPr id="3852" name="Google Shape;3852;p371"/>
          <p:cNvCxnSpPr>
            <a:stCxn id="3849" idx="3"/>
            <a:endCxn id="3853" idx="1"/>
          </p:cNvCxnSpPr>
          <p:nvPr/>
        </p:nvCxnSpPr>
        <p:spPr>
          <a:xfrm rot="10800000" flipH="1">
            <a:off x="7560251" y="5517767"/>
            <a:ext cx="1840000" cy="6000"/>
          </a:xfrm>
          <a:prstGeom prst="curvedConnector3">
            <a:avLst>
              <a:gd name="adj1" fmla="val 50005"/>
            </a:avLst>
          </a:prstGeom>
          <a:noFill/>
          <a:ln w="9525" cap="flat" cmpd="sng">
            <a:solidFill>
              <a:schemeClr val="dk2"/>
            </a:solidFill>
            <a:prstDash val="solid"/>
            <a:round/>
            <a:headEnd type="none" w="med" len="med"/>
            <a:tailEnd type="stealth" w="med" len="med"/>
          </a:ln>
        </p:spPr>
      </p:cxnSp>
      <p:sp>
        <p:nvSpPr>
          <p:cNvPr id="3853" name="Google Shape;3853;p371"/>
          <p:cNvSpPr/>
          <p:nvPr/>
        </p:nvSpPr>
        <p:spPr>
          <a:xfrm>
            <a:off x="9400427" y="5154221"/>
            <a:ext cx="990720" cy="727344"/>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533" i="1">
                <a:latin typeface="Lato"/>
                <a:ea typeface="Lato"/>
                <a:cs typeface="Lato"/>
                <a:sym typeface="Lato"/>
              </a:rPr>
              <a:t>Output</a:t>
            </a:r>
            <a:endParaRPr sz="1533" i="1">
              <a:latin typeface="Lato"/>
              <a:ea typeface="Lato"/>
              <a:cs typeface="Lato"/>
              <a:sym typeface="Lato"/>
            </a:endParaRPr>
          </a:p>
        </p:txBody>
      </p:sp>
      <p:grpSp>
        <p:nvGrpSpPr>
          <p:cNvPr id="3854" name="Google Shape;3854;p371"/>
          <p:cNvGrpSpPr/>
          <p:nvPr/>
        </p:nvGrpSpPr>
        <p:grpSpPr>
          <a:xfrm>
            <a:off x="3317967" y="4812100"/>
            <a:ext cx="2299600" cy="1424400"/>
            <a:chOff x="2259875" y="3609075"/>
            <a:chExt cx="1724700" cy="1068300"/>
          </a:xfrm>
        </p:grpSpPr>
        <p:sp>
          <p:nvSpPr>
            <p:cNvPr id="3851" name="Google Shape;3851;p371"/>
            <p:cNvSpPr/>
            <p:nvPr/>
          </p:nvSpPr>
          <p:spPr>
            <a:xfrm>
              <a:off x="2259875" y="3609075"/>
              <a:ext cx="1724700" cy="1068300"/>
            </a:xfrm>
            <a:prstGeom prst="roundRect">
              <a:avLst>
                <a:gd name="adj" fmla="val 10181"/>
              </a:avLst>
            </a:prstGeom>
            <a:solidFill>
              <a:schemeClr val="lt2"/>
            </a:solidFill>
            <a:ln w="9525" cap="flat" cmpd="sng">
              <a:solidFill>
                <a:schemeClr val="dk2"/>
              </a:solidFill>
              <a:prstDash val="dash"/>
              <a:round/>
              <a:headEnd type="none" w="sm" len="sm"/>
              <a:tailEnd type="none" w="sm" len="sm"/>
            </a:ln>
          </p:spPr>
          <p:txBody>
            <a:bodyPr spcFirstLastPara="1" wrap="square" lIns="0" tIns="0" rIns="121900" bIns="0" anchor="t" anchorCtr="0">
              <a:noAutofit/>
            </a:bodyPr>
            <a:lstStyle/>
            <a:p>
              <a:pPr algn="ctr">
                <a:spcBef>
                  <a:spcPts val="0"/>
                </a:spcBef>
                <a:spcAft>
                  <a:spcPts val="0"/>
                </a:spcAft>
              </a:pPr>
              <a:endParaRPr sz="1467"/>
            </a:p>
          </p:txBody>
        </p:sp>
        <p:pic>
          <p:nvPicPr>
            <p:cNvPr id="3855" name="Google Shape;3855;p371"/>
            <p:cNvPicPr preferRelativeResize="0"/>
            <p:nvPr/>
          </p:nvPicPr>
          <p:blipFill>
            <a:blip r:embed="rId4">
              <a:alphaModFix/>
            </a:blip>
            <a:stretch>
              <a:fillRect/>
            </a:stretch>
          </p:blipFill>
          <p:spPr>
            <a:xfrm>
              <a:off x="2496247" y="3930394"/>
              <a:ext cx="482750" cy="633100"/>
            </a:xfrm>
            <a:prstGeom prst="rect">
              <a:avLst/>
            </a:prstGeom>
            <a:noFill/>
            <a:ln>
              <a:noFill/>
            </a:ln>
          </p:spPr>
        </p:pic>
        <p:sp>
          <p:nvSpPr>
            <p:cNvPr id="3856" name="Google Shape;3856;p371"/>
            <p:cNvSpPr txBox="1"/>
            <p:nvPr/>
          </p:nvSpPr>
          <p:spPr>
            <a:xfrm>
              <a:off x="2259886" y="3721801"/>
              <a:ext cx="1292100" cy="35396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a:latin typeface="Lato"/>
                  <a:ea typeface="Lato"/>
                  <a:cs typeface="Lato"/>
                  <a:sym typeface="Lato"/>
                </a:rPr>
                <a:t>instructions</a:t>
              </a:r>
              <a:endParaRPr sz="1467">
                <a:latin typeface="Lato"/>
                <a:ea typeface="Lato"/>
                <a:cs typeface="Lato"/>
                <a:sym typeface="Lato"/>
              </a:endParaRPr>
            </a:p>
          </p:txBody>
        </p:sp>
        <p:sp>
          <p:nvSpPr>
            <p:cNvPr id="3857" name="Google Shape;3857;p371"/>
            <p:cNvSpPr/>
            <p:nvPr/>
          </p:nvSpPr>
          <p:spPr>
            <a:xfrm>
              <a:off x="3163012" y="3911504"/>
              <a:ext cx="684126" cy="505602"/>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600" i="1">
                  <a:latin typeface="Lato"/>
                  <a:ea typeface="Lato"/>
                  <a:cs typeface="Lato"/>
                  <a:sym typeface="Lato"/>
                </a:rPr>
                <a:t>Input</a:t>
              </a:r>
              <a:endParaRPr sz="1600" i="1">
                <a:latin typeface="Lato"/>
                <a:ea typeface="Lato"/>
                <a:cs typeface="Lato"/>
                <a:sym typeface="Lato"/>
              </a:endParaRPr>
            </a:p>
          </p:txBody>
        </p:sp>
      </p:grpSp>
      <p:sp>
        <p:nvSpPr>
          <p:cNvPr id="3858" name="Google Shape;3858;p371"/>
          <p:cNvSpPr txBox="1"/>
          <p:nvPr/>
        </p:nvSpPr>
        <p:spPr>
          <a:xfrm>
            <a:off x="101600" y="1761233"/>
            <a:ext cx="2956000" cy="4513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a:latin typeface="Lato"/>
                <a:ea typeface="Lato"/>
                <a:cs typeface="Lato"/>
                <a:sym typeface="Lato"/>
              </a:rPr>
              <a:t>A typical data construction pipeline</a:t>
            </a:r>
            <a:endParaRPr sz="1733">
              <a:latin typeface="Lato"/>
              <a:ea typeface="Lato"/>
              <a:cs typeface="Lato"/>
              <a:sym typeface="Lato"/>
            </a:endParaRPr>
          </a:p>
        </p:txBody>
      </p:sp>
      <p:sp>
        <p:nvSpPr>
          <p:cNvPr id="3859" name="Google Shape;3859;p371"/>
          <p:cNvSpPr txBox="1"/>
          <p:nvPr/>
        </p:nvSpPr>
        <p:spPr>
          <a:xfrm>
            <a:off x="50500" y="3200534"/>
            <a:ext cx="3426400" cy="86154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a:latin typeface="Lato"/>
                <a:ea typeface="Lato"/>
                <a:cs typeface="Lato"/>
                <a:sym typeface="Lato"/>
              </a:rPr>
              <a:t>A typical paradigm for learning the mapping from inputs to outputs</a:t>
            </a:r>
            <a:br>
              <a:rPr lang="en" sz="1333">
                <a:latin typeface="Lato"/>
                <a:ea typeface="Lato"/>
                <a:cs typeface="Lato"/>
                <a:sym typeface="Lato"/>
              </a:rPr>
            </a:br>
            <a:r>
              <a:rPr lang="en" sz="1333">
                <a:latin typeface="Lato"/>
                <a:ea typeface="Lato"/>
                <a:cs typeface="Lato"/>
                <a:sym typeface="Lato"/>
              </a:rPr>
              <a:t>(e.g., training a </a:t>
            </a:r>
            <a:r>
              <a:rPr lang="en" sz="1333">
                <a:solidFill>
                  <a:srgbClr val="990000"/>
                </a:solidFill>
                <a:latin typeface="Lato"/>
                <a:ea typeface="Lato"/>
                <a:cs typeface="Lato"/>
                <a:sym typeface="Lato"/>
              </a:rPr>
              <a:t>sentiment analysis</a:t>
            </a:r>
            <a:r>
              <a:rPr lang="en" sz="1333">
                <a:latin typeface="Lato"/>
                <a:ea typeface="Lato"/>
                <a:cs typeface="Lato"/>
                <a:sym typeface="Lato"/>
              </a:rPr>
              <a:t> model).</a:t>
            </a:r>
            <a:endParaRPr sz="1333">
              <a:latin typeface="Lato"/>
              <a:ea typeface="Lato"/>
              <a:cs typeface="Lato"/>
              <a:sym typeface="Lato"/>
            </a:endParaRPr>
          </a:p>
        </p:txBody>
      </p:sp>
      <p:sp>
        <p:nvSpPr>
          <p:cNvPr id="3860" name="Google Shape;3860;p371"/>
          <p:cNvSpPr txBox="1"/>
          <p:nvPr/>
        </p:nvSpPr>
        <p:spPr>
          <a:xfrm>
            <a:off x="0" y="5121467"/>
            <a:ext cx="3230000" cy="65642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a:latin typeface="Lato"/>
                <a:ea typeface="Lato"/>
                <a:cs typeface="Lato"/>
                <a:sym typeface="Lato"/>
              </a:rPr>
              <a:t>Our paradigm for learning to map inputs &amp; instructions to their  outputs</a:t>
            </a:r>
            <a:endParaRPr sz="1333">
              <a:latin typeface="Lato"/>
              <a:ea typeface="Lato"/>
              <a:cs typeface="Lato"/>
              <a:sym typeface="Lato"/>
            </a:endParaRPr>
          </a:p>
        </p:txBody>
      </p:sp>
      <p:cxnSp>
        <p:nvCxnSpPr>
          <p:cNvPr id="3861" name="Google Shape;3861;p371"/>
          <p:cNvCxnSpPr/>
          <p:nvPr/>
        </p:nvCxnSpPr>
        <p:spPr>
          <a:xfrm>
            <a:off x="2554800" y="4533400"/>
            <a:ext cx="9114400" cy="13600"/>
          </a:xfrm>
          <a:prstGeom prst="straightConnector1">
            <a:avLst/>
          </a:prstGeom>
          <a:noFill/>
          <a:ln w="9525" cap="flat" cmpd="sng">
            <a:solidFill>
              <a:schemeClr val="dk2"/>
            </a:solidFill>
            <a:prstDash val="dot"/>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58"/>
                                        </p:tgtEl>
                                        <p:attrNameLst>
                                          <p:attrName>style.visibility</p:attrName>
                                        </p:attrNameLst>
                                      </p:cBhvr>
                                      <p:to>
                                        <p:strVal val="visible"/>
                                      </p:to>
                                    </p:set>
                                    <p:animEffect transition="in" filter="fade">
                                      <p:cBhvr>
                                        <p:cTn id="7" dur="1000"/>
                                        <p:tgtEl>
                                          <p:spTgt spid="3858"/>
                                        </p:tgtEl>
                                      </p:cBhvr>
                                    </p:animEffect>
                                  </p:childTnLst>
                                </p:cTn>
                              </p:par>
                              <p:par>
                                <p:cTn id="8" presetID="10" presetClass="entr" presetSubtype="0" fill="hold" nodeType="withEffect">
                                  <p:stCondLst>
                                    <p:cond delay="0"/>
                                  </p:stCondLst>
                                  <p:childTnLst>
                                    <p:set>
                                      <p:cBhvr>
                                        <p:cTn id="9" dur="1" fill="hold">
                                          <p:stCondLst>
                                            <p:cond delay="0"/>
                                          </p:stCondLst>
                                        </p:cTn>
                                        <p:tgtEl>
                                          <p:spTgt spid="3840"/>
                                        </p:tgtEl>
                                        <p:attrNameLst>
                                          <p:attrName>style.visibility</p:attrName>
                                        </p:attrNameLst>
                                      </p:cBhvr>
                                      <p:to>
                                        <p:strVal val="visible"/>
                                      </p:to>
                                    </p:set>
                                    <p:animEffect transition="in" filter="fade">
                                      <p:cBhvr>
                                        <p:cTn id="10" dur="1000"/>
                                        <p:tgtEl>
                                          <p:spTgt spid="3840"/>
                                        </p:tgtEl>
                                      </p:cBhvr>
                                    </p:animEffect>
                                  </p:childTnLst>
                                </p:cTn>
                              </p:par>
                              <p:par>
                                <p:cTn id="11" presetID="10" presetClass="entr" presetSubtype="0" fill="hold" nodeType="withEffect">
                                  <p:stCondLst>
                                    <p:cond delay="0"/>
                                  </p:stCondLst>
                                  <p:childTnLst>
                                    <p:set>
                                      <p:cBhvr>
                                        <p:cTn id="12" dur="1" fill="hold">
                                          <p:stCondLst>
                                            <p:cond delay="0"/>
                                          </p:stCondLst>
                                        </p:cTn>
                                        <p:tgtEl>
                                          <p:spTgt spid="3839"/>
                                        </p:tgtEl>
                                        <p:attrNameLst>
                                          <p:attrName>style.visibility</p:attrName>
                                        </p:attrNameLst>
                                      </p:cBhvr>
                                      <p:to>
                                        <p:strVal val="visible"/>
                                      </p:to>
                                    </p:set>
                                    <p:animEffect transition="in" filter="fade">
                                      <p:cBhvr>
                                        <p:cTn id="13" dur="1000"/>
                                        <p:tgtEl>
                                          <p:spTgt spid="3839"/>
                                        </p:tgtEl>
                                      </p:cBhvr>
                                    </p:animEffect>
                                  </p:childTnLst>
                                </p:cTn>
                              </p:par>
                              <p:par>
                                <p:cTn id="14" presetID="10" presetClass="entr" presetSubtype="0" fill="hold" nodeType="withEffect">
                                  <p:stCondLst>
                                    <p:cond delay="0"/>
                                  </p:stCondLst>
                                  <p:childTnLst>
                                    <p:set>
                                      <p:cBhvr>
                                        <p:cTn id="15" dur="1" fill="hold">
                                          <p:stCondLst>
                                            <p:cond delay="0"/>
                                          </p:stCondLst>
                                        </p:cTn>
                                        <p:tgtEl>
                                          <p:spTgt spid="3836"/>
                                        </p:tgtEl>
                                        <p:attrNameLst>
                                          <p:attrName>style.visibility</p:attrName>
                                        </p:attrNameLst>
                                      </p:cBhvr>
                                      <p:to>
                                        <p:strVal val="visible"/>
                                      </p:to>
                                    </p:set>
                                    <p:animEffect transition="in" filter="fade">
                                      <p:cBhvr>
                                        <p:cTn id="16" dur="1000"/>
                                        <p:tgtEl>
                                          <p:spTgt spid="3836"/>
                                        </p:tgtEl>
                                      </p:cBhvr>
                                    </p:animEffect>
                                  </p:childTnLst>
                                </p:cTn>
                              </p:par>
                              <p:par>
                                <p:cTn id="17" presetID="10" presetClass="entr" presetSubtype="0" fill="hold" nodeType="withEffect">
                                  <p:stCondLst>
                                    <p:cond delay="0"/>
                                  </p:stCondLst>
                                  <p:childTnLst>
                                    <p:set>
                                      <p:cBhvr>
                                        <p:cTn id="18" dur="1" fill="hold">
                                          <p:stCondLst>
                                            <p:cond delay="0"/>
                                          </p:stCondLst>
                                        </p:cTn>
                                        <p:tgtEl>
                                          <p:spTgt spid="3837"/>
                                        </p:tgtEl>
                                        <p:attrNameLst>
                                          <p:attrName>style.visibility</p:attrName>
                                        </p:attrNameLst>
                                      </p:cBhvr>
                                      <p:to>
                                        <p:strVal val="visible"/>
                                      </p:to>
                                    </p:set>
                                    <p:animEffect transition="in" filter="fade">
                                      <p:cBhvr>
                                        <p:cTn id="19" dur="1000"/>
                                        <p:tgtEl>
                                          <p:spTgt spid="3837"/>
                                        </p:tgtEl>
                                      </p:cBhvr>
                                    </p:animEffect>
                                  </p:childTnLst>
                                </p:cTn>
                              </p:par>
                              <p:par>
                                <p:cTn id="20" presetID="10" presetClass="entr" presetSubtype="0" fill="hold" nodeType="withEffect">
                                  <p:stCondLst>
                                    <p:cond delay="0"/>
                                  </p:stCondLst>
                                  <p:childTnLst>
                                    <p:set>
                                      <p:cBhvr>
                                        <p:cTn id="21" dur="1" fill="hold">
                                          <p:stCondLst>
                                            <p:cond delay="0"/>
                                          </p:stCondLst>
                                        </p:cTn>
                                        <p:tgtEl>
                                          <p:spTgt spid="3838"/>
                                        </p:tgtEl>
                                        <p:attrNameLst>
                                          <p:attrName>style.visibility</p:attrName>
                                        </p:attrNameLst>
                                      </p:cBhvr>
                                      <p:to>
                                        <p:strVal val="visible"/>
                                      </p:to>
                                    </p:set>
                                    <p:animEffect transition="in" filter="fade">
                                      <p:cBhvr>
                                        <p:cTn id="22" dur="1000"/>
                                        <p:tgtEl>
                                          <p:spTgt spid="3838"/>
                                        </p:tgtEl>
                                      </p:cBhvr>
                                    </p:animEffect>
                                  </p:childTnLst>
                                </p:cTn>
                              </p:par>
                              <p:par>
                                <p:cTn id="23" presetID="10" presetClass="entr" presetSubtype="0" fill="hold" nodeType="withEffect">
                                  <p:stCondLst>
                                    <p:cond delay="0"/>
                                  </p:stCondLst>
                                  <p:childTnLst>
                                    <p:set>
                                      <p:cBhvr>
                                        <p:cTn id="24" dur="1" fill="hold">
                                          <p:stCondLst>
                                            <p:cond delay="0"/>
                                          </p:stCondLst>
                                        </p:cTn>
                                        <p:tgtEl>
                                          <p:spTgt spid="3841"/>
                                        </p:tgtEl>
                                        <p:attrNameLst>
                                          <p:attrName>style.visibility</p:attrName>
                                        </p:attrNameLst>
                                      </p:cBhvr>
                                      <p:to>
                                        <p:strVal val="visible"/>
                                      </p:to>
                                    </p:set>
                                    <p:animEffect transition="in" filter="fade">
                                      <p:cBhvr>
                                        <p:cTn id="25" dur="1000"/>
                                        <p:tgtEl>
                                          <p:spTgt spid="3841"/>
                                        </p:tgtEl>
                                      </p:cBhvr>
                                    </p:animEffect>
                                  </p:childTnLst>
                                </p:cTn>
                              </p:par>
                              <p:par>
                                <p:cTn id="26" presetID="10" presetClass="entr" presetSubtype="0" fill="hold" nodeType="withEffect">
                                  <p:stCondLst>
                                    <p:cond delay="0"/>
                                  </p:stCondLst>
                                  <p:childTnLst>
                                    <p:set>
                                      <p:cBhvr>
                                        <p:cTn id="27" dur="1" fill="hold">
                                          <p:stCondLst>
                                            <p:cond delay="0"/>
                                          </p:stCondLst>
                                        </p:cTn>
                                        <p:tgtEl>
                                          <p:spTgt spid="3842"/>
                                        </p:tgtEl>
                                        <p:attrNameLst>
                                          <p:attrName>style.visibility</p:attrName>
                                        </p:attrNameLst>
                                      </p:cBhvr>
                                      <p:to>
                                        <p:strVal val="visible"/>
                                      </p:to>
                                    </p:set>
                                    <p:animEffect transition="in" filter="fade">
                                      <p:cBhvr>
                                        <p:cTn id="28" dur="1000"/>
                                        <p:tgtEl>
                                          <p:spTgt spid="3842"/>
                                        </p:tgtEl>
                                      </p:cBhvr>
                                    </p:animEffect>
                                  </p:childTnLst>
                                </p:cTn>
                              </p:par>
                              <p:par>
                                <p:cTn id="29" presetID="10" presetClass="entr" presetSubtype="0" fill="hold" nodeType="withEffect">
                                  <p:stCondLst>
                                    <p:cond delay="0"/>
                                  </p:stCondLst>
                                  <p:childTnLst>
                                    <p:set>
                                      <p:cBhvr>
                                        <p:cTn id="30" dur="1" fill="hold">
                                          <p:stCondLst>
                                            <p:cond delay="0"/>
                                          </p:stCondLst>
                                        </p:cTn>
                                        <p:tgtEl>
                                          <p:spTgt spid="3846"/>
                                        </p:tgtEl>
                                        <p:attrNameLst>
                                          <p:attrName>style.visibility</p:attrName>
                                        </p:attrNameLst>
                                      </p:cBhvr>
                                      <p:to>
                                        <p:strVal val="visible"/>
                                      </p:to>
                                    </p:set>
                                    <p:animEffect transition="in" filter="fade">
                                      <p:cBhvr>
                                        <p:cTn id="31" dur="1000"/>
                                        <p:tgtEl>
                                          <p:spTgt spid="384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859"/>
                                        </p:tgtEl>
                                        <p:attrNameLst>
                                          <p:attrName>style.visibility</p:attrName>
                                        </p:attrNameLst>
                                      </p:cBhvr>
                                      <p:to>
                                        <p:strVal val="visible"/>
                                      </p:to>
                                    </p:set>
                                    <p:animEffect transition="in" filter="fade">
                                      <p:cBhvr>
                                        <p:cTn id="36" dur="1000"/>
                                        <p:tgtEl>
                                          <p:spTgt spid="3859"/>
                                        </p:tgtEl>
                                      </p:cBhvr>
                                    </p:animEffect>
                                  </p:childTnLst>
                                </p:cTn>
                              </p:par>
                              <p:par>
                                <p:cTn id="37" presetID="10" presetClass="entr" presetSubtype="0" fill="hold" nodeType="withEffect">
                                  <p:stCondLst>
                                    <p:cond delay="0"/>
                                  </p:stCondLst>
                                  <p:childTnLst>
                                    <p:set>
                                      <p:cBhvr>
                                        <p:cTn id="38" dur="1" fill="hold">
                                          <p:stCondLst>
                                            <p:cond delay="0"/>
                                          </p:stCondLst>
                                        </p:cTn>
                                        <p:tgtEl>
                                          <p:spTgt spid="3844"/>
                                        </p:tgtEl>
                                        <p:attrNameLst>
                                          <p:attrName>style.visibility</p:attrName>
                                        </p:attrNameLst>
                                      </p:cBhvr>
                                      <p:to>
                                        <p:strVal val="visible"/>
                                      </p:to>
                                    </p:set>
                                    <p:animEffect transition="in" filter="fade">
                                      <p:cBhvr>
                                        <p:cTn id="39" dur="1000"/>
                                        <p:tgtEl>
                                          <p:spTgt spid="3844"/>
                                        </p:tgtEl>
                                      </p:cBhvr>
                                    </p:animEffect>
                                  </p:childTnLst>
                                </p:cTn>
                              </p:par>
                              <p:par>
                                <p:cTn id="40" presetID="10" presetClass="entr" presetSubtype="0" fill="hold" nodeType="withEffect">
                                  <p:stCondLst>
                                    <p:cond delay="0"/>
                                  </p:stCondLst>
                                  <p:childTnLst>
                                    <p:set>
                                      <p:cBhvr>
                                        <p:cTn id="41" dur="1" fill="hold">
                                          <p:stCondLst>
                                            <p:cond delay="0"/>
                                          </p:stCondLst>
                                        </p:cTn>
                                        <p:tgtEl>
                                          <p:spTgt spid="3843"/>
                                        </p:tgtEl>
                                        <p:attrNameLst>
                                          <p:attrName>style.visibility</p:attrName>
                                        </p:attrNameLst>
                                      </p:cBhvr>
                                      <p:to>
                                        <p:strVal val="visible"/>
                                      </p:to>
                                    </p:set>
                                    <p:animEffect transition="in" filter="fade">
                                      <p:cBhvr>
                                        <p:cTn id="42" dur="1000"/>
                                        <p:tgtEl>
                                          <p:spTgt spid="3843"/>
                                        </p:tgtEl>
                                      </p:cBhvr>
                                    </p:animEffect>
                                  </p:childTnLst>
                                </p:cTn>
                              </p:par>
                              <p:par>
                                <p:cTn id="43" presetID="10" presetClass="entr" presetSubtype="0" fill="hold" nodeType="withEffect">
                                  <p:stCondLst>
                                    <p:cond delay="0"/>
                                  </p:stCondLst>
                                  <p:childTnLst>
                                    <p:set>
                                      <p:cBhvr>
                                        <p:cTn id="44" dur="1" fill="hold">
                                          <p:stCondLst>
                                            <p:cond delay="0"/>
                                          </p:stCondLst>
                                        </p:cTn>
                                        <p:tgtEl>
                                          <p:spTgt spid="3845"/>
                                        </p:tgtEl>
                                        <p:attrNameLst>
                                          <p:attrName>style.visibility</p:attrName>
                                        </p:attrNameLst>
                                      </p:cBhvr>
                                      <p:to>
                                        <p:strVal val="visible"/>
                                      </p:to>
                                    </p:set>
                                    <p:animEffect transition="in" filter="fade">
                                      <p:cBhvr>
                                        <p:cTn id="45" dur="1000"/>
                                        <p:tgtEl>
                                          <p:spTgt spid="3845"/>
                                        </p:tgtEl>
                                      </p:cBhvr>
                                    </p:animEffect>
                                  </p:childTnLst>
                                </p:cTn>
                              </p:par>
                              <p:par>
                                <p:cTn id="46" presetID="10" presetClass="entr" presetSubtype="0" fill="hold" nodeType="withEffect">
                                  <p:stCondLst>
                                    <p:cond delay="0"/>
                                  </p:stCondLst>
                                  <p:childTnLst>
                                    <p:set>
                                      <p:cBhvr>
                                        <p:cTn id="47" dur="1" fill="hold">
                                          <p:stCondLst>
                                            <p:cond delay="0"/>
                                          </p:stCondLst>
                                        </p:cTn>
                                        <p:tgtEl>
                                          <p:spTgt spid="3847"/>
                                        </p:tgtEl>
                                        <p:attrNameLst>
                                          <p:attrName>style.visibility</p:attrName>
                                        </p:attrNameLst>
                                      </p:cBhvr>
                                      <p:to>
                                        <p:strVal val="visible"/>
                                      </p:to>
                                    </p:set>
                                    <p:animEffect transition="in" filter="fade">
                                      <p:cBhvr>
                                        <p:cTn id="48" dur="1000"/>
                                        <p:tgtEl>
                                          <p:spTgt spid="3847"/>
                                        </p:tgtEl>
                                      </p:cBhvr>
                                    </p:animEffect>
                                  </p:childTnLst>
                                </p:cTn>
                              </p:par>
                              <p:par>
                                <p:cTn id="49" presetID="10" presetClass="entr" presetSubtype="0" fill="hold" nodeType="withEffect">
                                  <p:stCondLst>
                                    <p:cond delay="0"/>
                                  </p:stCondLst>
                                  <p:childTnLst>
                                    <p:set>
                                      <p:cBhvr>
                                        <p:cTn id="50" dur="1" fill="hold">
                                          <p:stCondLst>
                                            <p:cond delay="0"/>
                                          </p:stCondLst>
                                        </p:cTn>
                                        <p:tgtEl>
                                          <p:spTgt spid="3848"/>
                                        </p:tgtEl>
                                        <p:attrNameLst>
                                          <p:attrName>style.visibility</p:attrName>
                                        </p:attrNameLst>
                                      </p:cBhvr>
                                      <p:to>
                                        <p:strVal val="visible"/>
                                      </p:to>
                                    </p:set>
                                    <p:animEffect transition="in" filter="fade">
                                      <p:cBhvr>
                                        <p:cTn id="51" dur="1000"/>
                                        <p:tgtEl>
                                          <p:spTgt spid="3848"/>
                                        </p:tgtEl>
                                      </p:cBhvr>
                                    </p:animEffect>
                                  </p:childTnLst>
                                </p:cTn>
                              </p:par>
                              <p:par>
                                <p:cTn id="52" presetID="10" presetClass="entr" presetSubtype="0" fill="hold" nodeType="withEffect">
                                  <p:stCondLst>
                                    <p:cond delay="0"/>
                                  </p:stCondLst>
                                  <p:childTnLst>
                                    <p:set>
                                      <p:cBhvr>
                                        <p:cTn id="53" dur="1" fill="hold">
                                          <p:stCondLst>
                                            <p:cond delay="0"/>
                                          </p:stCondLst>
                                        </p:cTn>
                                        <p:tgtEl>
                                          <p:spTgt spid="3861"/>
                                        </p:tgtEl>
                                        <p:attrNameLst>
                                          <p:attrName>style.visibility</p:attrName>
                                        </p:attrNameLst>
                                      </p:cBhvr>
                                      <p:to>
                                        <p:strVal val="visible"/>
                                      </p:to>
                                    </p:set>
                                    <p:animEffect transition="in" filter="fade">
                                      <p:cBhvr>
                                        <p:cTn id="54" dur="1000"/>
                                        <p:tgtEl>
                                          <p:spTgt spid="386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860"/>
                                        </p:tgtEl>
                                        <p:attrNameLst>
                                          <p:attrName>style.visibility</p:attrName>
                                        </p:attrNameLst>
                                      </p:cBhvr>
                                      <p:to>
                                        <p:strVal val="visible"/>
                                      </p:to>
                                    </p:set>
                                    <p:animEffect transition="in" filter="fade">
                                      <p:cBhvr>
                                        <p:cTn id="59" dur="1000"/>
                                        <p:tgtEl>
                                          <p:spTgt spid="3860"/>
                                        </p:tgtEl>
                                      </p:cBhvr>
                                    </p:animEffect>
                                  </p:childTnLst>
                                </p:cTn>
                              </p:par>
                              <p:par>
                                <p:cTn id="60" presetID="10" presetClass="entr" presetSubtype="0" fill="hold" nodeType="withEffect">
                                  <p:stCondLst>
                                    <p:cond delay="0"/>
                                  </p:stCondLst>
                                  <p:childTnLst>
                                    <p:set>
                                      <p:cBhvr>
                                        <p:cTn id="61" dur="1" fill="hold">
                                          <p:stCondLst>
                                            <p:cond delay="0"/>
                                          </p:stCondLst>
                                        </p:cTn>
                                        <p:tgtEl>
                                          <p:spTgt spid="3854"/>
                                        </p:tgtEl>
                                        <p:attrNameLst>
                                          <p:attrName>style.visibility</p:attrName>
                                        </p:attrNameLst>
                                      </p:cBhvr>
                                      <p:to>
                                        <p:strVal val="visible"/>
                                      </p:to>
                                    </p:set>
                                    <p:animEffect transition="in" filter="fade">
                                      <p:cBhvr>
                                        <p:cTn id="62" dur="1000"/>
                                        <p:tgtEl>
                                          <p:spTgt spid="3854"/>
                                        </p:tgtEl>
                                      </p:cBhvr>
                                    </p:animEffect>
                                  </p:childTnLst>
                                </p:cTn>
                              </p:par>
                              <p:par>
                                <p:cTn id="63" presetID="10" presetClass="entr" presetSubtype="0" fill="hold" nodeType="withEffect">
                                  <p:stCondLst>
                                    <p:cond delay="0"/>
                                  </p:stCondLst>
                                  <p:childTnLst>
                                    <p:set>
                                      <p:cBhvr>
                                        <p:cTn id="64" dur="1" fill="hold">
                                          <p:stCondLst>
                                            <p:cond delay="0"/>
                                          </p:stCondLst>
                                        </p:cTn>
                                        <p:tgtEl>
                                          <p:spTgt spid="3850"/>
                                        </p:tgtEl>
                                        <p:attrNameLst>
                                          <p:attrName>style.visibility</p:attrName>
                                        </p:attrNameLst>
                                      </p:cBhvr>
                                      <p:to>
                                        <p:strVal val="visible"/>
                                      </p:to>
                                    </p:set>
                                    <p:animEffect transition="in" filter="fade">
                                      <p:cBhvr>
                                        <p:cTn id="65" dur="1000"/>
                                        <p:tgtEl>
                                          <p:spTgt spid="3850"/>
                                        </p:tgtEl>
                                      </p:cBhvr>
                                    </p:animEffect>
                                  </p:childTnLst>
                                </p:cTn>
                              </p:par>
                              <p:par>
                                <p:cTn id="66" presetID="10" presetClass="entr" presetSubtype="0" fill="hold" nodeType="withEffect">
                                  <p:stCondLst>
                                    <p:cond delay="0"/>
                                  </p:stCondLst>
                                  <p:childTnLst>
                                    <p:set>
                                      <p:cBhvr>
                                        <p:cTn id="67" dur="1" fill="hold">
                                          <p:stCondLst>
                                            <p:cond delay="0"/>
                                          </p:stCondLst>
                                        </p:cTn>
                                        <p:tgtEl>
                                          <p:spTgt spid="3849"/>
                                        </p:tgtEl>
                                        <p:attrNameLst>
                                          <p:attrName>style.visibility</p:attrName>
                                        </p:attrNameLst>
                                      </p:cBhvr>
                                      <p:to>
                                        <p:strVal val="visible"/>
                                      </p:to>
                                    </p:set>
                                    <p:animEffect transition="in" filter="fade">
                                      <p:cBhvr>
                                        <p:cTn id="68" dur="1000"/>
                                        <p:tgtEl>
                                          <p:spTgt spid="3849"/>
                                        </p:tgtEl>
                                      </p:cBhvr>
                                    </p:animEffect>
                                  </p:childTnLst>
                                </p:cTn>
                              </p:par>
                              <p:par>
                                <p:cTn id="69" presetID="10" presetClass="entr" presetSubtype="0" fill="hold" nodeType="withEffect">
                                  <p:stCondLst>
                                    <p:cond delay="0"/>
                                  </p:stCondLst>
                                  <p:childTnLst>
                                    <p:set>
                                      <p:cBhvr>
                                        <p:cTn id="70" dur="1" fill="hold">
                                          <p:stCondLst>
                                            <p:cond delay="0"/>
                                          </p:stCondLst>
                                        </p:cTn>
                                        <p:tgtEl>
                                          <p:spTgt spid="3852"/>
                                        </p:tgtEl>
                                        <p:attrNameLst>
                                          <p:attrName>style.visibility</p:attrName>
                                        </p:attrNameLst>
                                      </p:cBhvr>
                                      <p:to>
                                        <p:strVal val="visible"/>
                                      </p:to>
                                    </p:set>
                                    <p:animEffect transition="in" filter="fade">
                                      <p:cBhvr>
                                        <p:cTn id="71" dur="1000"/>
                                        <p:tgtEl>
                                          <p:spTgt spid="3852"/>
                                        </p:tgtEl>
                                      </p:cBhvr>
                                    </p:animEffect>
                                  </p:childTnLst>
                                </p:cTn>
                              </p:par>
                              <p:par>
                                <p:cTn id="72" presetID="10" presetClass="entr" presetSubtype="0" fill="hold" nodeType="withEffect">
                                  <p:stCondLst>
                                    <p:cond delay="0"/>
                                  </p:stCondLst>
                                  <p:childTnLst>
                                    <p:set>
                                      <p:cBhvr>
                                        <p:cTn id="73" dur="1" fill="hold">
                                          <p:stCondLst>
                                            <p:cond delay="0"/>
                                          </p:stCondLst>
                                        </p:cTn>
                                        <p:tgtEl>
                                          <p:spTgt spid="3853"/>
                                        </p:tgtEl>
                                        <p:attrNameLst>
                                          <p:attrName>style.visibility</p:attrName>
                                        </p:attrNameLst>
                                      </p:cBhvr>
                                      <p:to>
                                        <p:strVal val="visible"/>
                                      </p:to>
                                    </p:set>
                                    <p:animEffect transition="in" filter="fade">
                                      <p:cBhvr>
                                        <p:cTn id="74" dur="1000"/>
                                        <p:tgtEl>
                                          <p:spTgt spid="3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90"/>
        <p:cNvGrpSpPr/>
        <p:nvPr/>
      </p:nvGrpSpPr>
      <p:grpSpPr>
        <a:xfrm>
          <a:off x="0" y="0"/>
          <a:ext cx="0" cy="0"/>
          <a:chOff x="0" y="0"/>
          <a:chExt cx="0" cy="0"/>
        </a:xfrm>
      </p:grpSpPr>
      <p:sp>
        <p:nvSpPr>
          <p:cNvPr id="3891" name="Google Shape;3891;p373"/>
          <p:cNvSpPr txBox="1">
            <a:spLocks noGrp="1"/>
          </p:cNvSpPr>
          <p:nvPr>
            <p:ph type="title"/>
          </p:nvPr>
        </p:nvSpPr>
        <p:spPr>
          <a:xfrm>
            <a:off x="822000" y="288567"/>
            <a:ext cx="11480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Building a Benchmark for “Instructions”  </a:t>
            </a:r>
            <a:endParaRPr/>
          </a:p>
        </p:txBody>
      </p:sp>
      <p:sp>
        <p:nvSpPr>
          <p:cNvPr id="3892" name="Google Shape;3892;p373"/>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52</a:t>
            </a:fld>
            <a:endParaRPr/>
          </a:p>
        </p:txBody>
      </p:sp>
      <p:sp>
        <p:nvSpPr>
          <p:cNvPr id="3893" name="Google Shape;3893;p373"/>
          <p:cNvSpPr txBox="1">
            <a:spLocks noGrp="1"/>
          </p:cNvSpPr>
          <p:nvPr>
            <p:ph type="body" idx="1"/>
          </p:nvPr>
        </p:nvSpPr>
        <p:spPr>
          <a:xfrm>
            <a:off x="822000" y="1739833"/>
            <a:ext cx="11012800" cy="1023200"/>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buNone/>
            </a:pPr>
            <a:r>
              <a:rPr lang="en" sz="2000" b="1">
                <a:solidFill>
                  <a:schemeClr val="dk1"/>
                </a:solidFill>
              </a:rPr>
              <a:t>Step 1:</a:t>
            </a:r>
            <a:r>
              <a:rPr lang="en" sz="2000">
                <a:solidFill>
                  <a:schemeClr val="dk1"/>
                </a:solidFill>
              </a:rPr>
              <a:t> Collection of crowdsourced data (and their templates) for a large number (hopefully, &gt;=50) of datasets.</a:t>
            </a:r>
            <a:endParaRPr sz="2000">
              <a:solidFill>
                <a:schemeClr val="dk1"/>
              </a:solidFill>
            </a:endParaRPr>
          </a:p>
          <a:p>
            <a:pPr marL="1219170" indent="-423323">
              <a:buClr>
                <a:schemeClr val="dk1"/>
              </a:buClr>
              <a:buSzPts val="1400"/>
              <a:buChar char="➢"/>
            </a:pPr>
            <a:r>
              <a:rPr lang="en" sz="1867">
                <a:solidFill>
                  <a:srgbClr val="1155CC"/>
                </a:solidFill>
              </a:rPr>
              <a:t>This would involve the intermediate annotations  for datasets w/ multiple crowdsourcing steps. </a:t>
            </a:r>
            <a:endParaRPr sz="1867">
              <a:solidFill>
                <a:srgbClr val="1155CC"/>
              </a:solidFill>
            </a:endParaRPr>
          </a:p>
          <a:p>
            <a:pPr marL="0" indent="609585">
              <a:lnSpc>
                <a:spcPct val="100000"/>
              </a:lnSpc>
              <a:buNone/>
            </a:pPr>
            <a:r>
              <a:rPr lang="en" sz="1867">
                <a:solidFill>
                  <a:srgbClr val="1155CC"/>
                </a:solidFill>
              </a:rPr>
              <a:t>                                       </a:t>
            </a:r>
            <a:endParaRPr sz="1867">
              <a:solidFill>
                <a:srgbClr val="1155CC"/>
              </a:solidFill>
            </a:endParaRPr>
          </a:p>
          <a:p>
            <a:pPr marL="0" indent="0">
              <a:lnSpc>
                <a:spcPct val="100000"/>
              </a:lnSpc>
              <a:buNone/>
            </a:pPr>
            <a:endParaRPr sz="1867">
              <a:solidFill>
                <a:srgbClr val="1155CC"/>
              </a:solidFill>
            </a:endParaRPr>
          </a:p>
          <a:p>
            <a:pPr marL="0" indent="0">
              <a:buNone/>
            </a:pPr>
            <a:endParaRPr>
              <a:solidFill>
                <a:srgbClr val="1155CC"/>
              </a:solidFill>
            </a:endParaRPr>
          </a:p>
        </p:txBody>
      </p:sp>
      <p:sp>
        <p:nvSpPr>
          <p:cNvPr id="3894" name="Google Shape;3894;p373"/>
          <p:cNvSpPr txBox="1">
            <a:spLocks noGrp="1"/>
          </p:cNvSpPr>
          <p:nvPr>
            <p:ph type="body" idx="1"/>
          </p:nvPr>
        </p:nvSpPr>
        <p:spPr>
          <a:xfrm>
            <a:off x="822000" y="4279833"/>
            <a:ext cx="11012800" cy="1023200"/>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buNone/>
            </a:pPr>
            <a:r>
              <a:rPr lang="en" sz="2000" b="1">
                <a:solidFill>
                  <a:schemeClr val="dk1"/>
                </a:solidFill>
              </a:rPr>
              <a:t>Step 2: </a:t>
            </a:r>
            <a:r>
              <a:rPr lang="en" sz="2000">
                <a:solidFill>
                  <a:schemeClr val="dk1"/>
                </a:solidFill>
              </a:rPr>
              <a:t>Conversion to a structured format</a:t>
            </a:r>
            <a:endParaRPr sz="2000">
              <a:solidFill>
                <a:schemeClr val="dk1"/>
              </a:solidFill>
            </a:endParaRPr>
          </a:p>
          <a:p>
            <a:pPr marL="1219170" indent="-423323">
              <a:buClr>
                <a:schemeClr val="dk1"/>
              </a:buClr>
              <a:buSzPts val="1400"/>
              <a:buChar char="➢"/>
            </a:pPr>
            <a:r>
              <a:rPr lang="en" sz="1867">
                <a:solidFill>
                  <a:srgbClr val="1155CC"/>
                </a:solidFill>
              </a:rPr>
              <a:t>Splitting each dataset (and templates) into sub-tasks, where each sub-task represents one step of data creation process.</a:t>
            </a:r>
            <a:endParaRPr sz="1867">
              <a:solidFill>
                <a:srgbClr val="1155CC"/>
              </a:solidFill>
            </a:endParaRPr>
          </a:p>
          <a:p>
            <a:pPr marL="1219170" indent="0">
              <a:buNone/>
            </a:pPr>
            <a:endParaRPr sz="1867" b="1">
              <a:solidFill>
                <a:schemeClr val="dk1"/>
              </a:solidFill>
            </a:endParaRPr>
          </a:p>
          <a:p>
            <a:pPr marL="0" indent="609585">
              <a:lnSpc>
                <a:spcPct val="100000"/>
              </a:lnSpc>
              <a:buNone/>
            </a:pPr>
            <a:r>
              <a:rPr lang="en" sz="1867">
                <a:solidFill>
                  <a:srgbClr val="1155CC"/>
                </a:solidFill>
              </a:rPr>
              <a:t>                                       </a:t>
            </a:r>
            <a:endParaRPr sz="1867">
              <a:solidFill>
                <a:srgbClr val="1155CC"/>
              </a:solidFill>
            </a:endParaRPr>
          </a:p>
          <a:p>
            <a:pPr marL="0" indent="0">
              <a:lnSpc>
                <a:spcPct val="100000"/>
              </a:lnSpc>
              <a:buNone/>
            </a:pPr>
            <a:endParaRPr sz="1867">
              <a:solidFill>
                <a:srgbClr val="1155CC"/>
              </a:solidFill>
            </a:endParaRPr>
          </a:p>
          <a:p>
            <a:pPr marL="0" indent="0">
              <a:buNone/>
            </a:pPr>
            <a:endParaRPr>
              <a:solidFill>
                <a:srgbClr val="1155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3"/>
                                        </p:tgtEl>
                                        <p:attrNameLst>
                                          <p:attrName>style.visibility</p:attrName>
                                        </p:attrNameLst>
                                      </p:cBhvr>
                                      <p:to>
                                        <p:strVal val="visible"/>
                                      </p:to>
                                    </p:set>
                                    <p:animEffect transition="in" filter="fade">
                                      <p:cBhvr>
                                        <p:cTn id="7" dur="1000"/>
                                        <p:tgtEl>
                                          <p:spTgt spid="38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94"/>
                                        </p:tgtEl>
                                        <p:attrNameLst>
                                          <p:attrName>style.visibility</p:attrName>
                                        </p:attrNameLst>
                                      </p:cBhvr>
                                      <p:to>
                                        <p:strVal val="visible"/>
                                      </p:to>
                                    </p:set>
                                    <p:animEffect transition="in" filter="fade">
                                      <p:cBhvr>
                                        <p:cTn id="12" dur="1000"/>
                                        <p:tgtEl>
                                          <p:spTgt spid="3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98"/>
        <p:cNvGrpSpPr/>
        <p:nvPr/>
      </p:nvGrpSpPr>
      <p:grpSpPr>
        <a:xfrm>
          <a:off x="0" y="0"/>
          <a:ext cx="0" cy="0"/>
          <a:chOff x="0" y="0"/>
          <a:chExt cx="0" cy="0"/>
        </a:xfrm>
      </p:grpSpPr>
      <p:sp>
        <p:nvSpPr>
          <p:cNvPr id="3899" name="Google Shape;3899;p374"/>
          <p:cNvSpPr txBox="1">
            <a:spLocks noGrp="1"/>
          </p:cNvSpPr>
          <p:nvPr>
            <p:ph type="body" idx="1"/>
          </p:nvPr>
        </p:nvSpPr>
        <p:spPr>
          <a:xfrm>
            <a:off x="822000" y="1536633"/>
            <a:ext cx="11012800" cy="23480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23323">
              <a:buClr>
                <a:srgbClr val="434343"/>
              </a:buClr>
              <a:buSzPts val="1400"/>
            </a:pPr>
            <a:r>
              <a:rPr lang="en" sz="1867">
                <a:solidFill>
                  <a:srgbClr val="434343"/>
                </a:solidFill>
              </a:rPr>
              <a:t>Compiled 6 datasets: </a:t>
            </a:r>
            <a:endParaRPr sz="1867">
              <a:solidFill>
                <a:srgbClr val="434343"/>
              </a:solidFill>
            </a:endParaRPr>
          </a:p>
          <a:p>
            <a:pPr lvl="1">
              <a:spcBef>
                <a:spcPts val="0"/>
              </a:spcBef>
              <a:buClr>
                <a:srgbClr val="1155CC"/>
              </a:buClr>
            </a:pPr>
            <a:r>
              <a:rPr lang="en" sz="1867">
                <a:solidFill>
                  <a:srgbClr val="1155CC"/>
                </a:solidFill>
              </a:rPr>
              <a:t>Quoref</a:t>
            </a:r>
            <a:endParaRPr sz="1867">
              <a:solidFill>
                <a:srgbClr val="1155CC"/>
              </a:solidFill>
            </a:endParaRPr>
          </a:p>
          <a:p>
            <a:pPr lvl="1">
              <a:spcBef>
                <a:spcPts val="0"/>
              </a:spcBef>
              <a:buClr>
                <a:srgbClr val="1155CC"/>
              </a:buClr>
            </a:pPr>
            <a:r>
              <a:rPr lang="en" sz="1867">
                <a:solidFill>
                  <a:srgbClr val="1155CC"/>
                </a:solidFill>
              </a:rPr>
              <a:t>DROP</a:t>
            </a:r>
            <a:endParaRPr sz="1867">
              <a:solidFill>
                <a:srgbClr val="1155CC"/>
              </a:solidFill>
            </a:endParaRPr>
          </a:p>
          <a:p>
            <a:pPr lvl="1">
              <a:spcBef>
                <a:spcPts val="0"/>
              </a:spcBef>
              <a:buClr>
                <a:srgbClr val="1155CC"/>
              </a:buClr>
            </a:pPr>
            <a:r>
              <a:rPr lang="en" sz="1867">
                <a:solidFill>
                  <a:srgbClr val="1155CC"/>
                </a:solidFill>
              </a:rPr>
              <a:t>CosmosQA</a:t>
            </a:r>
            <a:endParaRPr sz="1867">
              <a:solidFill>
                <a:srgbClr val="1155CC"/>
              </a:solidFill>
            </a:endParaRPr>
          </a:p>
          <a:p>
            <a:pPr lvl="1">
              <a:spcBef>
                <a:spcPts val="0"/>
              </a:spcBef>
              <a:buClr>
                <a:srgbClr val="1155CC"/>
              </a:buClr>
            </a:pPr>
            <a:r>
              <a:rPr lang="en" sz="1867">
                <a:solidFill>
                  <a:srgbClr val="1155CC"/>
                </a:solidFill>
              </a:rPr>
              <a:t> MCTACO </a:t>
            </a:r>
            <a:endParaRPr sz="1867">
              <a:solidFill>
                <a:srgbClr val="1155CC"/>
              </a:solidFill>
            </a:endParaRPr>
          </a:p>
          <a:p>
            <a:pPr lvl="1">
              <a:spcBef>
                <a:spcPts val="0"/>
              </a:spcBef>
              <a:buClr>
                <a:srgbClr val="1155CC"/>
              </a:buClr>
            </a:pPr>
            <a:r>
              <a:rPr lang="en" sz="1867">
                <a:solidFill>
                  <a:srgbClr val="1155CC"/>
                </a:solidFill>
              </a:rPr>
              <a:t>Winogrande</a:t>
            </a:r>
            <a:endParaRPr>
              <a:solidFill>
                <a:srgbClr val="1155CC"/>
              </a:solidFill>
            </a:endParaRPr>
          </a:p>
          <a:p>
            <a:pPr lvl="1">
              <a:spcBef>
                <a:spcPts val="0"/>
              </a:spcBef>
              <a:buClr>
                <a:srgbClr val="1155CC"/>
              </a:buClr>
            </a:pPr>
            <a:r>
              <a:rPr lang="en" sz="1867">
                <a:solidFill>
                  <a:srgbClr val="1155CC"/>
                </a:solidFill>
              </a:rPr>
              <a:t>QASC</a:t>
            </a:r>
            <a:endParaRPr sz="1867">
              <a:solidFill>
                <a:srgbClr val="1155CC"/>
              </a:solidFill>
            </a:endParaRPr>
          </a:p>
          <a:p>
            <a:pPr marL="0" indent="0">
              <a:buNone/>
            </a:pPr>
            <a:endParaRPr sz="1867">
              <a:solidFill>
                <a:srgbClr val="1155CC"/>
              </a:solidFill>
            </a:endParaRPr>
          </a:p>
          <a:p>
            <a:pPr marL="0" indent="0">
              <a:buNone/>
            </a:pPr>
            <a:endParaRPr sz="1867">
              <a:solidFill>
                <a:srgbClr val="434343"/>
              </a:solidFill>
            </a:endParaRPr>
          </a:p>
        </p:txBody>
      </p:sp>
      <p:sp>
        <p:nvSpPr>
          <p:cNvPr id="3900" name="Google Shape;3900;p374"/>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53</a:t>
            </a:fld>
            <a:endParaRPr/>
          </a:p>
        </p:txBody>
      </p:sp>
      <p:sp>
        <p:nvSpPr>
          <p:cNvPr id="3901" name="Google Shape;3901;p374"/>
          <p:cNvSpPr txBox="1">
            <a:spLocks noGrp="1"/>
          </p:cNvSpPr>
          <p:nvPr>
            <p:ph type="title"/>
          </p:nvPr>
        </p:nvSpPr>
        <p:spPr>
          <a:xfrm>
            <a:off x="822000" y="288567"/>
            <a:ext cx="11480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Build a Benchmark to Learn from Instructions (...)</a:t>
            </a:r>
            <a:endParaRPr/>
          </a:p>
        </p:txBody>
      </p:sp>
      <p:sp>
        <p:nvSpPr>
          <p:cNvPr id="3902" name="Google Shape;3902;p374"/>
          <p:cNvSpPr txBox="1">
            <a:spLocks noGrp="1"/>
          </p:cNvSpPr>
          <p:nvPr>
            <p:ph type="body" idx="1"/>
          </p:nvPr>
        </p:nvSpPr>
        <p:spPr>
          <a:xfrm>
            <a:off x="822000" y="4178233"/>
            <a:ext cx="11012800" cy="23480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23323">
              <a:buClr>
                <a:srgbClr val="434343"/>
              </a:buClr>
              <a:buSzPts val="1400"/>
            </a:pPr>
            <a:r>
              <a:rPr lang="en" sz="1867">
                <a:solidFill>
                  <a:srgbClr val="434343"/>
                </a:solidFill>
              </a:rPr>
              <a:t>How to come up with a careful, flexible and high-coverage schema for “instructions”?</a:t>
            </a:r>
            <a:endParaRPr sz="1867">
              <a:solidFill>
                <a:srgbClr val="434343"/>
              </a:solidFill>
            </a:endParaRPr>
          </a:p>
          <a:p>
            <a:pPr lvl="1">
              <a:spcBef>
                <a:spcPts val="0"/>
              </a:spcBef>
              <a:buClr>
                <a:srgbClr val="434343"/>
              </a:buClr>
            </a:pPr>
            <a:r>
              <a:rPr lang="en">
                <a:solidFill>
                  <a:srgbClr val="1155CC"/>
                </a:solidFill>
              </a:rPr>
              <a:t>Proposed a schema that with a variety of fields</a:t>
            </a:r>
            <a:r>
              <a:rPr lang="en" sz="1867">
                <a:solidFill>
                  <a:srgbClr val="1155CC"/>
                </a:solidFill>
              </a:rPr>
              <a:t>.</a:t>
            </a:r>
            <a:endParaRPr sz="1867">
              <a:solidFill>
                <a:srgbClr val="1D1C1D"/>
              </a:solidFill>
              <a:highlight>
                <a:srgbClr val="F8F8F8"/>
              </a:highlight>
              <a:latin typeface="Arial"/>
              <a:ea typeface="Arial"/>
              <a:cs typeface="Arial"/>
              <a:sym typeface="Arial"/>
            </a:endParaRPr>
          </a:p>
          <a:p>
            <a:pPr indent="0">
              <a:buNone/>
            </a:pPr>
            <a:endParaRPr sz="1867">
              <a:solidFill>
                <a:srgbClr val="434343"/>
              </a:solidFill>
            </a:endParaRPr>
          </a:p>
          <a:p>
            <a:pPr marL="0" indent="0">
              <a:buNone/>
            </a:pPr>
            <a:endParaRPr sz="1867">
              <a:solidFill>
                <a:srgbClr val="434343"/>
              </a:solidFill>
            </a:endParaRPr>
          </a:p>
          <a:p>
            <a:pPr marL="0" indent="0">
              <a:buNone/>
            </a:pPr>
            <a:endParaRPr sz="1867">
              <a:solidFill>
                <a:srgbClr val="1155CC"/>
              </a:solidFill>
            </a:endParaRPr>
          </a:p>
          <a:p>
            <a:pPr marL="0" indent="0">
              <a:buNone/>
            </a:pPr>
            <a:endParaRPr sz="1867">
              <a:solidFill>
                <a:srgbClr val="43434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9"/>
                                        </p:tgtEl>
                                        <p:attrNameLst>
                                          <p:attrName>style.visibility</p:attrName>
                                        </p:attrNameLst>
                                      </p:cBhvr>
                                      <p:to>
                                        <p:strVal val="visible"/>
                                      </p:to>
                                    </p:set>
                                    <p:animEffect transition="in" filter="fade">
                                      <p:cBhvr>
                                        <p:cTn id="7" dur="1000"/>
                                        <p:tgtEl>
                                          <p:spTgt spid="38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02"/>
                                        </p:tgtEl>
                                        <p:attrNameLst>
                                          <p:attrName>style.visibility</p:attrName>
                                        </p:attrNameLst>
                                      </p:cBhvr>
                                      <p:to>
                                        <p:strVal val="visible"/>
                                      </p:to>
                                    </p:set>
                                    <p:animEffect transition="in" filter="fade">
                                      <p:cBhvr>
                                        <p:cTn id="12" dur="1000"/>
                                        <p:tgtEl>
                                          <p:spTgt spid="3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06"/>
        <p:cNvGrpSpPr/>
        <p:nvPr/>
      </p:nvGrpSpPr>
      <p:grpSpPr>
        <a:xfrm>
          <a:off x="0" y="0"/>
          <a:ext cx="0" cy="0"/>
          <a:chOff x="0" y="0"/>
          <a:chExt cx="0" cy="0"/>
        </a:xfrm>
      </p:grpSpPr>
      <p:sp>
        <p:nvSpPr>
          <p:cNvPr id="3907" name="Google Shape;3907;p375"/>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Splitting Templates into “Sub-task”</a:t>
            </a:r>
            <a:endParaRPr/>
          </a:p>
          <a:p>
            <a:endParaRPr/>
          </a:p>
        </p:txBody>
      </p:sp>
      <p:sp>
        <p:nvSpPr>
          <p:cNvPr id="3908" name="Google Shape;3908;p375"/>
          <p:cNvSpPr txBox="1">
            <a:spLocks noGrp="1"/>
          </p:cNvSpPr>
          <p:nvPr>
            <p:ph type="body" idx="1"/>
          </p:nvPr>
        </p:nvSpPr>
        <p:spPr>
          <a:xfrm>
            <a:off x="371600" y="1638233"/>
            <a:ext cx="5334400" cy="32860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31789">
              <a:lnSpc>
                <a:spcPct val="100000"/>
              </a:lnSpc>
              <a:buSzPts val="1500"/>
            </a:pPr>
            <a:r>
              <a:rPr lang="en" sz="2000"/>
              <a:t>Split each template in to sub-tasks </a:t>
            </a:r>
            <a:br>
              <a:rPr lang="en" sz="1600"/>
            </a:br>
            <a:endParaRPr sz="1733"/>
          </a:p>
        </p:txBody>
      </p:sp>
      <p:sp>
        <p:nvSpPr>
          <p:cNvPr id="3909" name="Google Shape;3909;p375"/>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54</a:t>
            </a:fld>
            <a:endParaRPr/>
          </a:p>
        </p:txBody>
      </p:sp>
      <p:pic>
        <p:nvPicPr>
          <p:cNvPr id="3910" name="Google Shape;3910;p375"/>
          <p:cNvPicPr preferRelativeResize="0"/>
          <p:nvPr/>
        </p:nvPicPr>
        <p:blipFill rotWithShape="1">
          <a:blip r:embed="rId3">
            <a:alphaModFix/>
          </a:blip>
          <a:srcRect l="4647" t="39100" r="4575" b="1421"/>
          <a:stretch/>
        </p:blipFill>
        <p:spPr>
          <a:xfrm>
            <a:off x="5920233" y="1944167"/>
            <a:ext cx="5471335" cy="1894967"/>
          </a:xfrm>
          <a:prstGeom prst="rect">
            <a:avLst/>
          </a:prstGeom>
          <a:noFill/>
          <a:ln>
            <a:noFill/>
          </a:ln>
        </p:spPr>
      </p:pic>
      <p:pic>
        <p:nvPicPr>
          <p:cNvPr id="3911" name="Google Shape;3911;p375"/>
          <p:cNvPicPr preferRelativeResize="0"/>
          <p:nvPr/>
        </p:nvPicPr>
        <p:blipFill rotWithShape="1">
          <a:blip r:embed="rId4">
            <a:alphaModFix/>
          </a:blip>
          <a:srcRect l="6355" r="5616"/>
          <a:stretch/>
        </p:blipFill>
        <p:spPr>
          <a:xfrm>
            <a:off x="5955134" y="3854471"/>
            <a:ext cx="5471333" cy="2279264"/>
          </a:xfrm>
          <a:prstGeom prst="rect">
            <a:avLst/>
          </a:prstGeom>
          <a:noFill/>
          <a:ln>
            <a:noFill/>
          </a:ln>
        </p:spPr>
      </p:pic>
      <p:sp>
        <p:nvSpPr>
          <p:cNvPr id="3912" name="Google Shape;3912;p375"/>
          <p:cNvSpPr/>
          <p:nvPr/>
        </p:nvSpPr>
        <p:spPr>
          <a:xfrm>
            <a:off x="5912733" y="2016067"/>
            <a:ext cx="5471200" cy="7636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913" name="Google Shape;3913;p375"/>
          <p:cNvSpPr/>
          <p:nvPr/>
        </p:nvSpPr>
        <p:spPr>
          <a:xfrm>
            <a:off x="11105633" y="1643400"/>
            <a:ext cx="876400" cy="300800"/>
          </a:xfrm>
          <a:prstGeom prst="wedgeRectCallout">
            <a:avLst>
              <a:gd name="adj1" fmla="val -36723"/>
              <a:gd name="adj2" fmla="val 70596"/>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Subtask1</a:t>
            </a:r>
            <a:endParaRPr sz="1200">
              <a:latin typeface="Lato"/>
              <a:ea typeface="Lato"/>
              <a:cs typeface="Lato"/>
              <a:sym typeface="Lato"/>
            </a:endParaRPr>
          </a:p>
        </p:txBody>
      </p:sp>
      <p:sp>
        <p:nvSpPr>
          <p:cNvPr id="3914" name="Google Shape;3914;p375"/>
          <p:cNvSpPr/>
          <p:nvPr/>
        </p:nvSpPr>
        <p:spPr>
          <a:xfrm>
            <a:off x="5912733" y="2828867"/>
            <a:ext cx="5471200" cy="7636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915" name="Google Shape;3915;p375"/>
          <p:cNvSpPr/>
          <p:nvPr/>
        </p:nvSpPr>
        <p:spPr>
          <a:xfrm>
            <a:off x="5912733" y="3743267"/>
            <a:ext cx="5471200" cy="7636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916" name="Google Shape;3916;p375"/>
          <p:cNvSpPr/>
          <p:nvPr/>
        </p:nvSpPr>
        <p:spPr>
          <a:xfrm>
            <a:off x="5912733" y="4556067"/>
            <a:ext cx="5471200" cy="7636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917" name="Google Shape;3917;p375"/>
          <p:cNvSpPr/>
          <p:nvPr/>
        </p:nvSpPr>
        <p:spPr>
          <a:xfrm>
            <a:off x="5912733" y="5368867"/>
            <a:ext cx="5471200" cy="7636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918" name="Google Shape;3918;p375"/>
          <p:cNvSpPr/>
          <p:nvPr/>
        </p:nvSpPr>
        <p:spPr>
          <a:xfrm>
            <a:off x="11105633" y="2557800"/>
            <a:ext cx="876400" cy="300800"/>
          </a:xfrm>
          <a:prstGeom prst="wedgeRectCallout">
            <a:avLst>
              <a:gd name="adj1" fmla="val -36723"/>
              <a:gd name="adj2" fmla="val 70596"/>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Subtask2</a:t>
            </a:r>
            <a:endParaRPr sz="1200">
              <a:latin typeface="Lato"/>
              <a:ea typeface="Lato"/>
              <a:cs typeface="Lato"/>
              <a:sym typeface="Lato"/>
            </a:endParaRPr>
          </a:p>
        </p:txBody>
      </p:sp>
      <p:sp>
        <p:nvSpPr>
          <p:cNvPr id="3919" name="Google Shape;3919;p375"/>
          <p:cNvSpPr/>
          <p:nvPr/>
        </p:nvSpPr>
        <p:spPr>
          <a:xfrm>
            <a:off x="11105633" y="3472200"/>
            <a:ext cx="876400" cy="300800"/>
          </a:xfrm>
          <a:prstGeom prst="wedgeRectCallout">
            <a:avLst>
              <a:gd name="adj1" fmla="val -36723"/>
              <a:gd name="adj2" fmla="val 70596"/>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Subtask3</a:t>
            </a:r>
            <a:endParaRPr sz="1200">
              <a:latin typeface="Lato"/>
              <a:ea typeface="Lato"/>
              <a:cs typeface="Lato"/>
              <a:sym typeface="Lato"/>
            </a:endParaRPr>
          </a:p>
        </p:txBody>
      </p:sp>
      <p:sp>
        <p:nvSpPr>
          <p:cNvPr id="3920" name="Google Shape;3920;p375"/>
          <p:cNvSpPr/>
          <p:nvPr/>
        </p:nvSpPr>
        <p:spPr>
          <a:xfrm>
            <a:off x="11105633" y="4386600"/>
            <a:ext cx="876400" cy="300800"/>
          </a:xfrm>
          <a:prstGeom prst="wedgeRectCallout">
            <a:avLst>
              <a:gd name="adj1" fmla="val -36723"/>
              <a:gd name="adj2" fmla="val 70596"/>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Subtask4</a:t>
            </a:r>
            <a:endParaRPr sz="1200">
              <a:latin typeface="Lato"/>
              <a:ea typeface="Lato"/>
              <a:cs typeface="Lato"/>
              <a:sym typeface="Lato"/>
            </a:endParaRPr>
          </a:p>
        </p:txBody>
      </p:sp>
      <p:sp>
        <p:nvSpPr>
          <p:cNvPr id="3921" name="Google Shape;3921;p375"/>
          <p:cNvSpPr/>
          <p:nvPr/>
        </p:nvSpPr>
        <p:spPr>
          <a:xfrm>
            <a:off x="11105633" y="5199400"/>
            <a:ext cx="876400" cy="300800"/>
          </a:xfrm>
          <a:prstGeom prst="wedgeRectCallout">
            <a:avLst>
              <a:gd name="adj1" fmla="val -36723"/>
              <a:gd name="adj2" fmla="val 70596"/>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Subtask5</a:t>
            </a:r>
            <a:endParaRPr sz="1200">
              <a:latin typeface="Lato"/>
              <a:ea typeface="Lato"/>
              <a:cs typeface="Lato"/>
              <a:sym typeface="Lato"/>
            </a:endParaRPr>
          </a:p>
        </p:txBody>
      </p:sp>
      <p:sp>
        <p:nvSpPr>
          <p:cNvPr id="3922" name="Google Shape;3922;p375"/>
          <p:cNvSpPr txBox="1">
            <a:spLocks noGrp="1"/>
          </p:cNvSpPr>
          <p:nvPr>
            <p:ph type="body" idx="1"/>
          </p:nvPr>
        </p:nvSpPr>
        <p:spPr>
          <a:xfrm>
            <a:off x="235400" y="1939200"/>
            <a:ext cx="5334400" cy="2960400"/>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lnSpc>
                <a:spcPct val="100000"/>
              </a:lnSpc>
              <a:buNone/>
            </a:pPr>
            <a:endParaRPr sz="1600"/>
          </a:p>
          <a:p>
            <a:pPr lvl="1" indent="-397923">
              <a:lnSpc>
                <a:spcPct val="100000"/>
              </a:lnSpc>
              <a:spcBef>
                <a:spcPts val="0"/>
              </a:spcBef>
              <a:buClr>
                <a:schemeClr val="dk1"/>
              </a:buClr>
              <a:buSzPts val="1100"/>
            </a:pPr>
            <a:r>
              <a:rPr lang="en" sz="1733">
                <a:solidFill>
                  <a:schemeClr val="dk1"/>
                </a:solidFill>
              </a:rPr>
              <a:t>Each sub-task represents one step of data creation process.</a:t>
            </a:r>
            <a:endParaRPr sz="1600"/>
          </a:p>
          <a:p>
            <a:pPr marL="1219170" indent="0">
              <a:lnSpc>
                <a:spcPct val="100000"/>
              </a:lnSpc>
              <a:buNone/>
            </a:pPr>
            <a:endParaRPr sz="1600"/>
          </a:p>
          <a:p>
            <a:pPr marL="1219170" indent="0">
              <a:lnSpc>
                <a:spcPct val="100000"/>
              </a:lnSpc>
              <a:buNone/>
            </a:pPr>
            <a:endParaRPr sz="1600"/>
          </a:p>
          <a:p>
            <a:pPr marL="1219170" indent="0">
              <a:lnSpc>
                <a:spcPct val="100000"/>
              </a:lnSpc>
              <a:buNone/>
            </a:pPr>
            <a:endParaRPr sz="1600"/>
          </a:p>
          <a:p>
            <a:pPr lvl="1" indent="-397923">
              <a:lnSpc>
                <a:spcPct val="100000"/>
              </a:lnSpc>
              <a:spcBef>
                <a:spcPts val="0"/>
              </a:spcBef>
              <a:buClr>
                <a:schemeClr val="dk1"/>
              </a:buClr>
              <a:buSzPts val="1100"/>
            </a:pPr>
            <a:r>
              <a:rPr lang="en" sz="1733"/>
              <a:t>Input of each sub-task is either external input like passages or output of some other sub-task. </a:t>
            </a:r>
            <a:endParaRPr sz="2000"/>
          </a:p>
          <a:p>
            <a:pPr indent="0">
              <a:lnSpc>
                <a:spcPct val="100000"/>
              </a:lnSpc>
              <a:buNone/>
            </a:pPr>
            <a:endParaRPr sz="2000"/>
          </a:p>
          <a:p>
            <a:pPr indent="0">
              <a:lnSpc>
                <a:spcPct val="100000"/>
              </a:lnSpc>
              <a:buNone/>
            </a:pPr>
            <a:endParaRPr sz="2000"/>
          </a:p>
          <a:p>
            <a:pPr lvl="1" indent="-397923">
              <a:lnSpc>
                <a:spcPct val="100000"/>
              </a:lnSpc>
              <a:spcBef>
                <a:spcPts val="0"/>
              </a:spcBef>
              <a:buClr>
                <a:schemeClr val="dk1"/>
              </a:buClr>
              <a:buSzPts val="1100"/>
            </a:pPr>
            <a:r>
              <a:rPr lang="en" sz="1733"/>
              <a:t>The output is purely collected from crowdworker annotation.</a:t>
            </a:r>
            <a:endParaRPr sz="1733"/>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0"/>
                                        </p:tgtEl>
                                        <p:attrNameLst>
                                          <p:attrName>style.visibility</p:attrName>
                                        </p:attrNameLst>
                                      </p:cBhvr>
                                      <p:to>
                                        <p:strVal val="visible"/>
                                      </p:to>
                                    </p:set>
                                    <p:animEffect transition="in" filter="fade">
                                      <p:cBhvr>
                                        <p:cTn id="7" dur="1000"/>
                                        <p:tgtEl>
                                          <p:spTgt spid="3910"/>
                                        </p:tgtEl>
                                      </p:cBhvr>
                                    </p:animEffect>
                                  </p:childTnLst>
                                </p:cTn>
                              </p:par>
                              <p:par>
                                <p:cTn id="8" presetID="10" presetClass="entr" presetSubtype="0" fill="hold" nodeType="withEffect">
                                  <p:stCondLst>
                                    <p:cond delay="0"/>
                                  </p:stCondLst>
                                  <p:childTnLst>
                                    <p:set>
                                      <p:cBhvr>
                                        <p:cTn id="9" dur="1" fill="hold">
                                          <p:stCondLst>
                                            <p:cond delay="0"/>
                                          </p:stCondLst>
                                        </p:cTn>
                                        <p:tgtEl>
                                          <p:spTgt spid="3912"/>
                                        </p:tgtEl>
                                        <p:attrNameLst>
                                          <p:attrName>style.visibility</p:attrName>
                                        </p:attrNameLst>
                                      </p:cBhvr>
                                      <p:to>
                                        <p:strVal val="visible"/>
                                      </p:to>
                                    </p:set>
                                    <p:animEffect transition="in" filter="fade">
                                      <p:cBhvr>
                                        <p:cTn id="10" dur="1000"/>
                                        <p:tgtEl>
                                          <p:spTgt spid="3912"/>
                                        </p:tgtEl>
                                      </p:cBhvr>
                                    </p:animEffect>
                                  </p:childTnLst>
                                </p:cTn>
                              </p:par>
                              <p:par>
                                <p:cTn id="11" presetID="10" presetClass="entr" presetSubtype="0" fill="hold" nodeType="withEffect">
                                  <p:stCondLst>
                                    <p:cond delay="0"/>
                                  </p:stCondLst>
                                  <p:childTnLst>
                                    <p:set>
                                      <p:cBhvr>
                                        <p:cTn id="12" dur="1" fill="hold">
                                          <p:stCondLst>
                                            <p:cond delay="0"/>
                                          </p:stCondLst>
                                        </p:cTn>
                                        <p:tgtEl>
                                          <p:spTgt spid="3913"/>
                                        </p:tgtEl>
                                        <p:attrNameLst>
                                          <p:attrName>style.visibility</p:attrName>
                                        </p:attrNameLst>
                                      </p:cBhvr>
                                      <p:to>
                                        <p:strVal val="visible"/>
                                      </p:to>
                                    </p:set>
                                    <p:animEffect transition="in" filter="fade">
                                      <p:cBhvr>
                                        <p:cTn id="13" dur="1000"/>
                                        <p:tgtEl>
                                          <p:spTgt spid="3913"/>
                                        </p:tgtEl>
                                      </p:cBhvr>
                                    </p:animEffect>
                                  </p:childTnLst>
                                </p:cTn>
                              </p:par>
                              <p:par>
                                <p:cTn id="14" presetID="10" presetClass="entr" presetSubtype="0" fill="hold" nodeType="withEffect">
                                  <p:stCondLst>
                                    <p:cond delay="0"/>
                                  </p:stCondLst>
                                  <p:childTnLst>
                                    <p:set>
                                      <p:cBhvr>
                                        <p:cTn id="15" dur="1" fill="hold">
                                          <p:stCondLst>
                                            <p:cond delay="0"/>
                                          </p:stCondLst>
                                        </p:cTn>
                                        <p:tgtEl>
                                          <p:spTgt spid="3918"/>
                                        </p:tgtEl>
                                        <p:attrNameLst>
                                          <p:attrName>style.visibility</p:attrName>
                                        </p:attrNameLst>
                                      </p:cBhvr>
                                      <p:to>
                                        <p:strVal val="visible"/>
                                      </p:to>
                                    </p:set>
                                    <p:animEffect transition="in" filter="fade">
                                      <p:cBhvr>
                                        <p:cTn id="16" dur="1000"/>
                                        <p:tgtEl>
                                          <p:spTgt spid="3918"/>
                                        </p:tgtEl>
                                      </p:cBhvr>
                                    </p:animEffect>
                                  </p:childTnLst>
                                </p:cTn>
                              </p:par>
                              <p:par>
                                <p:cTn id="17" presetID="10" presetClass="entr" presetSubtype="0" fill="hold" nodeType="withEffect">
                                  <p:stCondLst>
                                    <p:cond delay="0"/>
                                  </p:stCondLst>
                                  <p:childTnLst>
                                    <p:set>
                                      <p:cBhvr>
                                        <p:cTn id="18" dur="1" fill="hold">
                                          <p:stCondLst>
                                            <p:cond delay="0"/>
                                          </p:stCondLst>
                                        </p:cTn>
                                        <p:tgtEl>
                                          <p:spTgt spid="3919"/>
                                        </p:tgtEl>
                                        <p:attrNameLst>
                                          <p:attrName>style.visibility</p:attrName>
                                        </p:attrNameLst>
                                      </p:cBhvr>
                                      <p:to>
                                        <p:strVal val="visible"/>
                                      </p:to>
                                    </p:set>
                                    <p:animEffect transition="in" filter="fade">
                                      <p:cBhvr>
                                        <p:cTn id="19" dur="1000"/>
                                        <p:tgtEl>
                                          <p:spTgt spid="3919"/>
                                        </p:tgtEl>
                                      </p:cBhvr>
                                    </p:animEffect>
                                  </p:childTnLst>
                                </p:cTn>
                              </p:par>
                              <p:par>
                                <p:cTn id="20" presetID="10" presetClass="entr" presetSubtype="0" fill="hold" nodeType="withEffect">
                                  <p:stCondLst>
                                    <p:cond delay="0"/>
                                  </p:stCondLst>
                                  <p:childTnLst>
                                    <p:set>
                                      <p:cBhvr>
                                        <p:cTn id="21" dur="1" fill="hold">
                                          <p:stCondLst>
                                            <p:cond delay="0"/>
                                          </p:stCondLst>
                                        </p:cTn>
                                        <p:tgtEl>
                                          <p:spTgt spid="3920"/>
                                        </p:tgtEl>
                                        <p:attrNameLst>
                                          <p:attrName>style.visibility</p:attrName>
                                        </p:attrNameLst>
                                      </p:cBhvr>
                                      <p:to>
                                        <p:strVal val="visible"/>
                                      </p:to>
                                    </p:set>
                                    <p:animEffect transition="in" filter="fade">
                                      <p:cBhvr>
                                        <p:cTn id="22" dur="1000"/>
                                        <p:tgtEl>
                                          <p:spTgt spid="3920"/>
                                        </p:tgtEl>
                                      </p:cBhvr>
                                    </p:animEffect>
                                  </p:childTnLst>
                                </p:cTn>
                              </p:par>
                              <p:par>
                                <p:cTn id="23" presetID="10" presetClass="entr" presetSubtype="0" fill="hold" nodeType="withEffect">
                                  <p:stCondLst>
                                    <p:cond delay="0"/>
                                  </p:stCondLst>
                                  <p:childTnLst>
                                    <p:set>
                                      <p:cBhvr>
                                        <p:cTn id="24" dur="1" fill="hold">
                                          <p:stCondLst>
                                            <p:cond delay="0"/>
                                          </p:stCondLst>
                                        </p:cTn>
                                        <p:tgtEl>
                                          <p:spTgt spid="3921"/>
                                        </p:tgtEl>
                                        <p:attrNameLst>
                                          <p:attrName>style.visibility</p:attrName>
                                        </p:attrNameLst>
                                      </p:cBhvr>
                                      <p:to>
                                        <p:strVal val="visible"/>
                                      </p:to>
                                    </p:set>
                                    <p:animEffect transition="in" filter="fade">
                                      <p:cBhvr>
                                        <p:cTn id="25" dur="1000"/>
                                        <p:tgtEl>
                                          <p:spTgt spid="3921"/>
                                        </p:tgtEl>
                                      </p:cBhvr>
                                    </p:animEffect>
                                  </p:childTnLst>
                                </p:cTn>
                              </p:par>
                              <p:par>
                                <p:cTn id="26" presetID="10" presetClass="entr" presetSubtype="0" fill="hold" nodeType="withEffect">
                                  <p:stCondLst>
                                    <p:cond delay="0"/>
                                  </p:stCondLst>
                                  <p:childTnLst>
                                    <p:set>
                                      <p:cBhvr>
                                        <p:cTn id="27" dur="1" fill="hold">
                                          <p:stCondLst>
                                            <p:cond delay="0"/>
                                          </p:stCondLst>
                                        </p:cTn>
                                        <p:tgtEl>
                                          <p:spTgt spid="3914"/>
                                        </p:tgtEl>
                                        <p:attrNameLst>
                                          <p:attrName>style.visibility</p:attrName>
                                        </p:attrNameLst>
                                      </p:cBhvr>
                                      <p:to>
                                        <p:strVal val="visible"/>
                                      </p:to>
                                    </p:set>
                                    <p:animEffect transition="in" filter="fade">
                                      <p:cBhvr>
                                        <p:cTn id="28" dur="1000"/>
                                        <p:tgtEl>
                                          <p:spTgt spid="3914"/>
                                        </p:tgtEl>
                                      </p:cBhvr>
                                    </p:animEffect>
                                  </p:childTnLst>
                                </p:cTn>
                              </p:par>
                              <p:par>
                                <p:cTn id="29" presetID="10" presetClass="entr" presetSubtype="0" fill="hold" nodeType="withEffect">
                                  <p:stCondLst>
                                    <p:cond delay="0"/>
                                  </p:stCondLst>
                                  <p:childTnLst>
                                    <p:set>
                                      <p:cBhvr>
                                        <p:cTn id="30" dur="1" fill="hold">
                                          <p:stCondLst>
                                            <p:cond delay="0"/>
                                          </p:stCondLst>
                                        </p:cTn>
                                        <p:tgtEl>
                                          <p:spTgt spid="3915"/>
                                        </p:tgtEl>
                                        <p:attrNameLst>
                                          <p:attrName>style.visibility</p:attrName>
                                        </p:attrNameLst>
                                      </p:cBhvr>
                                      <p:to>
                                        <p:strVal val="visible"/>
                                      </p:to>
                                    </p:set>
                                    <p:animEffect transition="in" filter="fade">
                                      <p:cBhvr>
                                        <p:cTn id="31" dur="1000"/>
                                        <p:tgtEl>
                                          <p:spTgt spid="3915"/>
                                        </p:tgtEl>
                                      </p:cBhvr>
                                    </p:animEffect>
                                  </p:childTnLst>
                                </p:cTn>
                              </p:par>
                              <p:par>
                                <p:cTn id="32" presetID="10" presetClass="entr" presetSubtype="0" fill="hold" nodeType="withEffect">
                                  <p:stCondLst>
                                    <p:cond delay="0"/>
                                  </p:stCondLst>
                                  <p:childTnLst>
                                    <p:set>
                                      <p:cBhvr>
                                        <p:cTn id="33" dur="1" fill="hold">
                                          <p:stCondLst>
                                            <p:cond delay="0"/>
                                          </p:stCondLst>
                                        </p:cTn>
                                        <p:tgtEl>
                                          <p:spTgt spid="3916"/>
                                        </p:tgtEl>
                                        <p:attrNameLst>
                                          <p:attrName>style.visibility</p:attrName>
                                        </p:attrNameLst>
                                      </p:cBhvr>
                                      <p:to>
                                        <p:strVal val="visible"/>
                                      </p:to>
                                    </p:set>
                                    <p:animEffect transition="in" filter="fade">
                                      <p:cBhvr>
                                        <p:cTn id="34" dur="1000"/>
                                        <p:tgtEl>
                                          <p:spTgt spid="3916"/>
                                        </p:tgtEl>
                                      </p:cBhvr>
                                    </p:animEffect>
                                  </p:childTnLst>
                                </p:cTn>
                              </p:par>
                              <p:par>
                                <p:cTn id="35" presetID="10" presetClass="entr" presetSubtype="0" fill="hold" nodeType="withEffect">
                                  <p:stCondLst>
                                    <p:cond delay="0"/>
                                  </p:stCondLst>
                                  <p:childTnLst>
                                    <p:set>
                                      <p:cBhvr>
                                        <p:cTn id="36" dur="1" fill="hold">
                                          <p:stCondLst>
                                            <p:cond delay="0"/>
                                          </p:stCondLst>
                                        </p:cTn>
                                        <p:tgtEl>
                                          <p:spTgt spid="3917"/>
                                        </p:tgtEl>
                                        <p:attrNameLst>
                                          <p:attrName>style.visibility</p:attrName>
                                        </p:attrNameLst>
                                      </p:cBhvr>
                                      <p:to>
                                        <p:strVal val="visible"/>
                                      </p:to>
                                    </p:set>
                                    <p:animEffect transition="in" filter="fade">
                                      <p:cBhvr>
                                        <p:cTn id="37" dur="1000"/>
                                        <p:tgtEl>
                                          <p:spTgt spid="3917"/>
                                        </p:tgtEl>
                                      </p:cBhvr>
                                    </p:animEffect>
                                  </p:childTnLst>
                                </p:cTn>
                              </p:par>
                              <p:par>
                                <p:cTn id="38" presetID="10" presetClass="entr" presetSubtype="0" fill="hold" nodeType="withEffect">
                                  <p:stCondLst>
                                    <p:cond delay="0"/>
                                  </p:stCondLst>
                                  <p:childTnLst>
                                    <p:set>
                                      <p:cBhvr>
                                        <p:cTn id="39" dur="1" fill="hold">
                                          <p:stCondLst>
                                            <p:cond delay="0"/>
                                          </p:stCondLst>
                                        </p:cTn>
                                        <p:tgtEl>
                                          <p:spTgt spid="3911"/>
                                        </p:tgtEl>
                                        <p:attrNameLst>
                                          <p:attrName>style.visibility</p:attrName>
                                        </p:attrNameLst>
                                      </p:cBhvr>
                                      <p:to>
                                        <p:strVal val="visible"/>
                                      </p:to>
                                    </p:set>
                                    <p:animEffect transition="in" filter="fade">
                                      <p:cBhvr>
                                        <p:cTn id="40" dur="1000"/>
                                        <p:tgtEl>
                                          <p:spTgt spid="3911"/>
                                        </p:tgtEl>
                                      </p:cBhvr>
                                    </p:animEffect>
                                  </p:childTnLst>
                                </p:cTn>
                              </p:par>
                              <p:par>
                                <p:cTn id="41" presetID="10" presetClass="entr" presetSubtype="0" fill="hold" nodeType="withEffect">
                                  <p:stCondLst>
                                    <p:cond delay="0"/>
                                  </p:stCondLst>
                                  <p:childTnLst>
                                    <p:set>
                                      <p:cBhvr>
                                        <p:cTn id="42" dur="1" fill="hold">
                                          <p:stCondLst>
                                            <p:cond delay="0"/>
                                          </p:stCondLst>
                                        </p:cTn>
                                        <p:tgtEl>
                                          <p:spTgt spid="3908"/>
                                        </p:tgtEl>
                                        <p:attrNameLst>
                                          <p:attrName>style.visibility</p:attrName>
                                        </p:attrNameLst>
                                      </p:cBhvr>
                                      <p:to>
                                        <p:strVal val="visible"/>
                                      </p:to>
                                    </p:set>
                                    <p:animEffect transition="in" filter="fade">
                                      <p:cBhvr>
                                        <p:cTn id="43" dur="1000"/>
                                        <p:tgtEl>
                                          <p:spTgt spid="390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922">
                                            <p:txEl>
                                              <p:pRg st="1" end="1"/>
                                            </p:txEl>
                                          </p:spTgt>
                                        </p:tgtEl>
                                        <p:attrNameLst>
                                          <p:attrName>style.visibility</p:attrName>
                                        </p:attrNameLst>
                                      </p:cBhvr>
                                      <p:to>
                                        <p:strVal val="visible"/>
                                      </p:to>
                                    </p:set>
                                    <p:animEffect transition="in" filter="fade">
                                      <p:cBhvr>
                                        <p:cTn id="48" dur="1000"/>
                                        <p:tgtEl>
                                          <p:spTgt spid="3922">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922">
                                            <p:txEl>
                                              <p:pRg st="5" end="5"/>
                                            </p:txEl>
                                          </p:spTgt>
                                        </p:tgtEl>
                                        <p:attrNameLst>
                                          <p:attrName>style.visibility</p:attrName>
                                        </p:attrNameLst>
                                      </p:cBhvr>
                                      <p:to>
                                        <p:strVal val="visible"/>
                                      </p:to>
                                    </p:set>
                                    <p:animEffect transition="in" filter="fade">
                                      <p:cBhvr>
                                        <p:cTn id="53" dur="1000"/>
                                        <p:tgtEl>
                                          <p:spTgt spid="3922">
                                            <p:txEl>
                                              <p:pRg st="5" end="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922">
                                            <p:txEl>
                                              <p:pRg st="8" end="8"/>
                                            </p:txEl>
                                          </p:spTgt>
                                        </p:tgtEl>
                                        <p:attrNameLst>
                                          <p:attrName>style.visibility</p:attrName>
                                        </p:attrNameLst>
                                      </p:cBhvr>
                                      <p:to>
                                        <p:strVal val="visible"/>
                                      </p:to>
                                    </p:set>
                                    <p:animEffect transition="in" filter="fade">
                                      <p:cBhvr>
                                        <p:cTn id="58" dur="1000"/>
                                        <p:tgtEl>
                                          <p:spTgt spid="392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926"/>
        <p:cNvGrpSpPr/>
        <p:nvPr/>
      </p:nvGrpSpPr>
      <p:grpSpPr>
        <a:xfrm>
          <a:off x="0" y="0"/>
          <a:ext cx="0" cy="0"/>
          <a:chOff x="0" y="0"/>
          <a:chExt cx="0" cy="0"/>
        </a:xfrm>
      </p:grpSpPr>
      <p:grpSp>
        <p:nvGrpSpPr>
          <p:cNvPr id="3927" name="Google Shape;3927;p376"/>
          <p:cNvGrpSpPr/>
          <p:nvPr/>
        </p:nvGrpSpPr>
        <p:grpSpPr>
          <a:xfrm>
            <a:off x="7060967" y="1816700"/>
            <a:ext cx="4835200" cy="4400800"/>
            <a:chOff x="5295725" y="1362525"/>
            <a:chExt cx="3626400" cy="3300600"/>
          </a:xfrm>
        </p:grpSpPr>
        <p:sp>
          <p:nvSpPr>
            <p:cNvPr id="3928" name="Google Shape;3928;p376"/>
            <p:cNvSpPr/>
            <p:nvPr/>
          </p:nvSpPr>
          <p:spPr>
            <a:xfrm>
              <a:off x="5295725" y="1362525"/>
              <a:ext cx="3626400" cy="33006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Sub-task Instructions:</a:t>
              </a:r>
              <a:r>
                <a:rPr lang="en" sz="1333" b="1">
                  <a:latin typeface="Lato"/>
                  <a:ea typeface="Lato"/>
                  <a:cs typeface="Lato"/>
                  <a:sym typeface="Lato"/>
                </a:rPr>
                <a:t> </a:t>
              </a:r>
              <a:endParaRPr sz="1333" b="1">
                <a:latin typeface="Lato"/>
                <a:ea typeface="Lato"/>
                <a:cs typeface="Lato"/>
                <a:sym typeface="Lato"/>
              </a:endParaRPr>
            </a:p>
            <a:p>
              <a:pPr algn="ctr">
                <a:spcBef>
                  <a:spcPts val="0"/>
                </a:spcBef>
                <a:spcAft>
                  <a:spcPts val="0"/>
                </a:spcAft>
              </a:pPr>
              <a:endParaRPr sz="1333" i="1">
                <a:latin typeface="Lato"/>
                <a:ea typeface="Lato"/>
                <a:cs typeface="Lato"/>
                <a:sym typeface="Lato"/>
              </a:endParaRPr>
            </a:p>
          </p:txBody>
        </p:sp>
        <p:sp>
          <p:nvSpPr>
            <p:cNvPr id="3929" name="Google Shape;3929;p376"/>
            <p:cNvSpPr/>
            <p:nvPr/>
          </p:nvSpPr>
          <p:spPr>
            <a:xfrm>
              <a:off x="5428450" y="2321875"/>
              <a:ext cx="3327000" cy="12075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Examples:</a:t>
              </a:r>
              <a:r>
                <a:rPr lang="en" sz="1333" b="1">
                  <a:latin typeface="Lato"/>
                  <a:ea typeface="Lato"/>
                  <a:cs typeface="Lato"/>
                  <a:sym typeface="Lato"/>
                </a:rPr>
                <a:t> </a:t>
              </a:r>
              <a:endParaRPr sz="1333" b="1" i="1">
                <a:latin typeface="Lato"/>
                <a:ea typeface="Lato"/>
                <a:cs typeface="Lato"/>
                <a:sym typeface="Lato"/>
              </a:endParaRPr>
            </a:p>
          </p:txBody>
        </p:sp>
        <p:sp>
          <p:nvSpPr>
            <p:cNvPr id="3930" name="Google Shape;3930;p376"/>
            <p:cNvSpPr/>
            <p:nvPr/>
          </p:nvSpPr>
          <p:spPr>
            <a:xfrm>
              <a:off x="5752235" y="3890906"/>
              <a:ext cx="758700" cy="35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Prompt message </a:t>
              </a:r>
              <a:endParaRPr/>
            </a:p>
          </p:txBody>
        </p:sp>
        <p:sp>
          <p:nvSpPr>
            <p:cNvPr id="3931" name="Google Shape;3931;p376"/>
            <p:cNvSpPr/>
            <p:nvPr/>
          </p:nvSpPr>
          <p:spPr>
            <a:xfrm>
              <a:off x="5475075" y="1710050"/>
              <a:ext cx="466200" cy="35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Title</a:t>
              </a:r>
              <a:endParaRPr/>
            </a:p>
          </p:txBody>
        </p:sp>
        <p:sp>
          <p:nvSpPr>
            <p:cNvPr id="3932" name="Google Shape;3932;p376"/>
            <p:cNvSpPr/>
            <p:nvPr/>
          </p:nvSpPr>
          <p:spPr>
            <a:xfrm>
              <a:off x="6936300" y="3653800"/>
              <a:ext cx="1819200" cy="7656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Input/outputs:</a:t>
              </a:r>
              <a:r>
                <a:rPr lang="en" sz="1333" b="1">
                  <a:latin typeface="Lato"/>
                  <a:ea typeface="Lato"/>
                  <a:cs typeface="Lato"/>
                  <a:sym typeface="Lato"/>
                </a:rPr>
                <a:t> </a:t>
              </a:r>
              <a:endParaRPr sz="1333" b="1" i="1">
                <a:latin typeface="Lato"/>
                <a:ea typeface="Lato"/>
                <a:cs typeface="Lato"/>
                <a:sym typeface="Lato"/>
              </a:endParaRPr>
            </a:p>
          </p:txBody>
        </p:sp>
        <p:sp>
          <p:nvSpPr>
            <p:cNvPr id="3933" name="Google Shape;3933;p376"/>
            <p:cNvSpPr/>
            <p:nvPr/>
          </p:nvSpPr>
          <p:spPr>
            <a:xfrm>
              <a:off x="7112308" y="3990405"/>
              <a:ext cx="511800" cy="22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input</a:t>
              </a:r>
              <a:endParaRPr/>
            </a:p>
          </p:txBody>
        </p:sp>
      </p:grpSp>
      <p:sp>
        <p:nvSpPr>
          <p:cNvPr id="3934" name="Google Shape;3934;p376"/>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Schema Definition (1)</a:t>
            </a:r>
            <a:endParaRPr/>
          </a:p>
        </p:txBody>
      </p:sp>
      <p:sp>
        <p:nvSpPr>
          <p:cNvPr id="3935" name="Google Shape;3935;p376"/>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55</a:t>
            </a:fld>
            <a:endParaRPr/>
          </a:p>
        </p:txBody>
      </p:sp>
      <p:pic>
        <p:nvPicPr>
          <p:cNvPr id="3936" name="Google Shape;3936;p376"/>
          <p:cNvPicPr preferRelativeResize="0"/>
          <p:nvPr/>
        </p:nvPicPr>
        <p:blipFill rotWithShape="1">
          <a:blip r:embed="rId3">
            <a:alphaModFix/>
          </a:blip>
          <a:srcRect/>
          <a:stretch/>
        </p:blipFill>
        <p:spPr>
          <a:xfrm>
            <a:off x="256852" y="1791565"/>
            <a:ext cx="6353177" cy="4050276"/>
          </a:xfrm>
          <a:prstGeom prst="rect">
            <a:avLst/>
          </a:prstGeom>
          <a:noFill/>
          <a:ln>
            <a:noFill/>
          </a:ln>
        </p:spPr>
      </p:pic>
      <p:sp>
        <p:nvSpPr>
          <p:cNvPr id="3937" name="Google Shape;3937;p376"/>
          <p:cNvSpPr/>
          <p:nvPr/>
        </p:nvSpPr>
        <p:spPr>
          <a:xfrm>
            <a:off x="712400" y="1738233"/>
            <a:ext cx="1638400" cy="5224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938" name="Google Shape;3938;p376"/>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55</a:t>
            </a:fld>
            <a:endParaRPr/>
          </a:p>
        </p:txBody>
      </p:sp>
      <p:sp>
        <p:nvSpPr>
          <p:cNvPr id="3939" name="Google Shape;3939;p376"/>
          <p:cNvSpPr/>
          <p:nvPr/>
        </p:nvSpPr>
        <p:spPr>
          <a:xfrm>
            <a:off x="8008731" y="2280067"/>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Definition</a:t>
            </a:r>
            <a:endParaRPr/>
          </a:p>
        </p:txBody>
      </p:sp>
      <p:sp>
        <p:nvSpPr>
          <p:cNvPr id="3940" name="Google Shape;3940;p376"/>
          <p:cNvSpPr/>
          <p:nvPr/>
        </p:nvSpPr>
        <p:spPr>
          <a:xfrm>
            <a:off x="9183825" y="2280033"/>
            <a:ext cx="11324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“Don’t” instructions</a:t>
            </a:r>
            <a:endParaRPr/>
          </a:p>
        </p:txBody>
      </p:sp>
      <p:sp>
        <p:nvSpPr>
          <p:cNvPr id="3941" name="Google Shape;3941;p376"/>
          <p:cNvSpPr/>
          <p:nvPr/>
        </p:nvSpPr>
        <p:spPr>
          <a:xfrm>
            <a:off x="10456433" y="2280033"/>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Emphasize/Caution</a:t>
            </a:r>
            <a:endParaRPr/>
          </a:p>
        </p:txBody>
      </p:sp>
      <p:sp>
        <p:nvSpPr>
          <p:cNvPr id="3942" name="Google Shape;3942;p376"/>
          <p:cNvSpPr/>
          <p:nvPr/>
        </p:nvSpPr>
        <p:spPr>
          <a:xfrm>
            <a:off x="7474533" y="3490933"/>
            <a:ext cx="1692800" cy="102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Positive example</a:t>
            </a:r>
            <a:endParaRPr/>
          </a:p>
        </p:txBody>
      </p:sp>
      <p:sp>
        <p:nvSpPr>
          <p:cNvPr id="3943" name="Google Shape;3943;p376"/>
          <p:cNvSpPr/>
          <p:nvPr/>
        </p:nvSpPr>
        <p:spPr>
          <a:xfrm>
            <a:off x="9726200" y="3483500"/>
            <a:ext cx="1563600" cy="9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Negative example</a:t>
            </a:r>
            <a:endParaRPr/>
          </a:p>
        </p:txBody>
      </p:sp>
      <p:sp>
        <p:nvSpPr>
          <p:cNvPr id="3944" name="Google Shape;3944;p376"/>
          <p:cNvSpPr/>
          <p:nvPr/>
        </p:nvSpPr>
        <p:spPr>
          <a:xfrm>
            <a:off x="7608525"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3945" name="Google Shape;3945;p376"/>
          <p:cNvSpPr/>
          <p:nvPr/>
        </p:nvSpPr>
        <p:spPr>
          <a:xfrm>
            <a:off x="8463592"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3946" name="Google Shape;3946;p376"/>
          <p:cNvSpPr/>
          <p:nvPr/>
        </p:nvSpPr>
        <p:spPr>
          <a:xfrm>
            <a:off x="8050925" y="4215889"/>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3947" name="Google Shape;3947;p376"/>
          <p:cNvSpPr/>
          <p:nvPr/>
        </p:nvSpPr>
        <p:spPr>
          <a:xfrm>
            <a:off x="9856048"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3948" name="Google Shape;3948;p376"/>
          <p:cNvSpPr/>
          <p:nvPr/>
        </p:nvSpPr>
        <p:spPr>
          <a:xfrm>
            <a:off x="10609260"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3949" name="Google Shape;3949;p376"/>
          <p:cNvSpPr/>
          <p:nvPr/>
        </p:nvSpPr>
        <p:spPr>
          <a:xfrm>
            <a:off x="9861492" y="4167567"/>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3950" name="Google Shape;3950;p376"/>
          <p:cNvSpPr/>
          <p:nvPr/>
        </p:nvSpPr>
        <p:spPr>
          <a:xfrm>
            <a:off x="10511335" y="4167577"/>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Suggestion</a:t>
            </a:r>
            <a:endParaRPr sz="1600"/>
          </a:p>
        </p:txBody>
      </p:sp>
      <p:sp>
        <p:nvSpPr>
          <p:cNvPr id="3951" name="Google Shape;3951;p376"/>
          <p:cNvSpPr/>
          <p:nvPr/>
        </p:nvSpPr>
        <p:spPr>
          <a:xfrm>
            <a:off x="10649753" y="5330340"/>
            <a:ext cx="809200" cy="28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output</a:t>
            </a:r>
            <a:endParaRPr/>
          </a:p>
        </p:txBody>
      </p:sp>
      <p:sp>
        <p:nvSpPr>
          <p:cNvPr id="3952" name="Google Shape;3952;p376"/>
          <p:cNvSpPr txBox="1"/>
          <p:nvPr/>
        </p:nvSpPr>
        <p:spPr>
          <a:xfrm>
            <a:off x="10123833" y="5592067"/>
            <a:ext cx="19792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 instances</a:t>
            </a:r>
            <a:endParaRPr sz="1067">
              <a:latin typeface="Lato"/>
              <a:ea typeface="Lato"/>
              <a:cs typeface="Lato"/>
              <a:sym typeface="Lato"/>
            </a:endParaRPr>
          </a:p>
        </p:txBody>
      </p:sp>
      <p:sp>
        <p:nvSpPr>
          <p:cNvPr id="3953" name="Google Shape;3953;p376"/>
          <p:cNvSpPr txBox="1"/>
          <p:nvPr/>
        </p:nvSpPr>
        <p:spPr>
          <a:xfrm>
            <a:off x="9960967" y="4387901"/>
            <a:ext cx="18648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examples for sub-task</a:t>
            </a:r>
            <a:endParaRPr sz="1067">
              <a:latin typeface="Lato"/>
              <a:ea typeface="Lato"/>
              <a:cs typeface="Lato"/>
              <a:sym typeface="Lato"/>
            </a:endParaRPr>
          </a:p>
        </p:txBody>
      </p:sp>
      <p:sp>
        <p:nvSpPr>
          <p:cNvPr id="3954" name="Google Shape;3954;p376"/>
          <p:cNvSpPr txBox="1"/>
          <p:nvPr/>
        </p:nvSpPr>
        <p:spPr>
          <a:xfrm>
            <a:off x="10880275" y="5903801"/>
            <a:ext cx="11324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sub-tasks</a:t>
            </a:r>
            <a:endParaRPr sz="1067">
              <a:latin typeface="Lato"/>
              <a:ea typeface="Lato"/>
              <a:cs typeface="Lato"/>
              <a:sym typeface="Lato"/>
            </a:endParaRPr>
          </a:p>
        </p:txBody>
      </p:sp>
      <p:cxnSp>
        <p:nvCxnSpPr>
          <p:cNvPr id="3955" name="Google Shape;3955;p376"/>
          <p:cNvCxnSpPr>
            <a:stCxn id="3937" idx="0"/>
            <a:endCxn id="3931" idx="1"/>
          </p:cNvCxnSpPr>
          <p:nvPr/>
        </p:nvCxnSpPr>
        <p:spPr>
          <a:xfrm rot="-5400000" flipH="1">
            <a:off x="4027400" y="-757567"/>
            <a:ext cx="776800" cy="5768400"/>
          </a:xfrm>
          <a:prstGeom prst="curvedConnector4">
            <a:avLst>
              <a:gd name="adj1" fmla="val -40873"/>
              <a:gd name="adj2" fmla="val 57102"/>
            </a:avLst>
          </a:prstGeom>
          <a:noFill/>
          <a:ln w="9525" cap="flat" cmpd="sng">
            <a:solidFill>
              <a:srgbClr val="FF0000"/>
            </a:solidFill>
            <a:prstDash val="solid"/>
            <a:round/>
            <a:headEnd type="stealth"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27"/>
                                        </p:tgtEl>
                                        <p:attrNameLst>
                                          <p:attrName>style.visibility</p:attrName>
                                        </p:attrNameLst>
                                      </p:cBhvr>
                                      <p:to>
                                        <p:strVal val="visible"/>
                                      </p:to>
                                    </p:set>
                                    <p:animEffect transition="in" filter="fade">
                                      <p:cBhvr>
                                        <p:cTn id="7" dur="1000"/>
                                        <p:tgtEl>
                                          <p:spTgt spid="3927"/>
                                        </p:tgtEl>
                                      </p:cBhvr>
                                    </p:animEffect>
                                  </p:childTnLst>
                                </p:cTn>
                              </p:par>
                              <p:par>
                                <p:cTn id="8" presetID="10" presetClass="entr" presetSubtype="0" fill="hold" nodeType="withEffect">
                                  <p:stCondLst>
                                    <p:cond delay="0"/>
                                  </p:stCondLst>
                                  <p:childTnLst>
                                    <p:set>
                                      <p:cBhvr>
                                        <p:cTn id="9" dur="1" fill="hold">
                                          <p:stCondLst>
                                            <p:cond delay="0"/>
                                          </p:stCondLst>
                                        </p:cTn>
                                        <p:tgtEl>
                                          <p:spTgt spid="3935"/>
                                        </p:tgtEl>
                                        <p:attrNameLst>
                                          <p:attrName>style.visibility</p:attrName>
                                        </p:attrNameLst>
                                      </p:cBhvr>
                                      <p:to>
                                        <p:strVal val="visible"/>
                                      </p:to>
                                    </p:set>
                                    <p:animEffect transition="in" filter="fade">
                                      <p:cBhvr>
                                        <p:cTn id="10" dur="1000"/>
                                        <p:tgtEl>
                                          <p:spTgt spid="3935"/>
                                        </p:tgtEl>
                                      </p:cBhvr>
                                    </p:animEffect>
                                  </p:childTnLst>
                                </p:cTn>
                              </p:par>
                              <p:par>
                                <p:cTn id="11" presetID="10" presetClass="entr" presetSubtype="0" fill="hold" nodeType="withEffect">
                                  <p:stCondLst>
                                    <p:cond delay="0"/>
                                  </p:stCondLst>
                                  <p:childTnLst>
                                    <p:set>
                                      <p:cBhvr>
                                        <p:cTn id="12" dur="1" fill="hold">
                                          <p:stCondLst>
                                            <p:cond delay="0"/>
                                          </p:stCondLst>
                                        </p:cTn>
                                        <p:tgtEl>
                                          <p:spTgt spid="3936"/>
                                        </p:tgtEl>
                                        <p:attrNameLst>
                                          <p:attrName>style.visibility</p:attrName>
                                        </p:attrNameLst>
                                      </p:cBhvr>
                                      <p:to>
                                        <p:strVal val="visible"/>
                                      </p:to>
                                    </p:set>
                                    <p:animEffect transition="in" filter="fade">
                                      <p:cBhvr>
                                        <p:cTn id="13" dur="1000"/>
                                        <p:tgtEl>
                                          <p:spTgt spid="3936"/>
                                        </p:tgtEl>
                                      </p:cBhvr>
                                    </p:animEffect>
                                  </p:childTnLst>
                                </p:cTn>
                              </p:par>
                              <p:par>
                                <p:cTn id="14" presetID="10" presetClass="entr" presetSubtype="0" fill="hold" nodeType="withEffect">
                                  <p:stCondLst>
                                    <p:cond delay="0"/>
                                  </p:stCondLst>
                                  <p:childTnLst>
                                    <p:set>
                                      <p:cBhvr>
                                        <p:cTn id="15" dur="1" fill="hold">
                                          <p:stCondLst>
                                            <p:cond delay="0"/>
                                          </p:stCondLst>
                                        </p:cTn>
                                        <p:tgtEl>
                                          <p:spTgt spid="3937"/>
                                        </p:tgtEl>
                                        <p:attrNameLst>
                                          <p:attrName>style.visibility</p:attrName>
                                        </p:attrNameLst>
                                      </p:cBhvr>
                                      <p:to>
                                        <p:strVal val="visible"/>
                                      </p:to>
                                    </p:set>
                                    <p:animEffect transition="in" filter="fade">
                                      <p:cBhvr>
                                        <p:cTn id="16" dur="1000"/>
                                        <p:tgtEl>
                                          <p:spTgt spid="3937"/>
                                        </p:tgtEl>
                                      </p:cBhvr>
                                    </p:animEffect>
                                  </p:childTnLst>
                                </p:cTn>
                              </p:par>
                              <p:par>
                                <p:cTn id="17" presetID="10" presetClass="entr" presetSubtype="0" fill="hold" nodeType="withEffect">
                                  <p:stCondLst>
                                    <p:cond delay="0"/>
                                  </p:stCondLst>
                                  <p:childTnLst>
                                    <p:set>
                                      <p:cBhvr>
                                        <p:cTn id="18" dur="1" fill="hold">
                                          <p:stCondLst>
                                            <p:cond delay="0"/>
                                          </p:stCondLst>
                                        </p:cTn>
                                        <p:tgtEl>
                                          <p:spTgt spid="3938"/>
                                        </p:tgtEl>
                                        <p:attrNameLst>
                                          <p:attrName>style.visibility</p:attrName>
                                        </p:attrNameLst>
                                      </p:cBhvr>
                                      <p:to>
                                        <p:strVal val="visible"/>
                                      </p:to>
                                    </p:set>
                                    <p:animEffect transition="in" filter="fade">
                                      <p:cBhvr>
                                        <p:cTn id="19" dur="1000"/>
                                        <p:tgtEl>
                                          <p:spTgt spid="3938"/>
                                        </p:tgtEl>
                                      </p:cBhvr>
                                    </p:animEffect>
                                  </p:childTnLst>
                                </p:cTn>
                              </p:par>
                              <p:par>
                                <p:cTn id="20" presetID="10" presetClass="entr" presetSubtype="0" fill="hold" nodeType="withEffect">
                                  <p:stCondLst>
                                    <p:cond delay="0"/>
                                  </p:stCondLst>
                                  <p:childTnLst>
                                    <p:set>
                                      <p:cBhvr>
                                        <p:cTn id="21" dur="1" fill="hold">
                                          <p:stCondLst>
                                            <p:cond delay="0"/>
                                          </p:stCondLst>
                                        </p:cTn>
                                        <p:tgtEl>
                                          <p:spTgt spid="3939"/>
                                        </p:tgtEl>
                                        <p:attrNameLst>
                                          <p:attrName>style.visibility</p:attrName>
                                        </p:attrNameLst>
                                      </p:cBhvr>
                                      <p:to>
                                        <p:strVal val="visible"/>
                                      </p:to>
                                    </p:set>
                                    <p:animEffect transition="in" filter="fade">
                                      <p:cBhvr>
                                        <p:cTn id="22" dur="1000"/>
                                        <p:tgtEl>
                                          <p:spTgt spid="3939"/>
                                        </p:tgtEl>
                                      </p:cBhvr>
                                    </p:animEffect>
                                  </p:childTnLst>
                                </p:cTn>
                              </p:par>
                              <p:par>
                                <p:cTn id="23" presetID="10" presetClass="entr" presetSubtype="0" fill="hold" nodeType="withEffect">
                                  <p:stCondLst>
                                    <p:cond delay="0"/>
                                  </p:stCondLst>
                                  <p:childTnLst>
                                    <p:set>
                                      <p:cBhvr>
                                        <p:cTn id="24" dur="1" fill="hold">
                                          <p:stCondLst>
                                            <p:cond delay="0"/>
                                          </p:stCondLst>
                                        </p:cTn>
                                        <p:tgtEl>
                                          <p:spTgt spid="3940"/>
                                        </p:tgtEl>
                                        <p:attrNameLst>
                                          <p:attrName>style.visibility</p:attrName>
                                        </p:attrNameLst>
                                      </p:cBhvr>
                                      <p:to>
                                        <p:strVal val="visible"/>
                                      </p:to>
                                    </p:set>
                                    <p:animEffect transition="in" filter="fade">
                                      <p:cBhvr>
                                        <p:cTn id="25" dur="1000"/>
                                        <p:tgtEl>
                                          <p:spTgt spid="3940"/>
                                        </p:tgtEl>
                                      </p:cBhvr>
                                    </p:animEffect>
                                  </p:childTnLst>
                                </p:cTn>
                              </p:par>
                              <p:par>
                                <p:cTn id="26" presetID="10" presetClass="entr" presetSubtype="0" fill="hold" nodeType="withEffect">
                                  <p:stCondLst>
                                    <p:cond delay="0"/>
                                  </p:stCondLst>
                                  <p:childTnLst>
                                    <p:set>
                                      <p:cBhvr>
                                        <p:cTn id="27" dur="1" fill="hold">
                                          <p:stCondLst>
                                            <p:cond delay="0"/>
                                          </p:stCondLst>
                                        </p:cTn>
                                        <p:tgtEl>
                                          <p:spTgt spid="3941"/>
                                        </p:tgtEl>
                                        <p:attrNameLst>
                                          <p:attrName>style.visibility</p:attrName>
                                        </p:attrNameLst>
                                      </p:cBhvr>
                                      <p:to>
                                        <p:strVal val="visible"/>
                                      </p:to>
                                    </p:set>
                                    <p:animEffect transition="in" filter="fade">
                                      <p:cBhvr>
                                        <p:cTn id="28" dur="1000"/>
                                        <p:tgtEl>
                                          <p:spTgt spid="3941"/>
                                        </p:tgtEl>
                                      </p:cBhvr>
                                    </p:animEffect>
                                  </p:childTnLst>
                                </p:cTn>
                              </p:par>
                              <p:par>
                                <p:cTn id="29" presetID="10" presetClass="entr" presetSubtype="0" fill="hold" nodeType="withEffect">
                                  <p:stCondLst>
                                    <p:cond delay="0"/>
                                  </p:stCondLst>
                                  <p:childTnLst>
                                    <p:set>
                                      <p:cBhvr>
                                        <p:cTn id="30" dur="1" fill="hold">
                                          <p:stCondLst>
                                            <p:cond delay="0"/>
                                          </p:stCondLst>
                                        </p:cTn>
                                        <p:tgtEl>
                                          <p:spTgt spid="3942"/>
                                        </p:tgtEl>
                                        <p:attrNameLst>
                                          <p:attrName>style.visibility</p:attrName>
                                        </p:attrNameLst>
                                      </p:cBhvr>
                                      <p:to>
                                        <p:strVal val="visible"/>
                                      </p:to>
                                    </p:set>
                                    <p:animEffect transition="in" filter="fade">
                                      <p:cBhvr>
                                        <p:cTn id="31" dur="1000"/>
                                        <p:tgtEl>
                                          <p:spTgt spid="3942"/>
                                        </p:tgtEl>
                                      </p:cBhvr>
                                    </p:animEffect>
                                  </p:childTnLst>
                                </p:cTn>
                              </p:par>
                              <p:par>
                                <p:cTn id="32" presetID="10" presetClass="entr" presetSubtype="0" fill="hold" nodeType="withEffect">
                                  <p:stCondLst>
                                    <p:cond delay="0"/>
                                  </p:stCondLst>
                                  <p:childTnLst>
                                    <p:set>
                                      <p:cBhvr>
                                        <p:cTn id="33" dur="1" fill="hold">
                                          <p:stCondLst>
                                            <p:cond delay="0"/>
                                          </p:stCondLst>
                                        </p:cTn>
                                        <p:tgtEl>
                                          <p:spTgt spid="3943"/>
                                        </p:tgtEl>
                                        <p:attrNameLst>
                                          <p:attrName>style.visibility</p:attrName>
                                        </p:attrNameLst>
                                      </p:cBhvr>
                                      <p:to>
                                        <p:strVal val="visible"/>
                                      </p:to>
                                    </p:set>
                                    <p:animEffect transition="in" filter="fade">
                                      <p:cBhvr>
                                        <p:cTn id="34" dur="1000"/>
                                        <p:tgtEl>
                                          <p:spTgt spid="3943"/>
                                        </p:tgtEl>
                                      </p:cBhvr>
                                    </p:animEffect>
                                  </p:childTnLst>
                                </p:cTn>
                              </p:par>
                              <p:par>
                                <p:cTn id="35" presetID="10" presetClass="entr" presetSubtype="0" fill="hold" nodeType="withEffect">
                                  <p:stCondLst>
                                    <p:cond delay="0"/>
                                  </p:stCondLst>
                                  <p:childTnLst>
                                    <p:set>
                                      <p:cBhvr>
                                        <p:cTn id="36" dur="1" fill="hold">
                                          <p:stCondLst>
                                            <p:cond delay="0"/>
                                          </p:stCondLst>
                                        </p:cTn>
                                        <p:tgtEl>
                                          <p:spTgt spid="3944"/>
                                        </p:tgtEl>
                                        <p:attrNameLst>
                                          <p:attrName>style.visibility</p:attrName>
                                        </p:attrNameLst>
                                      </p:cBhvr>
                                      <p:to>
                                        <p:strVal val="visible"/>
                                      </p:to>
                                    </p:set>
                                    <p:animEffect transition="in" filter="fade">
                                      <p:cBhvr>
                                        <p:cTn id="37" dur="1000"/>
                                        <p:tgtEl>
                                          <p:spTgt spid="3944"/>
                                        </p:tgtEl>
                                      </p:cBhvr>
                                    </p:animEffect>
                                  </p:childTnLst>
                                </p:cTn>
                              </p:par>
                              <p:par>
                                <p:cTn id="38" presetID="10" presetClass="entr" presetSubtype="0" fill="hold" nodeType="withEffect">
                                  <p:stCondLst>
                                    <p:cond delay="0"/>
                                  </p:stCondLst>
                                  <p:childTnLst>
                                    <p:set>
                                      <p:cBhvr>
                                        <p:cTn id="39" dur="1" fill="hold">
                                          <p:stCondLst>
                                            <p:cond delay="0"/>
                                          </p:stCondLst>
                                        </p:cTn>
                                        <p:tgtEl>
                                          <p:spTgt spid="3945"/>
                                        </p:tgtEl>
                                        <p:attrNameLst>
                                          <p:attrName>style.visibility</p:attrName>
                                        </p:attrNameLst>
                                      </p:cBhvr>
                                      <p:to>
                                        <p:strVal val="visible"/>
                                      </p:to>
                                    </p:set>
                                    <p:animEffect transition="in" filter="fade">
                                      <p:cBhvr>
                                        <p:cTn id="40" dur="1000"/>
                                        <p:tgtEl>
                                          <p:spTgt spid="3945"/>
                                        </p:tgtEl>
                                      </p:cBhvr>
                                    </p:animEffect>
                                  </p:childTnLst>
                                </p:cTn>
                              </p:par>
                              <p:par>
                                <p:cTn id="41" presetID="10" presetClass="entr" presetSubtype="0" fill="hold" nodeType="withEffect">
                                  <p:stCondLst>
                                    <p:cond delay="0"/>
                                  </p:stCondLst>
                                  <p:childTnLst>
                                    <p:set>
                                      <p:cBhvr>
                                        <p:cTn id="42" dur="1" fill="hold">
                                          <p:stCondLst>
                                            <p:cond delay="0"/>
                                          </p:stCondLst>
                                        </p:cTn>
                                        <p:tgtEl>
                                          <p:spTgt spid="3946"/>
                                        </p:tgtEl>
                                        <p:attrNameLst>
                                          <p:attrName>style.visibility</p:attrName>
                                        </p:attrNameLst>
                                      </p:cBhvr>
                                      <p:to>
                                        <p:strVal val="visible"/>
                                      </p:to>
                                    </p:set>
                                    <p:animEffect transition="in" filter="fade">
                                      <p:cBhvr>
                                        <p:cTn id="43" dur="1000"/>
                                        <p:tgtEl>
                                          <p:spTgt spid="3946"/>
                                        </p:tgtEl>
                                      </p:cBhvr>
                                    </p:animEffect>
                                  </p:childTnLst>
                                </p:cTn>
                              </p:par>
                              <p:par>
                                <p:cTn id="44" presetID="10" presetClass="entr" presetSubtype="0" fill="hold" nodeType="withEffect">
                                  <p:stCondLst>
                                    <p:cond delay="0"/>
                                  </p:stCondLst>
                                  <p:childTnLst>
                                    <p:set>
                                      <p:cBhvr>
                                        <p:cTn id="45" dur="1" fill="hold">
                                          <p:stCondLst>
                                            <p:cond delay="0"/>
                                          </p:stCondLst>
                                        </p:cTn>
                                        <p:tgtEl>
                                          <p:spTgt spid="3947"/>
                                        </p:tgtEl>
                                        <p:attrNameLst>
                                          <p:attrName>style.visibility</p:attrName>
                                        </p:attrNameLst>
                                      </p:cBhvr>
                                      <p:to>
                                        <p:strVal val="visible"/>
                                      </p:to>
                                    </p:set>
                                    <p:animEffect transition="in" filter="fade">
                                      <p:cBhvr>
                                        <p:cTn id="46" dur="1000"/>
                                        <p:tgtEl>
                                          <p:spTgt spid="3947"/>
                                        </p:tgtEl>
                                      </p:cBhvr>
                                    </p:animEffect>
                                  </p:childTnLst>
                                </p:cTn>
                              </p:par>
                              <p:par>
                                <p:cTn id="47" presetID="10" presetClass="entr" presetSubtype="0" fill="hold" nodeType="withEffect">
                                  <p:stCondLst>
                                    <p:cond delay="0"/>
                                  </p:stCondLst>
                                  <p:childTnLst>
                                    <p:set>
                                      <p:cBhvr>
                                        <p:cTn id="48" dur="1" fill="hold">
                                          <p:stCondLst>
                                            <p:cond delay="0"/>
                                          </p:stCondLst>
                                        </p:cTn>
                                        <p:tgtEl>
                                          <p:spTgt spid="3948"/>
                                        </p:tgtEl>
                                        <p:attrNameLst>
                                          <p:attrName>style.visibility</p:attrName>
                                        </p:attrNameLst>
                                      </p:cBhvr>
                                      <p:to>
                                        <p:strVal val="visible"/>
                                      </p:to>
                                    </p:set>
                                    <p:animEffect transition="in" filter="fade">
                                      <p:cBhvr>
                                        <p:cTn id="49" dur="1000"/>
                                        <p:tgtEl>
                                          <p:spTgt spid="3948"/>
                                        </p:tgtEl>
                                      </p:cBhvr>
                                    </p:animEffect>
                                  </p:childTnLst>
                                </p:cTn>
                              </p:par>
                              <p:par>
                                <p:cTn id="50" presetID="10" presetClass="entr" presetSubtype="0" fill="hold" nodeType="withEffect">
                                  <p:stCondLst>
                                    <p:cond delay="0"/>
                                  </p:stCondLst>
                                  <p:childTnLst>
                                    <p:set>
                                      <p:cBhvr>
                                        <p:cTn id="51" dur="1" fill="hold">
                                          <p:stCondLst>
                                            <p:cond delay="0"/>
                                          </p:stCondLst>
                                        </p:cTn>
                                        <p:tgtEl>
                                          <p:spTgt spid="3949"/>
                                        </p:tgtEl>
                                        <p:attrNameLst>
                                          <p:attrName>style.visibility</p:attrName>
                                        </p:attrNameLst>
                                      </p:cBhvr>
                                      <p:to>
                                        <p:strVal val="visible"/>
                                      </p:to>
                                    </p:set>
                                    <p:animEffect transition="in" filter="fade">
                                      <p:cBhvr>
                                        <p:cTn id="52" dur="1000"/>
                                        <p:tgtEl>
                                          <p:spTgt spid="3949"/>
                                        </p:tgtEl>
                                      </p:cBhvr>
                                    </p:animEffect>
                                  </p:childTnLst>
                                </p:cTn>
                              </p:par>
                              <p:par>
                                <p:cTn id="53" presetID="10" presetClass="entr" presetSubtype="0" fill="hold" nodeType="withEffect">
                                  <p:stCondLst>
                                    <p:cond delay="0"/>
                                  </p:stCondLst>
                                  <p:childTnLst>
                                    <p:set>
                                      <p:cBhvr>
                                        <p:cTn id="54" dur="1" fill="hold">
                                          <p:stCondLst>
                                            <p:cond delay="0"/>
                                          </p:stCondLst>
                                        </p:cTn>
                                        <p:tgtEl>
                                          <p:spTgt spid="3950"/>
                                        </p:tgtEl>
                                        <p:attrNameLst>
                                          <p:attrName>style.visibility</p:attrName>
                                        </p:attrNameLst>
                                      </p:cBhvr>
                                      <p:to>
                                        <p:strVal val="visible"/>
                                      </p:to>
                                    </p:set>
                                    <p:animEffect transition="in" filter="fade">
                                      <p:cBhvr>
                                        <p:cTn id="55" dur="1000"/>
                                        <p:tgtEl>
                                          <p:spTgt spid="3950"/>
                                        </p:tgtEl>
                                      </p:cBhvr>
                                    </p:animEffect>
                                  </p:childTnLst>
                                </p:cTn>
                              </p:par>
                              <p:par>
                                <p:cTn id="56" presetID="10" presetClass="entr" presetSubtype="0" fill="hold" nodeType="withEffect">
                                  <p:stCondLst>
                                    <p:cond delay="0"/>
                                  </p:stCondLst>
                                  <p:childTnLst>
                                    <p:set>
                                      <p:cBhvr>
                                        <p:cTn id="57" dur="1" fill="hold">
                                          <p:stCondLst>
                                            <p:cond delay="0"/>
                                          </p:stCondLst>
                                        </p:cTn>
                                        <p:tgtEl>
                                          <p:spTgt spid="3951"/>
                                        </p:tgtEl>
                                        <p:attrNameLst>
                                          <p:attrName>style.visibility</p:attrName>
                                        </p:attrNameLst>
                                      </p:cBhvr>
                                      <p:to>
                                        <p:strVal val="visible"/>
                                      </p:to>
                                    </p:set>
                                    <p:animEffect transition="in" filter="fade">
                                      <p:cBhvr>
                                        <p:cTn id="58" dur="1000"/>
                                        <p:tgtEl>
                                          <p:spTgt spid="3951"/>
                                        </p:tgtEl>
                                      </p:cBhvr>
                                    </p:animEffect>
                                  </p:childTnLst>
                                </p:cTn>
                              </p:par>
                              <p:par>
                                <p:cTn id="59" presetID="10" presetClass="entr" presetSubtype="0" fill="hold" nodeType="withEffect">
                                  <p:stCondLst>
                                    <p:cond delay="0"/>
                                  </p:stCondLst>
                                  <p:childTnLst>
                                    <p:set>
                                      <p:cBhvr>
                                        <p:cTn id="60" dur="1" fill="hold">
                                          <p:stCondLst>
                                            <p:cond delay="0"/>
                                          </p:stCondLst>
                                        </p:cTn>
                                        <p:tgtEl>
                                          <p:spTgt spid="3952"/>
                                        </p:tgtEl>
                                        <p:attrNameLst>
                                          <p:attrName>style.visibility</p:attrName>
                                        </p:attrNameLst>
                                      </p:cBhvr>
                                      <p:to>
                                        <p:strVal val="visible"/>
                                      </p:to>
                                    </p:set>
                                    <p:animEffect transition="in" filter="fade">
                                      <p:cBhvr>
                                        <p:cTn id="61" dur="1000"/>
                                        <p:tgtEl>
                                          <p:spTgt spid="3952"/>
                                        </p:tgtEl>
                                      </p:cBhvr>
                                    </p:animEffect>
                                  </p:childTnLst>
                                </p:cTn>
                              </p:par>
                              <p:par>
                                <p:cTn id="62" presetID="10" presetClass="entr" presetSubtype="0" fill="hold" nodeType="withEffect">
                                  <p:stCondLst>
                                    <p:cond delay="0"/>
                                  </p:stCondLst>
                                  <p:childTnLst>
                                    <p:set>
                                      <p:cBhvr>
                                        <p:cTn id="63" dur="1" fill="hold">
                                          <p:stCondLst>
                                            <p:cond delay="0"/>
                                          </p:stCondLst>
                                        </p:cTn>
                                        <p:tgtEl>
                                          <p:spTgt spid="3953"/>
                                        </p:tgtEl>
                                        <p:attrNameLst>
                                          <p:attrName>style.visibility</p:attrName>
                                        </p:attrNameLst>
                                      </p:cBhvr>
                                      <p:to>
                                        <p:strVal val="visible"/>
                                      </p:to>
                                    </p:set>
                                    <p:animEffect transition="in" filter="fade">
                                      <p:cBhvr>
                                        <p:cTn id="64" dur="1000"/>
                                        <p:tgtEl>
                                          <p:spTgt spid="3953"/>
                                        </p:tgtEl>
                                      </p:cBhvr>
                                    </p:animEffect>
                                  </p:childTnLst>
                                </p:cTn>
                              </p:par>
                              <p:par>
                                <p:cTn id="65" presetID="10" presetClass="entr" presetSubtype="0" fill="hold" nodeType="withEffect">
                                  <p:stCondLst>
                                    <p:cond delay="0"/>
                                  </p:stCondLst>
                                  <p:childTnLst>
                                    <p:set>
                                      <p:cBhvr>
                                        <p:cTn id="66" dur="1" fill="hold">
                                          <p:stCondLst>
                                            <p:cond delay="0"/>
                                          </p:stCondLst>
                                        </p:cTn>
                                        <p:tgtEl>
                                          <p:spTgt spid="3954"/>
                                        </p:tgtEl>
                                        <p:attrNameLst>
                                          <p:attrName>style.visibility</p:attrName>
                                        </p:attrNameLst>
                                      </p:cBhvr>
                                      <p:to>
                                        <p:strVal val="visible"/>
                                      </p:to>
                                    </p:set>
                                    <p:animEffect transition="in" filter="fade">
                                      <p:cBhvr>
                                        <p:cTn id="67" dur="1000"/>
                                        <p:tgtEl>
                                          <p:spTgt spid="3954"/>
                                        </p:tgtEl>
                                      </p:cBhvr>
                                    </p:animEffect>
                                  </p:childTnLst>
                                </p:cTn>
                              </p:par>
                              <p:par>
                                <p:cTn id="68" presetID="10" presetClass="entr" presetSubtype="0" fill="hold" nodeType="withEffect">
                                  <p:stCondLst>
                                    <p:cond delay="0"/>
                                  </p:stCondLst>
                                  <p:childTnLst>
                                    <p:set>
                                      <p:cBhvr>
                                        <p:cTn id="69" dur="1" fill="hold">
                                          <p:stCondLst>
                                            <p:cond delay="0"/>
                                          </p:stCondLst>
                                        </p:cTn>
                                        <p:tgtEl>
                                          <p:spTgt spid="3955"/>
                                        </p:tgtEl>
                                        <p:attrNameLst>
                                          <p:attrName>style.visibility</p:attrName>
                                        </p:attrNameLst>
                                      </p:cBhvr>
                                      <p:to>
                                        <p:strVal val="visible"/>
                                      </p:to>
                                    </p:set>
                                    <p:animEffect transition="in" filter="fade">
                                      <p:cBhvr>
                                        <p:cTn id="70" dur="1000"/>
                                        <p:tgtEl>
                                          <p:spTgt spid="3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3959"/>
        <p:cNvGrpSpPr/>
        <p:nvPr/>
      </p:nvGrpSpPr>
      <p:grpSpPr>
        <a:xfrm>
          <a:off x="0" y="0"/>
          <a:ext cx="0" cy="0"/>
          <a:chOff x="0" y="0"/>
          <a:chExt cx="0" cy="0"/>
        </a:xfrm>
      </p:grpSpPr>
      <p:grpSp>
        <p:nvGrpSpPr>
          <p:cNvPr id="3960" name="Google Shape;3960;p377"/>
          <p:cNvGrpSpPr/>
          <p:nvPr/>
        </p:nvGrpSpPr>
        <p:grpSpPr>
          <a:xfrm>
            <a:off x="2833733" y="1720133"/>
            <a:ext cx="4835200" cy="4400800"/>
            <a:chOff x="5295725" y="1362525"/>
            <a:chExt cx="3626400" cy="3300600"/>
          </a:xfrm>
        </p:grpSpPr>
        <p:sp>
          <p:nvSpPr>
            <p:cNvPr id="3961" name="Google Shape;3961;p377"/>
            <p:cNvSpPr/>
            <p:nvPr/>
          </p:nvSpPr>
          <p:spPr>
            <a:xfrm>
              <a:off x="5295725" y="1362525"/>
              <a:ext cx="3626400" cy="33006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Sub-task Instructions:</a:t>
              </a:r>
              <a:r>
                <a:rPr lang="en" sz="1333" b="1">
                  <a:latin typeface="Lato"/>
                  <a:ea typeface="Lato"/>
                  <a:cs typeface="Lato"/>
                  <a:sym typeface="Lato"/>
                </a:rPr>
                <a:t> </a:t>
              </a:r>
              <a:endParaRPr sz="1333" b="1">
                <a:latin typeface="Lato"/>
                <a:ea typeface="Lato"/>
                <a:cs typeface="Lato"/>
                <a:sym typeface="Lato"/>
              </a:endParaRPr>
            </a:p>
            <a:p>
              <a:pPr algn="ctr">
                <a:spcBef>
                  <a:spcPts val="0"/>
                </a:spcBef>
                <a:spcAft>
                  <a:spcPts val="0"/>
                </a:spcAft>
              </a:pPr>
              <a:endParaRPr sz="1333" i="1">
                <a:latin typeface="Lato"/>
                <a:ea typeface="Lato"/>
                <a:cs typeface="Lato"/>
                <a:sym typeface="Lato"/>
              </a:endParaRPr>
            </a:p>
          </p:txBody>
        </p:sp>
        <p:sp>
          <p:nvSpPr>
            <p:cNvPr id="3962" name="Google Shape;3962;p377"/>
            <p:cNvSpPr/>
            <p:nvPr/>
          </p:nvSpPr>
          <p:spPr>
            <a:xfrm>
              <a:off x="5428450" y="2321875"/>
              <a:ext cx="3327000" cy="12075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Examples:</a:t>
              </a:r>
              <a:r>
                <a:rPr lang="en" sz="1333" b="1">
                  <a:latin typeface="Lato"/>
                  <a:ea typeface="Lato"/>
                  <a:cs typeface="Lato"/>
                  <a:sym typeface="Lato"/>
                </a:rPr>
                <a:t> </a:t>
              </a:r>
              <a:endParaRPr sz="1333" b="1" i="1">
                <a:latin typeface="Lato"/>
                <a:ea typeface="Lato"/>
                <a:cs typeface="Lato"/>
                <a:sym typeface="Lato"/>
              </a:endParaRPr>
            </a:p>
          </p:txBody>
        </p:sp>
        <p:sp>
          <p:nvSpPr>
            <p:cNvPr id="3963" name="Google Shape;3963;p377"/>
            <p:cNvSpPr/>
            <p:nvPr/>
          </p:nvSpPr>
          <p:spPr>
            <a:xfrm>
              <a:off x="5752235" y="3890906"/>
              <a:ext cx="758700" cy="35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Prompt message </a:t>
              </a:r>
              <a:endParaRPr/>
            </a:p>
          </p:txBody>
        </p:sp>
        <p:sp>
          <p:nvSpPr>
            <p:cNvPr id="3964" name="Google Shape;3964;p377"/>
            <p:cNvSpPr/>
            <p:nvPr/>
          </p:nvSpPr>
          <p:spPr>
            <a:xfrm>
              <a:off x="5475075" y="1710050"/>
              <a:ext cx="466200" cy="35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Title</a:t>
              </a:r>
              <a:endParaRPr/>
            </a:p>
          </p:txBody>
        </p:sp>
        <p:sp>
          <p:nvSpPr>
            <p:cNvPr id="3965" name="Google Shape;3965;p377"/>
            <p:cNvSpPr/>
            <p:nvPr/>
          </p:nvSpPr>
          <p:spPr>
            <a:xfrm>
              <a:off x="6936300" y="3653800"/>
              <a:ext cx="1819200" cy="7656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Input/outputs:</a:t>
              </a:r>
              <a:r>
                <a:rPr lang="en" sz="1333" b="1">
                  <a:latin typeface="Lato"/>
                  <a:ea typeface="Lato"/>
                  <a:cs typeface="Lato"/>
                  <a:sym typeface="Lato"/>
                </a:rPr>
                <a:t> </a:t>
              </a:r>
              <a:endParaRPr sz="1333" b="1" i="1">
                <a:latin typeface="Lato"/>
                <a:ea typeface="Lato"/>
                <a:cs typeface="Lato"/>
                <a:sym typeface="Lato"/>
              </a:endParaRPr>
            </a:p>
          </p:txBody>
        </p:sp>
        <p:sp>
          <p:nvSpPr>
            <p:cNvPr id="3966" name="Google Shape;3966;p377"/>
            <p:cNvSpPr/>
            <p:nvPr/>
          </p:nvSpPr>
          <p:spPr>
            <a:xfrm>
              <a:off x="7112308" y="3990405"/>
              <a:ext cx="511800" cy="22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input</a:t>
              </a:r>
              <a:endParaRPr/>
            </a:p>
          </p:txBody>
        </p:sp>
      </p:grpSp>
      <p:sp>
        <p:nvSpPr>
          <p:cNvPr id="3967" name="Google Shape;3967;p377"/>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Schema Definition (1)</a:t>
            </a:r>
            <a:endParaRPr/>
          </a:p>
        </p:txBody>
      </p:sp>
      <p:sp>
        <p:nvSpPr>
          <p:cNvPr id="3968" name="Google Shape;3968;p377"/>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56</a:t>
            </a:fld>
            <a:endParaRPr/>
          </a:p>
        </p:txBody>
      </p:sp>
      <p:sp>
        <p:nvSpPr>
          <p:cNvPr id="3969" name="Google Shape;3969;p377"/>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56</a:t>
            </a:fld>
            <a:endParaRPr/>
          </a:p>
        </p:txBody>
      </p:sp>
      <p:sp>
        <p:nvSpPr>
          <p:cNvPr id="3970" name="Google Shape;3970;p377"/>
          <p:cNvSpPr/>
          <p:nvPr/>
        </p:nvSpPr>
        <p:spPr>
          <a:xfrm>
            <a:off x="3781497" y="2183500"/>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Definition</a:t>
            </a:r>
            <a:endParaRPr/>
          </a:p>
        </p:txBody>
      </p:sp>
      <p:sp>
        <p:nvSpPr>
          <p:cNvPr id="3971" name="Google Shape;3971;p377"/>
          <p:cNvSpPr/>
          <p:nvPr/>
        </p:nvSpPr>
        <p:spPr>
          <a:xfrm>
            <a:off x="4956592" y="2183467"/>
            <a:ext cx="11324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“Don’t” instructions</a:t>
            </a:r>
            <a:endParaRPr/>
          </a:p>
        </p:txBody>
      </p:sp>
      <p:sp>
        <p:nvSpPr>
          <p:cNvPr id="3972" name="Google Shape;3972;p377"/>
          <p:cNvSpPr/>
          <p:nvPr/>
        </p:nvSpPr>
        <p:spPr>
          <a:xfrm>
            <a:off x="6229200" y="2183467"/>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Emphasize/Caution</a:t>
            </a:r>
            <a:endParaRPr/>
          </a:p>
        </p:txBody>
      </p:sp>
      <p:sp>
        <p:nvSpPr>
          <p:cNvPr id="3973" name="Google Shape;3973;p377"/>
          <p:cNvSpPr/>
          <p:nvPr/>
        </p:nvSpPr>
        <p:spPr>
          <a:xfrm>
            <a:off x="3247300" y="3394367"/>
            <a:ext cx="1692800" cy="102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Positive example</a:t>
            </a:r>
            <a:endParaRPr/>
          </a:p>
        </p:txBody>
      </p:sp>
      <p:sp>
        <p:nvSpPr>
          <p:cNvPr id="3974" name="Google Shape;3974;p377"/>
          <p:cNvSpPr/>
          <p:nvPr/>
        </p:nvSpPr>
        <p:spPr>
          <a:xfrm>
            <a:off x="5498967" y="3386933"/>
            <a:ext cx="1563600" cy="9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Negative example</a:t>
            </a:r>
            <a:endParaRPr/>
          </a:p>
        </p:txBody>
      </p:sp>
      <p:sp>
        <p:nvSpPr>
          <p:cNvPr id="3975" name="Google Shape;3975;p377"/>
          <p:cNvSpPr/>
          <p:nvPr/>
        </p:nvSpPr>
        <p:spPr>
          <a:xfrm>
            <a:off x="3381292" y="3847289"/>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3976" name="Google Shape;3976;p377"/>
          <p:cNvSpPr/>
          <p:nvPr/>
        </p:nvSpPr>
        <p:spPr>
          <a:xfrm>
            <a:off x="4236359" y="3847289"/>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3977" name="Google Shape;3977;p377"/>
          <p:cNvSpPr/>
          <p:nvPr/>
        </p:nvSpPr>
        <p:spPr>
          <a:xfrm>
            <a:off x="3823692" y="411932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3978" name="Google Shape;3978;p377"/>
          <p:cNvSpPr/>
          <p:nvPr/>
        </p:nvSpPr>
        <p:spPr>
          <a:xfrm>
            <a:off x="5628815" y="3798967"/>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3979" name="Google Shape;3979;p377"/>
          <p:cNvSpPr/>
          <p:nvPr/>
        </p:nvSpPr>
        <p:spPr>
          <a:xfrm>
            <a:off x="6382027" y="3798967"/>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3980" name="Google Shape;3980;p377"/>
          <p:cNvSpPr/>
          <p:nvPr/>
        </p:nvSpPr>
        <p:spPr>
          <a:xfrm>
            <a:off x="5634259" y="4071000"/>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3981" name="Google Shape;3981;p377"/>
          <p:cNvSpPr/>
          <p:nvPr/>
        </p:nvSpPr>
        <p:spPr>
          <a:xfrm>
            <a:off x="6284101" y="4071011"/>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Suggestion</a:t>
            </a:r>
            <a:endParaRPr sz="1600"/>
          </a:p>
        </p:txBody>
      </p:sp>
      <p:sp>
        <p:nvSpPr>
          <p:cNvPr id="3982" name="Google Shape;3982;p377"/>
          <p:cNvSpPr/>
          <p:nvPr/>
        </p:nvSpPr>
        <p:spPr>
          <a:xfrm>
            <a:off x="6422520" y="5233773"/>
            <a:ext cx="809200" cy="28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output</a:t>
            </a:r>
            <a:endParaRPr/>
          </a:p>
        </p:txBody>
      </p:sp>
      <p:sp>
        <p:nvSpPr>
          <p:cNvPr id="3983" name="Google Shape;3983;p377"/>
          <p:cNvSpPr txBox="1"/>
          <p:nvPr/>
        </p:nvSpPr>
        <p:spPr>
          <a:xfrm>
            <a:off x="5896600" y="5495500"/>
            <a:ext cx="19792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 instances</a:t>
            </a:r>
            <a:endParaRPr sz="1067">
              <a:latin typeface="Lato"/>
              <a:ea typeface="Lato"/>
              <a:cs typeface="Lato"/>
              <a:sym typeface="Lato"/>
            </a:endParaRPr>
          </a:p>
        </p:txBody>
      </p:sp>
      <p:sp>
        <p:nvSpPr>
          <p:cNvPr id="3984" name="Google Shape;3984;p377"/>
          <p:cNvSpPr txBox="1"/>
          <p:nvPr/>
        </p:nvSpPr>
        <p:spPr>
          <a:xfrm>
            <a:off x="5733733" y="4291334"/>
            <a:ext cx="18648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examples for sub-task</a:t>
            </a:r>
            <a:endParaRPr sz="1067">
              <a:latin typeface="Lato"/>
              <a:ea typeface="Lato"/>
              <a:cs typeface="Lato"/>
              <a:sym typeface="Lato"/>
            </a:endParaRPr>
          </a:p>
        </p:txBody>
      </p:sp>
      <p:sp>
        <p:nvSpPr>
          <p:cNvPr id="3985" name="Google Shape;3985;p377"/>
          <p:cNvSpPr txBox="1"/>
          <p:nvPr/>
        </p:nvSpPr>
        <p:spPr>
          <a:xfrm>
            <a:off x="6653041" y="5807234"/>
            <a:ext cx="11324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sub-tasks</a:t>
            </a:r>
            <a:endParaRPr sz="1067">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60"/>
                                        </p:tgtEl>
                                        <p:attrNameLst>
                                          <p:attrName>style.visibility</p:attrName>
                                        </p:attrNameLst>
                                      </p:cBhvr>
                                      <p:to>
                                        <p:strVal val="visible"/>
                                      </p:to>
                                    </p:set>
                                    <p:animEffect transition="in" filter="fade">
                                      <p:cBhvr>
                                        <p:cTn id="7" dur="1000"/>
                                        <p:tgtEl>
                                          <p:spTgt spid="3960"/>
                                        </p:tgtEl>
                                      </p:cBhvr>
                                    </p:animEffect>
                                  </p:childTnLst>
                                </p:cTn>
                              </p:par>
                              <p:par>
                                <p:cTn id="8" presetID="10" presetClass="entr" presetSubtype="0" fill="hold" nodeType="withEffect">
                                  <p:stCondLst>
                                    <p:cond delay="0"/>
                                  </p:stCondLst>
                                  <p:childTnLst>
                                    <p:set>
                                      <p:cBhvr>
                                        <p:cTn id="9" dur="1" fill="hold">
                                          <p:stCondLst>
                                            <p:cond delay="0"/>
                                          </p:stCondLst>
                                        </p:cTn>
                                        <p:tgtEl>
                                          <p:spTgt spid="3968"/>
                                        </p:tgtEl>
                                        <p:attrNameLst>
                                          <p:attrName>style.visibility</p:attrName>
                                        </p:attrNameLst>
                                      </p:cBhvr>
                                      <p:to>
                                        <p:strVal val="visible"/>
                                      </p:to>
                                    </p:set>
                                    <p:animEffect transition="in" filter="fade">
                                      <p:cBhvr>
                                        <p:cTn id="10" dur="1000"/>
                                        <p:tgtEl>
                                          <p:spTgt spid="3968"/>
                                        </p:tgtEl>
                                      </p:cBhvr>
                                    </p:animEffect>
                                  </p:childTnLst>
                                </p:cTn>
                              </p:par>
                              <p:par>
                                <p:cTn id="11" presetID="10" presetClass="entr" presetSubtype="0" fill="hold" nodeType="withEffect">
                                  <p:stCondLst>
                                    <p:cond delay="0"/>
                                  </p:stCondLst>
                                  <p:childTnLst>
                                    <p:set>
                                      <p:cBhvr>
                                        <p:cTn id="12" dur="1" fill="hold">
                                          <p:stCondLst>
                                            <p:cond delay="0"/>
                                          </p:stCondLst>
                                        </p:cTn>
                                        <p:tgtEl>
                                          <p:spTgt spid="3969"/>
                                        </p:tgtEl>
                                        <p:attrNameLst>
                                          <p:attrName>style.visibility</p:attrName>
                                        </p:attrNameLst>
                                      </p:cBhvr>
                                      <p:to>
                                        <p:strVal val="visible"/>
                                      </p:to>
                                    </p:set>
                                    <p:animEffect transition="in" filter="fade">
                                      <p:cBhvr>
                                        <p:cTn id="13" dur="1000"/>
                                        <p:tgtEl>
                                          <p:spTgt spid="3969"/>
                                        </p:tgtEl>
                                      </p:cBhvr>
                                    </p:animEffect>
                                  </p:childTnLst>
                                </p:cTn>
                              </p:par>
                              <p:par>
                                <p:cTn id="14" presetID="10" presetClass="entr" presetSubtype="0" fill="hold" nodeType="withEffect">
                                  <p:stCondLst>
                                    <p:cond delay="0"/>
                                  </p:stCondLst>
                                  <p:childTnLst>
                                    <p:set>
                                      <p:cBhvr>
                                        <p:cTn id="15" dur="1" fill="hold">
                                          <p:stCondLst>
                                            <p:cond delay="0"/>
                                          </p:stCondLst>
                                        </p:cTn>
                                        <p:tgtEl>
                                          <p:spTgt spid="3970"/>
                                        </p:tgtEl>
                                        <p:attrNameLst>
                                          <p:attrName>style.visibility</p:attrName>
                                        </p:attrNameLst>
                                      </p:cBhvr>
                                      <p:to>
                                        <p:strVal val="visible"/>
                                      </p:to>
                                    </p:set>
                                    <p:animEffect transition="in" filter="fade">
                                      <p:cBhvr>
                                        <p:cTn id="16" dur="1000"/>
                                        <p:tgtEl>
                                          <p:spTgt spid="3970"/>
                                        </p:tgtEl>
                                      </p:cBhvr>
                                    </p:animEffect>
                                  </p:childTnLst>
                                </p:cTn>
                              </p:par>
                              <p:par>
                                <p:cTn id="17" presetID="10" presetClass="entr" presetSubtype="0" fill="hold" nodeType="withEffect">
                                  <p:stCondLst>
                                    <p:cond delay="0"/>
                                  </p:stCondLst>
                                  <p:childTnLst>
                                    <p:set>
                                      <p:cBhvr>
                                        <p:cTn id="18" dur="1" fill="hold">
                                          <p:stCondLst>
                                            <p:cond delay="0"/>
                                          </p:stCondLst>
                                        </p:cTn>
                                        <p:tgtEl>
                                          <p:spTgt spid="3971"/>
                                        </p:tgtEl>
                                        <p:attrNameLst>
                                          <p:attrName>style.visibility</p:attrName>
                                        </p:attrNameLst>
                                      </p:cBhvr>
                                      <p:to>
                                        <p:strVal val="visible"/>
                                      </p:to>
                                    </p:set>
                                    <p:animEffect transition="in" filter="fade">
                                      <p:cBhvr>
                                        <p:cTn id="19" dur="1000"/>
                                        <p:tgtEl>
                                          <p:spTgt spid="3971"/>
                                        </p:tgtEl>
                                      </p:cBhvr>
                                    </p:animEffect>
                                  </p:childTnLst>
                                </p:cTn>
                              </p:par>
                              <p:par>
                                <p:cTn id="20" presetID="10" presetClass="entr" presetSubtype="0" fill="hold" nodeType="withEffect">
                                  <p:stCondLst>
                                    <p:cond delay="0"/>
                                  </p:stCondLst>
                                  <p:childTnLst>
                                    <p:set>
                                      <p:cBhvr>
                                        <p:cTn id="21" dur="1" fill="hold">
                                          <p:stCondLst>
                                            <p:cond delay="0"/>
                                          </p:stCondLst>
                                        </p:cTn>
                                        <p:tgtEl>
                                          <p:spTgt spid="3972"/>
                                        </p:tgtEl>
                                        <p:attrNameLst>
                                          <p:attrName>style.visibility</p:attrName>
                                        </p:attrNameLst>
                                      </p:cBhvr>
                                      <p:to>
                                        <p:strVal val="visible"/>
                                      </p:to>
                                    </p:set>
                                    <p:animEffect transition="in" filter="fade">
                                      <p:cBhvr>
                                        <p:cTn id="22" dur="1000"/>
                                        <p:tgtEl>
                                          <p:spTgt spid="3972"/>
                                        </p:tgtEl>
                                      </p:cBhvr>
                                    </p:animEffect>
                                  </p:childTnLst>
                                </p:cTn>
                              </p:par>
                              <p:par>
                                <p:cTn id="23" presetID="10" presetClass="entr" presetSubtype="0" fill="hold" nodeType="withEffect">
                                  <p:stCondLst>
                                    <p:cond delay="0"/>
                                  </p:stCondLst>
                                  <p:childTnLst>
                                    <p:set>
                                      <p:cBhvr>
                                        <p:cTn id="24" dur="1" fill="hold">
                                          <p:stCondLst>
                                            <p:cond delay="0"/>
                                          </p:stCondLst>
                                        </p:cTn>
                                        <p:tgtEl>
                                          <p:spTgt spid="3973"/>
                                        </p:tgtEl>
                                        <p:attrNameLst>
                                          <p:attrName>style.visibility</p:attrName>
                                        </p:attrNameLst>
                                      </p:cBhvr>
                                      <p:to>
                                        <p:strVal val="visible"/>
                                      </p:to>
                                    </p:set>
                                    <p:animEffect transition="in" filter="fade">
                                      <p:cBhvr>
                                        <p:cTn id="25" dur="1000"/>
                                        <p:tgtEl>
                                          <p:spTgt spid="3973"/>
                                        </p:tgtEl>
                                      </p:cBhvr>
                                    </p:animEffect>
                                  </p:childTnLst>
                                </p:cTn>
                              </p:par>
                              <p:par>
                                <p:cTn id="26" presetID="10" presetClass="entr" presetSubtype="0" fill="hold" nodeType="withEffect">
                                  <p:stCondLst>
                                    <p:cond delay="0"/>
                                  </p:stCondLst>
                                  <p:childTnLst>
                                    <p:set>
                                      <p:cBhvr>
                                        <p:cTn id="27" dur="1" fill="hold">
                                          <p:stCondLst>
                                            <p:cond delay="0"/>
                                          </p:stCondLst>
                                        </p:cTn>
                                        <p:tgtEl>
                                          <p:spTgt spid="3974"/>
                                        </p:tgtEl>
                                        <p:attrNameLst>
                                          <p:attrName>style.visibility</p:attrName>
                                        </p:attrNameLst>
                                      </p:cBhvr>
                                      <p:to>
                                        <p:strVal val="visible"/>
                                      </p:to>
                                    </p:set>
                                    <p:animEffect transition="in" filter="fade">
                                      <p:cBhvr>
                                        <p:cTn id="28" dur="1000"/>
                                        <p:tgtEl>
                                          <p:spTgt spid="3974"/>
                                        </p:tgtEl>
                                      </p:cBhvr>
                                    </p:animEffect>
                                  </p:childTnLst>
                                </p:cTn>
                              </p:par>
                              <p:par>
                                <p:cTn id="29" presetID="10" presetClass="entr" presetSubtype="0" fill="hold" nodeType="withEffect">
                                  <p:stCondLst>
                                    <p:cond delay="0"/>
                                  </p:stCondLst>
                                  <p:childTnLst>
                                    <p:set>
                                      <p:cBhvr>
                                        <p:cTn id="30" dur="1" fill="hold">
                                          <p:stCondLst>
                                            <p:cond delay="0"/>
                                          </p:stCondLst>
                                        </p:cTn>
                                        <p:tgtEl>
                                          <p:spTgt spid="3975"/>
                                        </p:tgtEl>
                                        <p:attrNameLst>
                                          <p:attrName>style.visibility</p:attrName>
                                        </p:attrNameLst>
                                      </p:cBhvr>
                                      <p:to>
                                        <p:strVal val="visible"/>
                                      </p:to>
                                    </p:set>
                                    <p:animEffect transition="in" filter="fade">
                                      <p:cBhvr>
                                        <p:cTn id="31" dur="1000"/>
                                        <p:tgtEl>
                                          <p:spTgt spid="3975"/>
                                        </p:tgtEl>
                                      </p:cBhvr>
                                    </p:animEffect>
                                  </p:childTnLst>
                                </p:cTn>
                              </p:par>
                              <p:par>
                                <p:cTn id="32" presetID="10" presetClass="entr" presetSubtype="0" fill="hold" nodeType="withEffect">
                                  <p:stCondLst>
                                    <p:cond delay="0"/>
                                  </p:stCondLst>
                                  <p:childTnLst>
                                    <p:set>
                                      <p:cBhvr>
                                        <p:cTn id="33" dur="1" fill="hold">
                                          <p:stCondLst>
                                            <p:cond delay="0"/>
                                          </p:stCondLst>
                                        </p:cTn>
                                        <p:tgtEl>
                                          <p:spTgt spid="3976"/>
                                        </p:tgtEl>
                                        <p:attrNameLst>
                                          <p:attrName>style.visibility</p:attrName>
                                        </p:attrNameLst>
                                      </p:cBhvr>
                                      <p:to>
                                        <p:strVal val="visible"/>
                                      </p:to>
                                    </p:set>
                                    <p:animEffect transition="in" filter="fade">
                                      <p:cBhvr>
                                        <p:cTn id="34" dur="1000"/>
                                        <p:tgtEl>
                                          <p:spTgt spid="3976"/>
                                        </p:tgtEl>
                                      </p:cBhvr>
                                    </p:animEffect>
                                  </p:childTnLst>
                                </p:cTn>
                              </p:par>
                              <p:par>
                                <p:cTn id="35" presetID="10" presetClass="entr" presetSubtype="0" fill="hold" nodeType="withEffect">
                                  <p:stCondLst>
                                    <p:cond delay="0"/>
                                  </p:stCondLst>
                                  <p:childTnLst>
                                    <p:set>
                                      <p:cBhvr>
                                        <p:cTn id="36" dur="1" fill="hold">
                                          <p:stCondLst>
                                            <p:cond delay="0"/>
                                          </p:stCondLst>
                                        </p:cTn>
                                        <p:tgtEl>
                                          <p:spTgt spid="3977"/>
                                        </p:tgtEl>
                                        <p:attrNameLst>
                                          <p:attrName>style.visibility</p:attrName>
                                        </p:attrNameLst>
                                      </p:cBhvr>
                                      <p:to>
                                        <p:strVal val="visible"/>
                                      </p:to>
                                    </p:set>
                                    <p:animEffect transition="in" filter="fade">
                                      <p:cBhvr>
                                        <p:cTn id="37" dur="1000"/>
                                        <p:tgtEl>
                                          <p:spTgt spid="3977"/>
                                        </p:tgtEl>
                                      </p:cBhvr>
                                    </p:animEffect>
                                  </p:childTnLst>
                                </p:cTn>
                              </p:par>
                              <p:par>
                                <p:cTn id="38" presetID="10" presetClass="entr" presetSubtype="0" fill="hold" nodeType="withEffect">
                                  <p:stCondLst>
                                    <p:cond delay="0"/>
                                  </p:stCondLst>
                                  <p:childTnLst>
                                    <p:set>
                                      <p:cBhvr>
                                        <p:cTn id="39" dur="1" fill="hold">
                                          <p:stCondLst>
                                            <p:cond delay="0"/>
                                          </p:stCondLst>
                                        </p:cTn>
                                        <p:tgtEl>
                                          <p:spTgt spid="3978"/>
                                        </p:tgtEl>
                                        <p:attrNameLst>
                                          <p:attrName>style.visibility</p:attrName>
                                        </p:attrNameLst>
                                      </p:cBhvr>
                                      <p:to>
                                        <p:strVal val="visible"/>
                                      </p:to>
                                    </p:set>
                                    <p:animEffect transition="in" filter="fade">
                                      <p:cBhvr>
                                        <p:cTn id="40" dur="1000"/>
                                        <p:tgtEl>
                                          <p:spTgt spid="3978"/>
                                        </p:tgtEl>
                                      </p:cBhvr>
                                    </p:animEffect>
                                  </p:childTnLst>
                                </p:cTn>
                              </p:par>
                              <p:par>
                                <p:cTn id="41" presetID="10" presetClass="entr" presetSubtype="0" fill="hold" nodeType="withEffect">
                                  <p:stCondLst>
                                    <p:cond delay="0"/>
                                  </p:stCondLst>
                                  <p:childTnLst>
                                    <p:set>
                                      <p:cBhvr>
                                        <p:cTn id="42" dur="1" fill="hold">
                                          <p:stCondLst>
                                            <p:cond delay="0"/>
                                          </p:stCondLst>
                                        </p:cTn>
                                        <p:tgtEl>
                                          <p:spTgt spid="3979"/>
                                        </p:tgtEl>
                                        <p:attrNameLst>
                                          <p:attrName>style.visibility</p:attrName>
                                        </p:attrNameLst>
                                      </p:cBhvr>
                                      <p:to>
                                        <p:strVal val="visible"/>
                                      </p:to>
                                    </p:set>
                                    <p:animEffect transition="in" filter="fade">
                                      <p:cBhvr>
                                        <p:cTn id="43" dur="1000"/>
                                        <p:tgtEl>
                                          <p:spTgt spid="3979"/>
                                        </p:tgtEl>
                                      </p:cBhvr>
                                    </p:animEffect>
                                  </p:childTnLst>
                                </p:cTn>
                              </p:par>
                              <p:par>
                                <p:cTn id="44" presetID="10" presetClass="entr" presetSubtype="0" fill="hold" nodeType="withEffect">
                                  <p:stCondLst>
                                    <p:cond delay="0"/>
                                  </p:stCondLst>
                                  <p:childTnLst>
                                    <p:set>
                                      <p:cBhvr>
                                        <p:cTn id="45" dur="1" fill="hold">
                                          <p:stCondLst>
                                            <p:cond delay="0"/>
                                          </p:stCondLst>
                                        </p:cTn>
                                        <p:tgtEl>
                                          <p:spTgt spid="3980"/>
                                        </p:tgtEl>
                                        <p:attrNameLst>
                                          <p:attrName>style.visibility</p:attrName>
                                        </p:attrNameLst>
                                      </p:cBhvr>
                                      <p:to>
                                        <p:strVal val="visible"/>
                                      </p:to>
                                    </p:set>
                                    <p:animEffect transition="in" filter="fade">
                                      <p:cBhvr>
                                        <p:cTn id="46" dur="1000"/>
                                        <p:tgtEl>
                                          <p:spTgt spid="3980"/>
                                        </p:tgtEl>
                                      </p:cBhvr>
                                    </p:animEffect>
                                  </p:childTnLst>
                                </p:cTn>
                              </p:par>
                              <p:par>
                                <p:cTn id="47" presetID="10" presetClass="entr" presetSubtype="0" fill="hold" nodeType="withEffect">
                                  <p:stCondLst>
                                    <p:cond delay="0"/>
                                  </p:stCondLst>
                                  <p:childTnLst>
                                    <p:set>
                                      <p:cBhvr>
                                        <p:cTn id="48" dur="1" fill="hold">
                                          <p:stCondLst>
                                            <p:cond delay="0"/>
                                          </p:stCondLst>
                                        </p:cTn>
                                        <p:tgtEl>
                                          <p:spTgt spid="3981"/>
                                        </p:tgtEl>
                                        <p:attrNameLst>
                                          <p:attrName>style.visibility</p:attrName>
                                        </p:attrNameLst>
                                      </p:cBhvr>
                                      <p:to>
                                        <p:strVal val="visible"/>
                                      </p:to>
                                    </p:set>
                                    <p:animEffect transition="in" filter="fade">
                                      <p:cBhvr>
                                        <p:cTn id="49" dur="1000"/>
                                        <p:tgtEl>
                                          <p:spTgt spid="3981"/>
                                        </p:tgtEl>
                                      </p:cBhvr>
                                    </p:animEffect>
                                  </p:childTnLst>
                                </p:cTn>
                              </p:par>
                              <p:par>
                                <p:cTn id="50" presetID="10" presetClass="entr" presetSubtype="0" fill="hold" nodeType="withEffect">
                                  <p:stCondLst>
                                    <p:cond delay="0"/>
                                  </p:stCondLst>
                                  <p:childTnLst>
                                    <p:set>
                                      <p:cBhvr>
                                        <p:cTn id="51" dur="1" fill="hold">
                                          <p:stCondLst>
                                            <p:cond delay="0"/>
                                          </p:stCondLst>
                                        </p:cTn>
                                        <p:tgtEl>
                                          <p:spTgt spid="3982"/>
                                        </p:tgtEl>
                                        <p:attrNameLst>
                                          <p:attrName>style.visibility</p:attrName>
                                        </p:attrNameLst>
                                      </p:cBhvr>
                                      <p:to>
                                        <p:strVal val="visible"/>
                                      </p:to>
                                    </p:set>
                                    <p:animEffect transition="in" filter="fade">
                                      <p:cBhvr>
                                        <p:cTn id="52" dur="1000"/>
                                        <p:tgtEl>
                                          <p:spTgt spid="3982"/>
                                        </p:tgtEl>
                                      </p:cBhvr>
                                    </p:animEffect>
                                  </p:childTnLst>
                                </p:cTn>
                              </p:par>
                              <p:par>
                                <p:cTn id="53" presetID="10" presetClass="entr" presetSubtype="0" fill="hold" nodeType="withEffect">
                                  <p:stCondLst>
                                    <p:cond delay="0"/>
                                  </p:stCondLst>
                                  <p:childTnLst>
                                    <p:set>
                                      <p:cBhvr>
                                        <p:cTn id="54" dur="1" fill="hold">
                                          <p:stCondLst>
                                            <p:cond delay="0"/>
                                          </p:stCondLst>
                                        </p:cTn>
                                        <p:tgtEl>
                                          <p:spTgt spid="3983"/>
                                        </p:tgtEl>
                                        <p:attrNameLst>
                                          <p:attrName>style.visibility</p:attrName>
                                        </p:attrNameLst>
                                      </p:cBhvr>
                                      <p:to>
                                        <p:strVal val="visible"/>
                                      </p:to>
                                    </p:set>
                                    <p:animEffect transition="in" filter="fade">
                                      <p:cBhvr>
                                        <p:cTn id="55" dur="1000"/>
                                        <p:tgtEl>
                                          <p:spTgt spid="3983"/>
                                        </p:tgtEl>
                                      </p:cBhvr>
                                    </p:animEffect>
                                  </p:childTnLst>
                                </p:cTn>
                              </p:par>
                              <p:par>
                                <p:cTn id="56" presetID="10" presetClass="entr" presetSubtype="0" fill="hold" nodeType="withEffect">
                                  <p:stCondLst>
                                    <p:cond delay="0"/>
                                  </p:stCondLst>
                                  <p:childTnLst>
                                    <p:set>
                                      <p:cBhvr>
                                        <p:cTn id="57" dur="1" fill="hold">
                                          <p:stCondLst>
                                            <p:cond delay="0"/>
                                          </p:stCondLst>
                                        </p:cTn>
                                        <p:tgtEl>
                                          <p:spTgt spid="3984"/>
                                        </p:tgtEl>
                                        <p:attrNameLst>
                                          <p:attrName>style.visibility</p:attrName>
                                        </p:attrNameLst>
                                      </p:cBhvr>
                                      <p:to>
                                        <p:strVal val="visible"/>
                                      </p:to>
                                    </p:set>
                                    <p:animEffect transition="in" filter="fade">
                                      <p:cBhvr>
                                        <p:cTn id="58" dur="1000"/>
                                        <p:tgtEl>
                                          <p:spTgt spid="3984"/>
                                        </p:tgtEl>
                                      </p:cBhvr>
                                    </p:animEffect>
                                  </p:childTnLst>
                                </p:cTn>
                              </p:par>
                              <p:par>
                                <p:cTn id="59" presetID="10" presetClass="entr" presetSubtype="0" fill="hold" nodeType="withEffect">
                                  <p:stCondLst>
                                    <p:cond delay="0"/>
                                  </p:stCondLst>
                                  <p:childTnLst>
                                    <p:set>
                                      <p:cBhvr>
                                        <p:cTn id="60" dur="1" fill="hold">
                                          <p:stCondLst>
                                            <p:cond delay="0"/>
                                          </p:stCondLst>
                                        </p:cTn>
                                        <p:tgtEl>
                                          <p:spTgt spid="3985"/>
                                        </p:tgtEl>
                                        <p:attrNameLst>
                                          <p:attrName>style.visibility</p:attrName>
                                        </p:attrNameLst>
                                      </p:cBhvr>
                                      <p:to>
                                        <p:strVal val="visible"/>
                                      </p:to>
                                    </p:set>
                                    <p:animEffect transition="in" filter="fade">
                                      <p:cBhvr>
                                        <p:cTn id="61" dur="1000"/>
                                        <p:tgtEl>
                                          <p:spTgt spid="3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989"/>
        <p:cNvGrpSpPr/>
        <p:nvPr/>
      </p:nvGrpSpPr>
      <p:grpSpPr>
        <a:xfrm>
          <a:off x="0" y="0"/>
          <a:ext cx="0" cy="0"/>
          <a:chOff x="0" y="0"/>
          <a:chExt cx="0" cy="0"/>
        </a:xfrm>
      </p:grpSpPr>
      <p:sp>
        <p:nvSpPr>
          <p:cNvPr id="3990" name="Google Shape;3990;p378"/>
          <p:cNvSpPr/>
          <p:nvPr/>
        </p:nvSpPr>
        <p:spPr>
          <a:xfrm>
            <a:off x="7060967" y="1816700"/>
            <a:ext cx="4835200" cy="440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Sub-task Instructions:</a:t>
            </a:r>
            <a:r>
              <a:rPr lang="en" sz="1333" b="1">
                <a:latin typeface="Lato"/>
                <a:ea typeface="Lato"/>
                <a:cs typeface="Lato"/>
                <a:sym typeface="Lato"/>
              </a:rPr>
              <a:t> </a:t>
            </a:r>
            <a:endParaRPr sz="1333" b="1">
              <a:latin typeface="Lato"/>
              <a:ea typeface="Lato"/>
              <a:cs typeface="Lato"/>
              <a:sym typeface="Lato"/>
            </a:endParaRPr>
          </a:p>
          <a:p>
            <a:pPr algn="ctr">
              <a:spcBef>
                <a:spcPts val="0"/>
              </a:spcBef>
              <a:spcAft>
                <a:spcPts val="0"/>
              </a:spcAft>
            </a:pPr>
            <a:endParaRPr sz="1333" i="1">
              <a:latin typeface="Lato"/>
              <a:ea typeface="Lato"/>
              <a:cs typeface="Lato"/>
              <a:sym typeface="Lato"/>
            </a:endParaRPr>
          </a:p>
        </p:txBody>
      </p:sp>
      <p:sp>
        <p:nvSpPr>
          <p:cNvPr id="3991" name="Google Shape;3991;p378"/>
          <p:cNvSpPr/>
          <p:nvPr/>
        </p:nvSpPr>
        <p:spPr>
          <a:xfrm>
            <a:off x="7237933" y="3095833"/>
            <a:ext cx="4436000" cy="16100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Examples:</a:t>
            </a:r>
            <a:r>
              <a:rPr lang="en" sz="1333" b="1">
                <a:latin typeface="Lato"/>
                <a:ea typeface="Lato"/>
                <a:cs typeface="Lato"/>
                <a:sym typeface="Lato"/>
              </a:rPr>
              <a:t> </a:t>
            </a:r>
            <a:endParaRPr sz="1333" b="1" i="1">
              <a:latin typeface="Lato"/>
              <a:ea typeface="Lato"/>
              <a:cs typeface="Lato"/>
              <a:sym typeface="Lato"/>
            </a:endParaRPr>
          </a:p>
        </p:txBody>
      </p:sp>
      <p:pic>
        <p:nvPicPr>
          <p:cNvPr id="3992" name="Google Shape;3992;p378"/>
          <p:cNvPicPr preferRelativeResize="0"/>
          <p:nvPr/>
        </p:nvPicPr>
        <p:blipFill rotWithShape="1">
          <a:blip r:embed="rId3">
            <a:alphaModFix/>
          </a:blip>
          <a:srcRect/>
          <a:stretch/>
        </p:blipFill>
        <p:spPr>
          <a:xfrm>
            <a:off x="89634" y="1481033"/>
            <a:ext cx="6912804" cy="5261400"/>
          </a:xfrm>
          <a:prstGeom prst="rect">
            <a:avLst/>
          </a:prstGeom>
          <a:noFill/>
          <a:ln>
            <a:noFill/>
          </a:ln>
        </p:spPr>
      </p:pic>
      <p:sp>
        <p:nvSpPr>
          <p:cNvPr id="3993" name="Google Shape;3993;p378"/>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Schema Definition (2)</a:t>
            </a:r>
            <a:endParaRPr/>
          </a:p>
          <a:p>
            <a:endParaRPr/>
          </a:p>
        </p:txBody>
      </p:sp>
      <p:sp>
        <p:nvSpPr>
          <p:cNvPr id="3994" name="Google Shape;3994;p378"/>
          <p:cNvSpPr/>
          <p:nvPr/>
        </p:nvSpPr>
        <p:spPr>
          <a:xfrm>
            <a:off x="453967" y="4324933"/>
            <a:ext cx="6033600" cy="207200"/>
          </a:xfrm>
          <a:prstGeom prst="roundRect">
            <a:avLst>
              <a:gd name="adj" fmla="val 8048"/>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995" name="Google Shape;3995;p378"/>
          <p:cNvSpPr/>
          <p:nvPr/>
        </p:nvSpPr>
        <p:spPr>
          <a:xfrm>
            <a:off x="336167" y="3903800"/>
            <a:ext cx="4061600" cy="2072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996" name="Google Shape;3996;p378"/>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57</a:t>
            </a:fld>
            <a:endParaRPr/>
          </a:p>
        </p:txBody>
      </p:sp>
      <p:sp>
        <p:nvSpPr>
          <p:cNvPr id="3997" name="Google Shape;3997;p378"/>
          <p:cNvSpPr/>
          <p:nvPr/>
        </p:nvSpPr>
        <p:spPr>
          <a:xfrm>
            <a:off x="8008731" y="2280067"/>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Definition</a:t>
            </a:r>
            <a:endParaRPr/>
          </a:p>
        </p:txBody>
      </p:sp>
      <p:sp>
        <p:nvSpPr>
          <p:cNvPr id="3998" name="Google Shape;3998;p378"/>
          <p:cNvSpPr/>
          <p:nvPr/>
        </p:nvSpPr>
        <p:spPr>
          <a:xfrm>
            <a:off x="9183825" y="2280033"/>
            <a:ext cx="11324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“Don’t” instructions</a:t>
            </a:r>
            <a:endParaRPr/>
          </a:p>
        </p:txBody>
      </p:sp>
      <p:sp>
        <p:nvSpPr>
          <p:cNvPr id="3999" name="Google Shape;3999;p378"/>
          <p:cNvSpPr/>
          <p:nvPr/>
        </p:nvSpPr>
        <p:spPr>
          <a:xfrm>
            <a:off x="10456433" y="2280033"/>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Emphasize/Caution</a:t>
            </a:r>
            <a:endParaRPr/>
          </a:p>
        </p:txBody>
      </p:sp>
      <p:sp>
        <p:nvSpPr>
          <p:cNvPr id="4000" name="Google Shape;4000;p378"/>
          <p:cNvSpPr/>
          <p:nvPr/>
        </p:nvSpPr>
        <p:spPr>
          <a:xfrm>
            <a:off x="7474533" y="3490933"/>
            <a:ext cx="1692800" cy="102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Positive example</a:t>
            </a:r>
            <a:endParaRPr/>
          </a:p>
        </p:txBody>
      </p:sp>
      <p:sp>
        <p:nvSpPr>
          <p:cNvPr id="4001" name="Google Shape;4001;p378"/>
          <p:cNvSpPr/>
          <p:nvPr/>
        </p:nvSpPr>
        <p:spPr>
          <a:xfrm>
            <a:off x="9726200" y="3483500"/>
            <a:ext cx="1563600" cy="9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Negative example</a:t>
            </a:r>
            <a:endParaRPr/>
          </a:p>
        </p:txBody>
      </p:sp>
      <p:sp>
        <p:nvSpPr>
          <p:cNvPr id="4002" name="Google Shape;4002;p378"/>
          <p:cNvSpPr/>
          <p:nvPr/>
        </p:nvSpPr>
        <p:spPr>
          <a:xfrm>
            <a:off x="7608525"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003" name="Google Shape;4003;p378"/>
          <p:cNvSpPr/>
          <p:nvPr/>
        </p:nvSpPr>
        <p:spPr>
          <a:xfrm>
            <a:off x="8463592"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004" name="Google Shape;4004;p378"/>
          <p:cNvSpPr/>
          <p:nvPr/>
        </p:nvSpPr>
        <p:spPr>
          <a:xfrm>
            <a:off x="8050925" y="4215889"/>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005" name="Google Shape;4005;p378"/>
          <p:cNvSpPr/>
          <p:nvPr/>
        </p:nvSpPr>
        <p:spPr>
          <a:xfrm>
            <a:off x="9856048"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006" name="Google Shape;4006;p378"/>
          <p:cNvSpPr/>
          <p:nvPr/>
        </p:nvSpPr>
        <p:spPr>
          <a:xfrm>
            <a:off x="10609260"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007" name="Google Shape;4007;p378"/>
          <p:cNvSpPr/>
          <p:nvPr/>
        </p:nvSpPr>
        <p:spPr>
          <a:xfrm>
            <a:off x="9861492" y="4167567"/>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008" name="Google Shape;4008;p378"/>
          <p:cNvSpPr/>
          <p:nvPr/>
        </p:nvSpPr>
        <p:spPr>
          <a:xfrm>
            <a:off x="10511335" y="4167577"/>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Suggestion</a:t>
            </a:r>
            <a:endParaRPr sz="1600"/>
          </a:p>
        </p:txBody>
      </p:sp>
      <p:sp>
        <p:nvSpPr>
          <p:cNvPr id="4009" name="Google Shape;4009;p378"/>
          <p:cNvSpPr/>
          <p:nvPr/>
        </p:nvSpPr>
        <p:spPr>
          <a:xfrm>
            <a:off x="10649753" y="5330340"/>
            <a:ext cx="809200" cy="28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output</a:t>
            </a:r>
            <a:endParaRPr/>
          </a:p>
        </p:txBody>
      </p:sp>
      <p:sp>
        <p:nvSpPr>
          <p:cNvPr id="4010" name="Google Shape;4010;p378"/>
          <p:cNvSpPr/>
          <p:nvPr/>
        </p:nvSpPr>
        <p:spPr>
          <a:xfrm>
            <a:off x="7669647" y="5187875"/>
            <a:ext cx="101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Prompt message </a:t>
            </a:r>
            <a:endParaRPr/>
          </a:p>
        </p:txBody>
      </p:sp>
      <p:sp>
        <p:nvSpPr>
          <p:cNvPr id="4011" name="Google Shape;4011;p378"/>
          <p:cNvSpPr/>
          <p:nvPr/>
        </p:nvSpPr>
        <p:spPr>
          <a:xfrm>
            <a:off x="7300100" y="2280067"/>
            <a:ext cx="62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Title</a:t>
            </a:r>
            <a:endParaRPr/>
          </a:p>
        </p:txBody>
      </p:sp>
      <p:sp>
        <p:nvSpPr>
          <p:cNvPr id="4012" name="Google Shape;4012;p378"/>
          <p:cNvSpPr/>
          <p:nvPr/>
        </p:nvSpPr>
        <p:spPr>
          <a:xfrm>
            <a:off x="9248400" y="4871733"/>
            <a:ext cx="2425600" cy="102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Input/outputs:</a:t>
            </a:r>
            <a:r>
              <a:rPr lang="en" sz="1333" b="1">
                <a:latin typeface="Lato"/>
                <a:ea typeface="Lato"/>
                <a:cs typeface="Lato"/>
                <a:sym typeface="Lato"/>
              </a:rPr>
              <a:t> </a:t>
            </a:r>
            <a:endParaRPr sz="1333" b="1" i="1">
              <a:latin typeface="Lato"/>
              <a:ea typeface="Lato"/>
              <a:cs typeface="Lato"/>
              <a:sym typeface="Lato"/>
            </a:endParaRPr>
          </a:p>
        </p:txBody>
      </p:sp>
      <p:sp>
        <p:nvSpPr>
          <p:cNvPr id="4013" name="Google Shape;4013;p378"/>
          <p:cNvSpPr/>
          <p:nvPr/>
        </p:nvSpPr>
        <p:spPr>
          <a:xfrm>
            <a:off x="9483077" y="5320540"/>
            <a:ext cx="682400" cy="30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input</a:t>
            </a:r>
            <a:endParaRPr/>
          </a:p>
        </p:txBody>
      </p:sp>
      <p:sp>
        <p:nvSpPr>
          <p:cNvPr id="4014" name="Google Shape;4014;p378"/>
          <p:cNvSpPr txBox="1"/>
          <p:nvPr/>
        </p:nvSpPr>
        <p:spPr>
          <a:xfrm>
            <a:off x="10123833" y="5592067"/>
            <a:ext cx="19792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 instances</a:t>
            </a:r>
            <a:endParaRPr sz="1067">
              <a:latin typeface="Lato"/>
              <a:ea typeface="Lato"/>
              <a:cs typeface="Lato"/>
              <a:sym typeface="Lato"/>
            </a:endParaRPr>
          </a:p>
        </p:txBody>
      </p:sp>
      <p:sp>
        <p:nvSpPr>
          <p:cNvPr id="4015" name="Google Shape;4015;p378"/>
          <p:cNvSpPr txBox="1"/>
          <p:nvPr/>
        </p:nvSpPr>
        <p:spPr>
          <a:xfrm>
            <a:off x="9960967" y="4387901"/>
            <a:ext cx="18648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examples for sub-task</a:t>
            </a:r>
            <a:endParaRPr sz="1067">
              <a:latin typeface="Lato"/>
              <a:ea typeface="Lato"/>
              <a:cs typeface="Lato"/>
              <a:sym typeface="Lato"/>
            </a:endParaRPr>
          </a:p>
        </p:txBody>
      </p:sp>
      <p:sp>
        <p:nvSpPr>
          <p:cNvPr id="4016" name="Google Shape;4016;p378"/>
          <p:cNvSpPr txBox="1"/>
          <p:nvPr/>
        </p:nvSpPr>
        <p:spPr>
          <a:xfrm>
            <a:off x="10880275" y="5903801"/>
            <a:ext cx="11324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sub-tasks</a:t>
            </a:r>
            <a:endParaRPr sz="1067">
              <a:latin typeface="Lato"/>
              <a:ea typeface="Lato"/>
              <a:cs typeface="Lato"/>
              <a:sym typeface="Lato"/>
            </a:endParaRPr>
          </a:p>
        </p:txBody>
      </p:sp>
      <p:cxnSp>
        <p:nvCxnSpPr>
          <p:cNvPr id="4017" name="Google Shape;4017;p378"/>
          <p:cNvCxnSpPr>
            <a:stCxn id="3995" idx="3"/>
            <a:endCxn id="3997" idx="2"/>
          </p:cNvCxnSpPr>
          <p:nvPr/>
        </p:nvCxnSpPr>
        <p:spPr>
          <a:xfrm rot="10800000" flipH="1">
            <a:off x="4397767" y="2750200"/>
            <a:ext cx="4148000" cy="1257200"/>
          </a:xfrm>
          <a:prstGeom prst="curvedConnector2">
            <a:avLst/>
          </a:prstGeom>
          <a:noFill/>
          <a:ln w="9525" cap="flat" cmpd="sng">
            <a:solidFill>
              <a:srgbClr val="FF0000"/>
            </a:solidFill>
            <a:prstDash val="solid"/>
            <a:round/>
            <a:headEnd type="stealth" w="med" len="med"/>
            <a:tailEnd type="stealth" w="med" len="med"/>
          </a:ln>
        </p:spPr>
      </p:cxnSp>
      <p:cxnSp>
        <p:nvCxnSpPr>
          <p:cNvPr id="4018" name="Google Shape;4018;p378"/>
          <p:cNvCxnSpPr>
            <a:stCxn id="3994" idx="3"/>
            <a:endCxn id="3997" idx="2"/>
          </p:cNvCxnSpPr>
          <p:nvPr/>
        </p:nvCxnSpPr>
        <p:spPr>
          <a:xfrm rot="10800000" flipH="1">
            <a:off x="6487567" y="2750133"/>
            <a:ext cx="2058000" cy="1678400"/>
          </a:xfrm>
          <a:prstGeom prst="curvedConnector2">
            <a:avLst/>
          </a:prstGeom>
          <a:noFill/>
          <a:ln w="9525" cap="flat" cmpd="sng">
            <a:solidFill>
              <a:srgbClr val="FF0000"/>
            </a:solidFill>
            <a:prstDash val="solid"/>
            <a:round/>
            <a:headEnd type="stealth"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90"/>
                                        </p:tgtEl>
                                        <p:attrNameLst>
                                          <p:attrName>style.visibility</p:attrName>
                                        </p:attrNameLst>
                                      </p:cBhvr>
                                      <p:to>
                                        <p:strVal val="visible"/>
                                      </p:to>
                                    </p:set>
                                    <p:animEffect transition="in" filter="fade">
                                      <p:cBhvr>
                                        <p:cTn id="7" dur="1000"/>
                                        <p:tgtEl>
                                          <p:spTgt spid="3990"/>
                                        </p:tgtEl>
                                      </p:cBhvr>
                                    </p:animEffect>
                                  </p:childTnLst>
                                </p:cTn>
                              </p:par>
                              <p:par>
                                <p:cTn id="8" presetID="10" presetClass="entr" presetSubtype="0" fill="hold" nodeType="withEffect">
                                  <p:stCondLst>
                                    <p:cond delay="0"/>
                                  </p:stCondLst>
                                  <p:childTnLst>
                                    <p:set>
                                      <p:cBhvr>
                                        <p:cTn id="9" dur="1" fill="hold">
                                          <p:stCondLst>
                                            <p:cond delay="0"/>
                                          </p:stCondLst>
                                        </p:cTn>
                                        <p:tgtEl>
                                          <p:spTgt spid="3991"/>
                                        </p:tgtEl>
                                        <p:attrNameLst>
                                          <p:attrName>style.visibility</p:attrName>
                                        </p:attrNameLst>
                                      </p:cBhvr>
                                      <p:to>
                                        <p:strVal val="visible"/>
                                      </p:to>
                                    </p:set>
                                    <p:animEffect transition="in" filter="fade">
                                      <p:cBhvr>
                                        <p:cTn id="10" dur="1000"/>
                                        <p:tgtEl>
                                          <p:spTgt spid="3991"/>
                                        </p:tgtEl>
                                      </p:cBhvr>
                                    </p:animEffect>
                                  </p:childTnLst>
                                </p:cTn>
                              </p:par>
                              <p:par>
                                <p:cTn id="11" presetID="10" presetClass="entr" presetSubtype="0" fill="hold" nodeType="withEffect">
                                  <p:stCondLst>
                                    <p:cond delay="0"/>
                                  </p:stCondLst>
                                  <p:childTnLst>
                                    <p:set>
                                      <p:cBhvr>
                                        <p:cTn id="12" dur="1" fill="hold">
                                          <p:stCondLst>
                                            <p:cond delay="0"/>
                                          </p:stCondLst>
                                        </p:cTn>
                                        <p:tgtEl>
                                          <p:spTgt spid="3992"/>
                                        </p:tgtEl>
                                        <p:attrNameLst>
                                          <p:attrName>style.visibility</p:attrName>
                                        </p:attrNameLst>
                                      </p:cBhvr>
                                      <p:to>
                                        <p:strVal val="visible"/>
                                      </p:to>
                                    </p:set>
                                    <p:animEffect transition="in" filter="fade">
                                      <p:cBhvr>
                                        <p:cTn id="13" dur="1000"/>
                                        <p:tgtEl>
                                          <p:spTgt spid="3992"/>
                                        </p:tgtEl>
                                      </p:cBhvr>
                                    </p:animEffect>
                                  </p:childTnLst>
                                </p:cTn>
                              </p:par>
                              <p:par>
                                <p:cTn id="14" presetID="10" presetClass="entr" presetSubtype="0" fill="hold" nodeType="withEffect">
                                  <p:stCondLst>
                                    <p:cond delay="0"/>
                                  </p:stCondLst>
                                  <p:childTnLst>
                                    <p:set>
                                      <p:cBhvr>
                                        <p:cTn id="15" dur="1" fill="hold">
                                          <p:stCondLst>
                                            <p:cond delay="0"/>
                                          </p:stCondLst>
                                        </p:cTn>
                                        <p:tgtEl>
                                          <p:spTgt spid="3994"/>
                                        </p:tgtEl>
                                        <p:attrNameLst>
                                          <p:attrName>style.visibility</p:attrName>
                                        </p:attrNameLst>
                                      </p:cBhvr>
                                      <p:to>
                                        <p:strVal val="visible"/>
                                      </p:to>
                                    </p:set>
                                    <p:animEffect transition="in" filter="fade">
                                      <p:cBhvr>
                                        <p:cTn id="16" dur="1000"/>
                                        <p:tgtEl>
                                          <p:spTgt spid="3994"/>
                                        </p:tgtEl>
                                      </p:cBhvr>
                                    </p:animEffect>
                                  </p:childTnLst>
                                </p:cTn>
                              </p:par>
                              <p:par>
                                <p:cTn id="17" presetID="10" presetClass="entr" presetSubtype="0" fill="hold" nodeType="withEffect">
                                  <p:stCondLst>
                                    <p:cond delay="0"/>
                                  </p:stCondLst>
                                  <p:childTnLst>
                                    <p:set>
                                      <p:cBhvr>
                                        <p:cTn id="18" dur="1" fill="hold">
                                          <p:stCondLst>
                                            <p:cond delay="0"/>
                                          </p:stCondLst>
                                        </p:cTn>
                                        <p:tgtEl>
                                          <p:spTgt spid="3995"/>
                                        </p:tgtEl>
                                        <p:attrNameLst>
                                          <p:attrName>style.visibility</p:attrName>
                                        </p:attrNameLst>
                                      </p:cBhvr>
                                      <p:to>
                                        <p:strVal val="visible"/>
                                      </p:to>
                                    </p:set>
                                    <p:animEffect transition="in" filter="fade">
                                      <p:cBhvr>
                                        <p:cTn id="19" dur="1000"/>
                                        <p:tgtEl>
                                          <p:spTgt spid="3995"/>
                                        </p:tgtEl>
                                      </p:cBhvr>
                                    </p:animEffect>
                                  </p:childTnLst>
                                </p:cTn>
                              </p:par>
                              <p:par>
                                <p:cTn id="20" presetID="10" presetClass="entr" presetSubtype="0" fill="hold" nodeType="withEffect">
                                  <p:stCondLst>
                                    <p:cond delay="0"/>
                                  </p:stCondLst>
                                  <p:childTnLst>
                                    <p:set>
                                      <p:cBhvr>
                                        <p:cTn id="21" dur="1" fill="hold">
                                          <p:stCondLst>
                                            <p:cond delay="0"/>
                                          </p:stCondLst>
                                        </p:cTn>
                                        <p:tgtEl>
                                          <p:spTgt spid="3996"/>
                                        </p:tgtEl>
                                        <p:attrNameLst>
                                          <p:attrName>style.visibility</p:attrName>
                                        </p:attrNameLst>
                                      </p:cBhvr>
                                      <p:to>
                                        <p:strVal val="visible"/>
                                      </p:to>
                                    </p:set>
                                    <p:animEffect transition="in" filter="fade">
                                      <p:cBhvr>
                                        <p:cTn id="22" dur="1000"/>
                                        <p:tgtEl>
                                          <p:spTgt spid="3996"/>
                                        </p:tgtEl>
                                      </p:cBhvr>
                                    </p:animEffect>
                                  </p:childTnLst>
                                </p:cTn>
                              </p:par>
                              <p:par>
                                <p:cTn id="23" presetID="10" presetClass="entr" presetSubtype="0" fill="hold" nodeType="withEffect">
                                  <p:stCondLst>
                                    <p:cond delay="0"/>
                                  </p:stCondLst>
                                  <p:childTnLst>
                                    <p:set>
                                      <p:cBhvr>
                                        <p:cTn id="24" dur="1" fill="hold">
                                          <p:stCondLst>
                                            <p:cond delay="0"/>
                                          </p:stCondLst>
                                        </p:cTn>
                                        <p:tgtEl>
                                          <p:spTgt spid="3997"/>
                                        </p:tgtEl>
                                        <p:attrNameLst>
                                          <p:attrName>style.visibility</p:attrName>
                                        </p:attrNameLst>
                                      </p:cBhvr>
                                      <p:to>
                                        <p:strVal val="visible"/>
                                      </p:to>
                                    </p:set>
                                    <p:animEffect transition="in" filter="fade">
                                      <p:cBhvr>
                                        <p:cTn id="25" dur="1000"/>
                                        <p:tgtEl>
                                          <p:spTgt spid="3997"/>
                                        </p:tgtEl>
                                      </p:cBhvr>
                                    </p:animEffect>
                                  </p:childTnLst>
                                </p:cTn>
                              </p:par>
                              <p:par>
                                <p:cTn id="26" presetID="10" presetClass="entr" presetSubtype="0" fill="hold" nodeType="withEffect">
                                  <p:stCondLst>
                                    <p:cond delay="0"/>
                                  </p:stCondLst>
                                  <p:childTnLst>
                                    <p:set>
                                      <p:cBhvr>
                                        <p:cTn id="27" dur="1" fill="hold">
                                          <p:stCondLst>
                                            <p:cond delay="0"/>
                                          </p:stCondLst>
                                        </p:cTn>
                                        <p:tgtEl>
                                          <p:spTgt spid="3998"/>
                                        </p:tgtEl>
                                        <p:attrNameLst>
                                          <p:attrName>style.visibility</p:attrName>
                                        </p:attrNameLst>
                                      </p:cBhvr>
                                      <p:to>
                                        <p:strVal val="visible"/>
                                      </p:to>
                                    </p:set>
                                    <p:animEffect transition="in" filter="fade">
                                      <p:cBhvr>
                                        <p:cTn id="28" dur="1000"/>
                                        <p:tgtEl>
                                          <p:spTgt spid="3998"/>
                                        </p:tgtEl>
                                      </p:cBhvr>
                                    </p:animEffect>
                                  </p:childTnLst>
                                </p:cTn>
                              </p:par>
                              <p:par>
                                <p:cTn id="29" presetID="10" presetClass="entr" presetSubtype="0" fill="hold" nodeType="withEffect">
                                  <p:stCondLst>
                                    <p:cond delay="0"/>
                                  </p:stCondLst>
                                  <p:childTnLst>
                                    <p:set>
                                      <p:cBhvr>
                                        <p:cTn id="30" dur="1" fill="hold">
                                          <p:stCondLst>
                                            <p:cond delay="0"/>
                                          </p:stCondLst>
                                        </p:cTn>
                                        <p:tgtEl>
                                          <p:spTgt spid="3999"/>
                                        </p:tgtEl>
                                        <p:attrNameLst>
                                          <p:attrName>style.visibility</p:attrName>
                                        </p:attrNameLst>
                                      </p:cBhvr>
                                      <p:to>
                                        <p:strVal val="visible"/>
                                      </p:to>
                                    </p:set>
                                    <p:animEffect transition="in" filter="fade">
                                      <p:cBhvr>
                                        <p:cTn id="31" dur="1000"/>
                                        <p:tgtEl>
                                          <p:spTgt spid="3999"/>
                                        </p:tgtEl>
                                      </p:cBhvr>
                                    </p:animEffect>
                                  </p:childTnLst>
                                </p:cTn>
                              </p:par>
                              <p:par>
                                <p:cTn id="32" presetID="10" presetClass="entr" presetSubtype="0" fill="hold" nodeType="withEffect">
                                  <p:stCondLst>
                                    <p:cond delay="0"/>
                                  </p:stCondLst>
                                  <p:childTnLst>
                                    <p:set>
                                      <p:cBhvr>
                                        <p:cTn id="33" dur="1" fill="hold">
                                          <p:stCondLst>
                                            <p:cond delay="0"/>
                                          </p:stCondLst>
                                        </p:cTn>
                                        <p:tgtEl>
                                          <p:spTgt spid="4000"/>
                                        </p:tgtEl>
                                        <p:attrNameLst>
                                          <p:attrName>style.visibility</p:attrName>
                                        </p:attrNameLst>
                                      </p:cBhvr>
                                      <p:to>
                                        <p:strVal val="visible"/>
                                      </p:to>
                                    </p:set>
                                    <p:animEffect transition="in" filter="fade">
                                      <p:cBhvr>
                                        <p:cTn id="34" dur="1000"/>
                                        <p:tgtEl>
                                          <p:spTgt spid="4000"/>
                                        </p:tgtEl>
                                      </p:cBhvr>
                                    </p:animEffect>
                                  </p:childTnLst>
                                </p:cTn>
                              </p:par>
                              <p:par>
                                <p:cTn id="35" presetID="10" presetClass="entr" presetSubtype="0" fill="hold" nodeType="withEffect">
                                  <p:stCondLst>
                                    <p:cond delay="0"/>
                                  </p:stCondLst>
                                  <p:childTnLst>
                                    <p:set>
                                      <p:cBhvr>
                                        <p:cTn id="36" dur="1" fill="hold">
                                          <p:stCondLst>
                                            <p:cond delay="0"/>
                                          </p:stCondLst>
                                        </p:cTn>
                                        <p:tgtEl>
                                          <p:spTgt spid="4001"/>
                                        </p:tgtEl>
                                        <p:attrNameLst>
                                          <p:attrName>style.visibility</p:attrName>
                                        </p:attrNameLst>
                                      </p:cBhvr>
                                      <p:to>
                                        <p:strVal val="visible"/>
                                      </p:to>
                                    </p:set>
                                    <p:animEffect transition="in" filter="fade">
                                      <p:cBhvr>
                                        <p:cTn id="37" dur="1000"/>
                                        <p:tgtEl>
                                          <p:spTgt spid="4001"/>
                                        </p:tgtEl>
                                      </p:cBhvr>
                                    </p:animEffect>
                                  </p:childTnLst>
                                </p:cTn>
                              </p:par>
                              <p:par>
                                <p:cTn id="38" presetID="10" presetClass="entr" presetSubtype="0" fill="hold" nodeType="withEffect">
                                  <p:stCondLst>
                                    <p:cond delay="0"/>
                                  </p:stCondLst>
                                  <p:childTnLst>
                                    <p:set>
                                      <p:cBhvr>
                                        <p:cTn id="39" dur="1" fill="hold">
                                          <p:stCondLst>
                                            <p:cond delay="0"/>
                                          </p:stCondLst>
                                        </p:cTn>
                                        <p:tgtEl>
                                          <p:spTgt spid="4002"/>
                                        </p:tgtEl>
                                        <p:attrNameLst>
                                          <p:attrName>style.visibility</p:attrName>
                                        </p:attrNameLst>
                                      </p:cBhvr>
                                      <p:to>
                                        <p:strVal val="visible"/>
                                      </p:to>
                                    </p:set>
                                    <p:animEffect transition="in" filter="fade">
                                      <p:cBhvr>
                                        <p:cTn id="40" dur="1000"/>
                                        <p:tgtEl>
                                          <p:spTgt spid="4002"/>
                                        </p:tgtEl>
                                      </p:cBhvr>
                                    </p:animEffect>
                                  </p:childTnLst>
                                </p:cTn>
                              </p:par>
                              <p:par>
                                <p:cTn id="41" presetID="10" presetClass="entr" presetSubtype="0" fill="hold" nodeType="withEffect">
                                  <p:stCondLst>
                                    <p:cond delay="0"/>
                                  </p:stCondLst>
                                  <p:childTnLst>
                                    <p:set>
                                      <p:cBhvr>
                                        <p:cTn id="42" dur="1" fill="hold">
                                          <p:stCondLst>
                                            <p:cond delay="0"/>
                                          </p:stCondLst>
                                        </p:cTn>
                                        <p:tgtEl>
                                          <p:spTgt spid="4003"/>
                                        </p:tgtEl>
                                        <p:attrNameLst>
                                          <p:attrName>style.visibility</p:attrName>
                                        </p:attrNameLst>
                                      </p:cBhvr>
                                      <p:to>
                                        <p:strVal val="visible"/>
                                      </p:to>
                                    </p:set>
                                    <p:animEffect transition="in" filter="fade">
                                      <p:cBhvr>
                                        <p:cTn id="43" dur="1000"/>
                                        <p:tgtEl>
                                          <p:spTgt spid="4003"/>
                                        </p:tgtEl>
                                      </p:cBhvr>
                                    </p:animEffect>
                                  </p:childTnLst>
                                </p:cTn>
                              </p:par>
                              <p:par>
                                <p:cTn id="44" presetID="10" presetClass="entr" presetSubtype="0" fill="hold" nodeType="withEffect">
                                  <p:stCondLst>
                                    <p:cond delay="0"/>
                                  </p:stCondLst>
                                  <p:childTnLst>
                                    <p:set>
                                      <p:cBhvr>
                                        <p:cTn id="45" dur="1" fill="hold">
                                          <p:stCondLst>
                                            <p:cond delay="0"/>
                                          </p:stCondLst>
                                        </p:cTn>
                                        <p:tgtEl>
                                          <p:spTgt spid="4004"/>
                                        </p:tgtEl>
                                        <p:attrNameLst>
                                          <p:attrName>style.visibility</p:attrName>
                                        </p:attrNameLst>
                                      </p:cBhvr>
                                      <p:to>
                                        <p:strVal val="visible"/>
                                      </p:to>
                                    </p:set>
                                    <p:animEffect transition="in" filter="fade">
                                      <p:cBhvr>
                                        <p:cTn id="46" dur="1000"/>
                                        <p:tgtEl>
                                          <p:spTgt spid="4004"/>
                                        </p:tgtEl>
                                      </p:cBhvr>
                                    </p:animEffect>
                                  </p:childTnLst>
                                </p:cTn>
                              </p:par>
                              <p:par>
                                <p:cTn id="47" presetID="10" presetClass="entr" presetSubtype="0" fill="hold" nodeType="withEffect">
                                  <p:stCondLst>
                                    <p:cond delay="0"/>
                                  </p:stCondLst>
                                  <p:childTnLst>
                                    <p:set>
                                      <p:cBhvr>
                                        <p:cTn id="48" dur="1" fill="hold">
                                          <p:stCondLst>
                                            <p:cond delay="0"/>
                                          </p:stCondLst>
                                        </p:cTn>
                                        <p:tgtEl>
                                          <p:spTgt spid="4005"/>
                                        </p:tgtEl>
                                        <p:attrNameLst>
                                          <p:attrName>style.visibility</p:attrName>
                                        </p:attrNameLst>
                                      </p:cBhvr>
                                      <p:to>
                                        <p:strVal val="visible"/>
                                      </p:to>
                                    </p:set>
                                    <p:animEffect transition="in" filter="fade">
                                      <p:cBhvr>
                                        <p:cTn id="49" dur="1000"/>
                                        <p:tgtEl>
                                          <p:spTgt spid="4005"/>
                                        </p:tgtEl>
                                      </p:cBhvr>
                                    </p:animEffect>
                                  </p:childTnLst>
                                </p:cTn>
                              </p:par>
                              <p:par>
                                <p:cTn id="50" presetID="10" presetClass="entr" presetSubtype="0" fill="hold" nodeType="withEffect">
                                  <p:stCondLst>
                                    <p:cond delay="0"/>
                                  </p:stCondLst>
                                  <p:childTnLst>
                                    <p:set>
                                      <p:cBhvr>
                                        <p:cTn id="51" dur="1" fill="hold">
                                          <p:stCondLst>
                                            <p:cond delay="0"/>
                                          </p:stCondLst>
                                        </p:cTn>
                                        <p:tgtEl>
                                          <p:spTgt spid="4006"/>
                                        </p:tgtEl>
                                        <p:attrNameLst>
                                          <p:attrName>style.visibility</p:attrName>
                                        </p:attrNameLst>
                                      </p:cBhvr>
                                      <p:to>
                                        <p:strVal val="visible"/>
                                      </p:to>
                                    </p:set>
                                    <p:animEffect transition="in" filter="fade">
                                      <p:cBhvr>
                                        <p:cTn id="52" dur="1000"/>
                                        <p:tgtEl>
                                          <p:spTgt spid="4006"/>
                                        </p:tgtEl>
                                      </p:cBhvr>
                                    </p:animEffect>
                                  </p:childTnLst>
                                </p:cTn>
                              </p:par>
                              <p:par>
                                <p:cTn id="53" presetID="10" presetClass="entr" presetSubtype="0" fill="hold" nodeType="withEffect">
                                  <p:stCondLst>
                                    <p:cond delay="0"/>
                                  </p:stCondLst>
                                  <p:childTnLst>
                                    <p:set>
                                      <p:cBhvr>
                                        <p:cTn id="54" dur="1" fill="hold">
                                          <p:stCondLst>
                                            <p:cond delay="0"/>
                                          </p:stCondLst>
                                        </p:cTn>
                                        <p:tgtEl>
                                          <p:spTgt spid="4007"/>
                                        </p:tgtEl>
                                        <p:attrNameLst>
                                          <p:attrName>style.visibility</p:attrName>
                                        </p:attrNameLst>
                                      </p:cBhvr>
                                      <p:to>
                                        <p:strVal val="visible"/>
                                      </p:to>
                                    </p:set>
                                    <p:animEffect transition="in" filter="fade">
                                      <p:cBhvr>
                                        <p:cTn id="55" dur="1000"/>
                                        <p:tgtEl>
                                          <p:spTgt spid="4007"/>
                                        </p:tgtEl>
                                      </p:cBhvr>
                                    </p:animEffect>
                                  </p:childTnLst>
                                </p:cTn>
                              </p:par>
                              <p:par>
                                <p:cTn id="56" presetID="10" presetClass="entr" presetSubtype="0" fill="hold" nodeType="withEffect">
                                  <p:stCondLst>
                                    <p:cond delay="0"/>
                                  </p:stCondLst>
                                  <p:childTnLst>
                                    <p:set>
                                      <p:cBhvr>
                                        <p:cTn id="57" dur="1" fill="hold">
                                          <p:stCondLst>
                                            <p:cond delay="0"/>
                                          </p:stCondLst>
                                        </p:cTn>
                                        <p:tgtEl>
                                          <p:spTgt spid="4008"/>
                                        </p:tgtEl>
                                        <p:attrNameLst>
                                          <p:attrName>style.visibility</p:attrName>
                                        </p:attrNameLst>
                                      </p:cBhvr>
                                      <p:to>
                                        <p:strVal val="visible"/>
                                      </p:to>
                                    </p:set>
                                    <p:animEffect transition="in" filter="fade">
                                      <p:cBhvr>
                                        <p:cTn id="58" dur="1000"/>
                                        <p:tgtEl>
                                          <p:spTgt spid="4008"/>
                                        </p:tgtEl>
                                      </p:cBhvr>
                                    </p:animEffect>
                                  </p:childTnLst>
                                </p:cTn>
                              </p:par>
                              <p:par>
                                <p:cTn id="59" presetID="10" presetClass="entr" presetSubtype="0" fill="hold" nodeType="withEffect">
                                  <p:stCondLst>
                                    <p:cond delay="0"/>
                                  </p:stCondLst>
                                  <p:childTnLst>
                                    <p:set>
                                      <p:cBhvr>
                                        <p:cTn id="60" dur="1" fill="hold">
                                          <p:stCondLst>
                                            <p:cond delay="0"/>
                                          </p:stCondLst>
                                        </p:cTn>
                                        <p:tgtEl>
                                          <p:spTgt spid="4009"/>
                                        </p:tgtEl>
                                        <p:attrNameLst>
                                          <p:attrName>style.visibility</p:attrName>
                                        </p:attrNameLst>
                                      </p:cBhvr>
                                      <p:to>
                                        <p:strVal val="visible"/>
                                      </p:to>
                                    </p:set>
                                    <p:animEffect transition="in" filter="fade">
                                      <p:cBhvr>
                                        <p:cTn id="61" dur="1000"/>
                                        <p:tgtEl>
                                          <p:spTgt spid="4009"/>
                                        </p:tgtEl>
                                      </p:cBhvr>
                                    </p:animEffect>
                                  </p:childTnLst>
                                </p:cTn>
                              </p:par>
                              <p:par>
                                <p:cTn id="62" presetID="10" presetClass="entr" presetSubtype="0" fill="hold" nodeType="withEffect">
                                  <p:stCondLst>
                                    <p:cond delay="0"/>
                                  </p:stCondLst>
                                  <p:childTnLst>
                                    <p:set>
                                      <p:cBhvr>
                                        <p:cTn id="63" dur="1" fill="hold">
                                          <p:stCondLst>
                                            <p:cond delay="0"/>
                                          </p:stCondLst>
                                        </p:cTn>
                                        <p:tgtEl>
                                          <p:spTgt spid="4010"/>
                                        </p:tgtEl>
                                        <p:attrNameLst>
                                          <p:attrName>style.visibility</p:attrName>
                                        </p:attrNameLst>
                                      </p:cBhvr>
                                      <p:to>
                                        <p:strVal val="visible"/>
                                      </p:to>
                                    </p:set>
                                    <p:animEffect transition="in" filter="fade">
                                      <p:cBhvr>
                                        <p:cTn id="64" dur="1000"/>
                                        <p:tgtEl>
                                          <p:spTgt spid="4010"/>
                                        </p:tgtEl>
                                      </p:cBhvr>
                                    </p:animEffect>
                                  </p:childTnLst>
                                </p:cTn>
                              </p:par>
                              <p:par>
                                <p:cTn id="65" presetID="10" presetClass="entr" presetSubtype="0" fill="hold" nodeType="withEffect">
                                  <p:stCondLst>
                                    <p:cond delay="0"/>
                                  </p:stCondLst>
                                  <p:childTnLst>
                                    <p:set>
                                      <p:cBhvr>
                                        <p:cTn id="66" dur="1" fill="hold">
                                          <p:stCondLst>
                                            <p:cond delay="0"/>
                                          </p:stCondLst>
                                        </p:cTn>
                                        <p:tgtEl>
                                          <p:spTgt spid="4011"/>
                                        </p:tgtEl>
                                        <p:attrNameLst>
                                          <p:attrName>style.visibility</p:attrName>
                                        </p:attrNameLst>
                                      </p:cBhvr>
                                      <p:to>
                                        <p:strVal val="visible"/>
                                      </p:to>
                                    </p:set>
                                    <p:animEffect transition="in" filter="fade">
                                      <p:cBhvr>
                                        <p:cTn id="67" dur="1000"/>
                                        <p:tgtEl>
                                          <p:spTgt spid="4011"/>
                                        </p:tgtEl>
                                      </p:cBhvr>
                                    </p:animEffect>
                                  </p:childTnLst>
                                </p:cTn>
                              </p:par>
                              <p:par>
                                <p:cTn id="68" presetID="10" presetClass="entr" presetSubtype="0" fill="hold" nodeType="withEffect">
                                  <p:stCondLst>
                                    <p:cond delay="0"/>
                                  </p:stCondLst>
                                  <p:childTnLst>
                                    <p:set>
                                      <p:cBhvr>
                                        <p:cTn id="69" dur="1" fill="hold">
                                          <p:stCondLst>
                                            <p:cond delay="0"/>
                                          </p:stCondLst>
                                        </p:cTn>
                                        <p:tgtEl>
                                          <p:spTgt spid="4012"/>
                                        </p:tgtEl>
                                        <p:attrNameLst>
                                          <p:attrName>style.visibility</p:attrName>
                                        </p:attrNameLst>
                                      </p:cBhvr>
                                      <p:to>
                                        <p:strVal val="visible"/>
                                      </p:to>
                                    </p:set>
                                    <p:animEffect transition="in" filter="fade">
                                      <p:cBhvr>
                                        <p:cTn id="70" dur="1000"/>
                                        <p:tgtEl>
                                          <p:spTgt spid="4012"/>
                                        </p:tgtEl>
                                      </p:cBhvr>
                                    </p:animEffect>
                                  </p:childTnLst>
                                </p:cTn>
                              </p:par>
                              <p:par>
                                <p:cTn id="71" presetID="10" presetClass="entr" presetSubtype="0" fill="hold" nodeType="withEffect">
                                  <p:stCondLst>
                                    <p:cond delay="0"/>
                                  </p:stCondLst>
                                  <p:childTnLst>
                                    <p:set>
                                      <p:cBhvr>
                                        <p:cTn id="72" dur="1" fill="hold">
                                          <p:stCondLst>
                                            <p:cond delay="0"/>
                                          </p:stCondLst>
                                        </p:cTn>
                                        <p:tgtEl>
                                          <p:spTgt spid="4013"/>
                                        </p:tgtEl>
                                        <p:attrNameLst>
                                          <p:attrName>style.visibility</p:attrName>
                                        </p:attrNameLst>
                                      </p:cBhvr>
                                      <p:to>
                                        <p:strVal val="visible"/>
                                      </p:to>
                                    </p:set>
                                    <p:animEffect transition="in" filter="fade">
                                      <p:cBhvr>
                                        <p:cTn id="73" dur="1000"/>
                                        <p:tgtEl>
                                          <p:spTgt spid="4013"/>
                                        </p:tgtEl>
                                      </p:cBhvr>
                                    </p:animEffect>
                                  </p:childTnLst>
                                </p:cTn>
                              </p:par>
                              <p:par>
                                <p:cTn id="74" presetID="10" presetClass="entr" presetSubtype="0" fill="hold" nodeType="withEffect">
                                  <p:stCondLst>
                                    <p:cond delay="0"/>
                                  </p:stCondLst>
                                  <p:childTnLst>
                                    <p:set>
                                      <p:cBhvr>
                                        <p:cTn id="75" dur="1" fill="hold">
                                          <p:stCondLst>
                                            <p:cond delay="0"/>
                                          </p:stCondLst>
                                        </p:cTn>
                                        <p:tgtEl>
                                          <p:spTgt spid="4014"/>
                                        </p:tgtEl>
                                        <p:attrNameLst>
                                          <p:attrName>style.visibility</p:attrName>
                                        </p:attrNameLst>
                                      </p:cBhvr>
                                      <p:to>
                                        <p:strVal val="visible"/>
                                      </p:to>
                                    </p:set>
                                    <p:animEffect transition="in" filter="fade">
                                      <p:cBhvr>
                                        <p:cTn id="76" dur="1000"/>
                                        <p:tgtEl>
                                          <p:spTgt spid="4014"/>
                                        </p:tgtEl>
                                      </p:cBhvr>
                                    </p:animEffect>
                                  </p:childTnLst>
                                </p:cTn>
                              </p:par>
                              <p:par>
                                <p:cTn id="77" presetID="10" presetClass="entr" presetSubtype="0" fill="hold" nodeType="withEffect">
                                  <p:stCondLst>
                                    <p:cond delay="0"/>
                                  </p:stCondLst>
                                  <p:childTnLst>
                                    <p:set>
                                      <p:cBhvr>
                                        <p:cTn id="78" dur="1" fill="hold">
                                          <p:stCondLst>
                                            <p:cond delay="0"/>
                                          </p:stCondLst>
                                        </p:cTn>
                                        <p:tgtEl>
                                          <p:spTgt spid="4015"/>
                                        </p:tgtEl>
                                        <p:attrNameLst>
                                          <p:attrName>style.visibility</p:attrName>
                                        </p:attrNameLst>
                                      </p:cBhvr>
                                      <p:to>
                                        <p:strVal val="visible"/>
                                      </p:to>
                                    </p:set>
                                    <p:animEffect transition="in" filter="fade">
                                      <p:cBhvr>
                                        <p:cTn id="79" dur="1000"/>
                                        <p:tgtEl>
                                          <p:spTgt spid="4015"/>
                                        </p:tgtEl>
                                      </p:cBhvr>
                                    </p:animEffect>
                                  </p:childTnLst>
                                </p:cTn>
                              </p:par>
                              <p:par>
                                <p:cTn id="80" presetID="10" presetClass="entr" presetSubtype="0" fill="hold" nodeType="withEffect">
                                  <p:stCondLst>
                                    <p:cond delay="0"/>
                                  </p:stCondLst>
                                  <p:childTnLst>
                                    <p:set>
                                      <p:cBhvr>
                                        <p:cTn id="81" dur="1" fill="hold">
                                          <p:stCondLst>
                                            <p:cond delay="0"/>
                                          </p:stCondLst>
                                        </p:cTn>
                                        <p:tgtEl>
                                          <p:spTgt spid="4016"/>
                                        </p:tgtEl>
                                        <p:attrNameLst>
                                          <p:attrName>style.visibility</p:attrName>
                                        </p:attrNameLst>
                                      </p:cBhvr>
                                      <p:to>
                                        <p:strVal val="visible"/>
                                      </p:to>
                                    </p:set>
                                    <p:animEffect transition="in" filter="fade">
                                      <p:cBhvr>
                                        <p:cTn id="82" dur="1000"/>
                                        <p:tgtEl>
                                          <p:spTgt spid="4016"/>
                                        </p:tgtEl>
                                      </p:cBhvr>
                                    </p:animEffect>
                                  </p:childTnLst>
                                </p:cTn>
                              </p:par>
                              <p:par>
                                <p:cTn id="83" presetID="10" presetClass="entr" presetSubtype="0" fill="hold" nodeType="withEffect">
                                  <p:stCondLst>
                                    <p:cond delay="0"/>
                                  </p:stCondLst>
                                  <p:childTnLst>
                                    <p:set>
                                      <p:cBhvr>
                                        <p:cTn id="84" dur="1" fill="hold">
                                          <p:stCondLst>
                                            <p:cond delay="0"/>
                                          </p:stCondLst>
                                        </p:cTn>
                                        <p:tgtEl>
                                          <p:spTgt spid="4017"/>
                                        </p:tgtEl>
                                        <p:attrNameLst>
                                          <p:attrName>style.visibility</p:attrName>
                                        </p:attrNameLst>
                                      </p:cBhvr>
                                      <p:to>
                                        <p:strVal val="visible"/>
                                      </p:to>
                                    </p:set>
                                    <p:animEffect transition="in" filter="fade">
                                      <p:cBhvr>
                                        <p:cTn id="85" dur="1000"/>
                                        <p:tgtEl>
                                          <p:spTgt spid="4017"/>
                                        </p:tgtEl>
                                      </p:cBhvr>
                                    </p:animEffect>
                                  </p:childTnLst>
                                </p:cTn>
                              </p:par>
                              <p:par>
                                <p:cTn id="86" presetID="10" presetClass="entr" presetSubtype="0" fill="hold" nodeType="withEffect">
                                  <p:stCondLst>
                                    <p:cond delay="0"/>
                                  </p:stCondLst>
                                  <p:childTnLst>
                                    <p:set>
                                      <p:cBhvr>
                                        <p:cTn id="87" dur="1" fill="hold">
                                          <p:stCondLst>
                                            <p:cond delay="0"/>
                                          </p:stCondLst>
                                        </p:cTn>
                                        <p:tgtEl>
                                          <p:spTgt spid="4018"/>
                                        </p:tgtEl>
                                        <p:attrNameLst>
                                          <p:attrName>style.visibility</p:attrName>
                                        </p:attrNameLst>
                                      </p:cBhvr>
                                      <p:to>
                                        <p:strVal val="visible"/>
                                      </p:to>
                                    </p:set>
                                    <p:animEffect transition="in" filter="fade">
                                      <p:cBhvr>
                                        <p:cTn id="88" dur="1000"/>
                                        <p:tgtEl>
                                          <p:spTgt spid="4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022"/>
        <p:cNvGrpSpPr/>
        <p:nvPr/>
      </p:nvGrpSpPr>
      <p:grpSpPr>
        <a:xfrm>
          <a:off x="0" y="0"/>
          <a:ext cx="0" cy="0"/>
          <a:chOff x="0" y="0"/>
          <a:chExt cx="0" cy="0"/>
        </a:xfrm>
      </p:grpSpPr>
      <p:sp>
        <p:nvSpPr>
          <p:cNvPr id="4023" name="Google Shape;4023;p379"/>
          <p:cNvSpPr/>
          <p:nvPr/>
        </p:nvSpPr>
        <p:spPr>
          <a:xfrm>
            <a:off x="7060967" y="1816700"/>
            <a:ext cx="4835200" cy="440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Sub-task Instructions:</a:t>
            </a:r>
            <a:r>
              <a:rPr lang="en" sz="1333" b="1">
                <a:latin typeface="Lato"/>
                <a:ea typeface="Lato"/>
                <a:cs typeface="Lato"/>
                <a:sym typeface="Lato"/>
              </a:rPr>
              <a:t> </a:t>
            </a:r>
            <a:endParaRPr sz="1333" b="1">
              <a:latin typeface="Lato"/>
              <a:ea typeface="Lato"/>
              <a:cs typeface="Lato"/>
              <a:sym typeface="Lato"/>
            </a:endParaRPr>
          </a:p>
          <a:p>
            <a:pPr algn="ctr">
              <a:spcBef>
                <a:spcPts val="0"/>
              </a:spcBef>
              <a:spcAft>
                <a:spcPts val="0"/>
              </a:spcAft>
            </a:pPr>
            <a:endParaRPr sz="1333" i="1">
              <a:latin typeface="Lato"/>
              <a:ea typeface="Lato"/>
              <a:cs typeface="Lato"/>
              <a:sym typeface="Lato"/>
            </a:endParaRPr>
          </a:p>
        </p:txBody>
      </p:sp>
      <p:sp>
        <p:nvSpPr>
          <p:cNvPr id="4024" name="Google Shape;4024;p379"/>
          <p:cNvSpPr/>
          <p:nvPr/>
        </p:nvSpPr>
        <p:spPr>
          <a:xfrm>
            <a:off x="7237933" y="3095833"/>
            <a:ext cx="4436000" cy="16100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Examples:</a:t>
            </a:r>
            <a:r>
              <a:rPr lang="en" sz="1333" b="1">
                <a:latin typeface="Lato"/>
                <a:ea typeface="Lato"/>
                <a:cs typeface="Lato"/>
                <a:sym typeface="Lato"/>
              </a:rPr>
              <a:t> </a:t>
            </a:r>
            <a:endParaRPr sz="1333" b="1" i="1">
              <a:latin typeface="Lato"/>
              <a:ea typeface="Lato"/>
              <a:cs typeface="Lato"/>
              <a:sym typeface="Lato"/>
            </a:endParaRPr>
          </a:p>
        </p:txBody>
      </p:sp>
      <p:pic>
        <p:nvPicPr>
          <p:cNvPr id="4025" name="Google Shape;4025;p379"/>
          <p:cNvPicPr preferRelativeResize="0"/>
          <p:nvPr/>
        </p:nvPicPr>
        <p:blipFill rotWithShape="1">
          <a:blip r:embed="rId3">
            <a:alphaModFix/>
          </a:blip>
          <a:srcRect/>
          <a:stretch/>
        </p:blipFill>
        <p:spPr>
          <a:xfrm>
            <a:off x="0" y="1424800"/>
            <a:ext cx="6990965" cy="5344379"/>
          </a:xfrm>
          <a:prstGeom prst="rect">
            <a:avLst/>
          </a:prstGeom>
          <a:noFill/>
          <a:ln>
            <a:noFill/>
          </a:ln>
        </p:spPr>
      </p:pic>
      <p:sp>
        <p:nvSpPr>
          <p:cNvPr id="4026" name="Google Shape;4026;p379"/>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Schema Definition (3)</a:t>
            </a:r>
            <a:endParaRPr/>
          </a:p>
          <a:p>
            <a:endParaRPr/>
          </a:p>
        </p:txBody>
      </p:sp>
      <p:sp>
        <p:nvSpPr>
          <p:cNvPr id="4027" name="Google Shape;4027;p379"/>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58</a:t>
            </a:fld>
            <a:endParaRPr/>
          </a:p>
        </p:txBody>
      </p:sp>
      <p:sp>
        <p:nvSpPr>
          <p:cNvPr id="4028" name="Google Shape;4028;p379"/>
          <p:cNvSpPr/>
          <p:nvPr/>
        </p:nvSpPr>
        <p:spPr>
          <a:xfrm>
            <a:off x="8008731" y="2280067"/>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Definition</a:t>
            </a:r>
            <a:endParaRPr/>
          </a:p>
        </p:txBody>
      </p:sp>
      <p:sp>
        <p:nvSpPr>
          <p:cNvPr id="4029" name="Google Shape;4029;p379"/>
          <p:cNvSpPr/>
          <p:nvPr/>
        </p:nvSpPr>
        <p:spPr>
          <a:xfrm>
            <a:off x="9183825" y="2280033"/>
            <a:ext cx="11324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“Don’t” instructions</a:t>
            </a:r>
            <a:endParaRPr/>
          </a:p>
        </p:txBody>
      </p:sp>
      <p:sp>
        <p:nvSpPr>
          <p:cNvPr id="4030" name="Google Shape;4030;p379"/>
          <p:cNvSpPr/>
          <p:nvPr/>
        </p:nvSpPr>
        <p:spPr>
          <a:xfrm>
            <a:off x="10456433" y="2280033"/>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Emphasize/Caution</a:t>
            </a:r>
            <a:endParaRPr/>
          </a:p>
        </p:txBody>
      </p:sp>
      <p:sp>
        <p:nvSpPr>
          <p:cNvPr id="4031" name="Google Shape;4031;p379"/>
          <p:cNvSpPr/>
          <p:nvPr/>
        </p:nvSpPr>
        <p:spPr>
          <a:xfrm>
            <a:off x="7474533" y="3490933"/>
            <a:ext cx="1692800" cy="102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Positive example</a:t>
            </a:r>
            <a:endParaRPr/>
          </a:p>
        </p:txBody>
      </p:sp>
      <p:sp>
        <p:nvSpPr>
          <p:cNvPr id="4032" name="Google Shape;4032;p379"/>
          <p:cNvSpPr/>
          <p:nvPr/>
        </p:nvSpPr>
        <p:spPr>
          <a:xfrm>
            <a:off x="9726200" y="3483500"/>
            <a:ext cx="1563600" cy="9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Negative example</a:t>
            </a:r>
            <a:endParaRPr/>
          </a:p>
        </p:txBody>
      </p:sp>
      <p:sp>
        <p:nvSpPr>
          <p:cNvPr id="4033" name="Google Shape;4033;p379"/>
          <p:cNvSpPr/>
          <p:nvPr/>
        </p:nvSpPr>
        <p:spPr>
          <a:xfrm>
            <a:off x="298833" y="1516600"/>
            <a:ext cx="6336400" cy="7636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4034" name="Google Shape;4034;p379"/>
          <p:cNvCxnSpPr>
            <a:stCxn id="4033" idx="3"/>
            <a:endCxn id="4035" idx="1"/>
          </p:cNvCxnSpPr>
          <p:nvPr/>
        </p:nvCxnSpPr>
        <p:spPr>
          <a:xfrm>
            <a:off x="6635233" y="1898400"/>
            <a:ext cx="973200" cy="2149200"/>
          </a:xfrm>
          <a:prstGeom prst="curvedConnector3">
            <a:avLst>
              <a:gd name="adj1" fmla="val 50005"/>
            </a:avLst>
          </a:prstGeom>
          <a:noFill/>
          <a:ln w="9525" cap="flat" cmpd="sng">
            <a:solidFill>
              <a:srgbClr val="FF0000"/>
            </a:solidFill>
            <a:prstDash val="solid"/>
            <a:round/>
            <a:headEnd type="stealth" w="med" len="med"/>
            <a:tailEnd type="stealth" w="med" len="med"/>
          </a:ln>
        </p:spPr>
      </p:cxnSp>
      <p:sp>
        <p:nvSpPr>
          <p:cNvPr id="4035" name="Google Shape;4035;p379"/>
          <p:cNvSpPr/>
          <p:nvPr/>
        </p:nvSpPr>
        <p:spPr>
          <a:xfrm>
            <a:off x="7608525"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036" name="Google Shape;4036;p379"/>
          <p:cNvSpPr/>
          <p:nvPr/>
        </p:nvSpPr>
        <p:spPr>
          <a:xfrm>
            <a:off x="8463592"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037" name="Google Shape;4037;p379"/>
          <p:cNvSpPr/>
          <p:nvPr/>
        </p:nvSpPr>
        <p:spPr>
          <a:xfrm>
            <a:off x="8050925" y="4215889"/>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038" name="Google Shape;4038;p379"/>
          <p:cNvSpPr/>
          <p:nvPr/>
        </p:nvSpPr>
        <p:spPr>
          <a:xfrm>
            <a:off x="9856048"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039" name="Google Shape;4039;p379"/>
          <p:cNvSpPr/>
          <p:nvPr/>
        </p:nvSpPr>
        <p:spPr>
          <a:xfrm>
            <a:off x="10609260"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040" name="Google Shape;4040;p379"/>
          <p:cNvSpPr/>
          <p:nvPr/>
        </p:nvSpPr>
        <p:spPr>
          <a:xfrm>
            <a:off x="9861492" y="4167567"/>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041" name="Google Shape;4041;p379"/>
          <p:cNvSpPr/>
          <p:nvPr/>
        </p:nvSpPr>
        <p:spPr>
          <a:xfrm>
            <a:off x="10511335" y="4167577"/>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Suggestion</a:t>
            </a:r>
            <a:endParaRPr sz="1600"/>
          </a:p>
        </p:txBody>
      </p:sp>
      <p:sp>
        <p:nvSpPr>
          <p:cNvPr id="4042" name="Google Shape;4042;p379"/>
          <p:cNvSpPr/>
          <p:nvPr/>
        </p:nvSpPr>
        <p:spPr>
          <a:xfrm>
            <a:off x="356567" y="2965533"/>
            <a:ext cx="4402400" cy="207200"/>
          </a:xfrm>
          <a:prstGeom prst="roundRect">
            <a:avLst>
              <a:gd name="adj" fmla="val 41937"/>
            </a:avLst>
          </a:prstGeom>
          <a:noFill/>
          <a:ln w="9525" cap="flat" cmpd="sng">
            <a:solidFill>
              <a:srgbClr val="BF9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4043" name="Google Shape;4043;p379"/>
          <p:cNvCxnSpPr>
            <a:stCxn id="4042" idx="2"/>
            <a:endCxn id="4037" idx="1"/>
          </p:cNvCxnSpPr>
          <p:nvPr/>
        </p:nvCxnSpPr>
        <p:spPr>
          <a:xfrm rot="-5400000" flipH="1">
            <a:off x="4730967" y="999533"/>
            <a:ext cx="1146800" cy="5493200"/>
          </a:xfrm>
          <a:prstGeom prst="curvedConnector2">
            <a:avLst/>
          </a:prstGeom>
          <a:noFill/>
          <a:ln w="9525" cap="flat" cmpd="sng">
            <a:solidFill>
              <a:srgbClr val="7F6000"/>
            </a:solidFill>
            <a:prstDash val="solid"/>
            <a:round/>
            <a:headEnd type="stealth" w="med" len="med"/>
            <a:tailEnd type="stealth" w="med" len="med"/>
          </a:ln>
        </p:spPr>
      </p:cxnSp>
      <p:sp>
        <p:nvSpPr>
          <p:cNvPr id="4044" name="Google Shape;4044;p379"/>
          <p:cNvSpPr/>
          <p:nvPr/>
        </p:nvSpPr>
        <p:spPr>
          <a:xfrm>
            <a:off x="10649753" y="5330340"/>
            <a:ext cx="809200" cy="28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output</a:t>
            </a:r>
            <a:endParaRPr/>
          </a:p>
        </p:txBody>
      </p:sp>
      <p:sp>
        <p:nvSpPr>
          <p:cNvPr id="4045" name="Google Shape;4045;p379"/>
          <p:cNvSpPr/>
          <p:nvPr/>
        </p:nvSpPr>
        <p:spPr>
          <a:xfrm>
            <a:off x="7669647" y="5187875"/>
            <a:ext cx="101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Prompt message </a:t>
            </a:r>
            <a:endParaRPr/>
          </a:p>
        </p:txBody>
      </p:sp>
      <p:sp>
        <p:nvSpPr>
          <p:cNvPr id="4046" name="Google Shape;4046;p379"/>
          <p:cNvSpPr/>
          <p:nvPr/>
        </p:nvSpPr>
        <p:spPr>
          <a:xfrm>
            <a:off x="7300100" y="2280067"/>
            <a:ext cx="62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Title</a:t>
            </a:r>
            <a:endParaRPr/>
          </a:p>
        </p:txBody>
      </p:sp>
      <p:sp>
        <p:nvSpPr>
          <p:cNvPr id="4047" name="Google Shape;4047;p379"/>
          <p:cNvSpPr/>
          <p:nvPr/>
        </p:nvSpPr>
        <p:spPr>
          <a:xfrm>
            <a:off x="9248400" y="4871733"/>
            <a:ext cx="2425600" cy="102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Input/outputs:</a:t>
            </a:r>
            <a:r>
              <a:rPr lang="en" sz="1333" b="1">
                <a:latin typeface="Lato"/>
                <a:ea typeface="Lato"/>
                <a:cs typeface="Lato"/>
                <a:sym typeface="Lato"/>
              </a:rPr>
              <a:t> </a:t>
            </a:r>
            <a:endParaRPr sz="1333" b="1" i="1">
              <a:latin typeface="Lato"/>
              <a:ea typeface="Lato"/>
              <a:cs typeface="Lato"/>
              <a:sym typeface="Lato"/>
            </a:endParaRPr>
          </a:p>
        </p:txBody>
      </p:sp>
      <p:sp>
        <p:nvSpPr>
          <p:cNvPr id="4048" name="Google Shape;4048;p379"/>
          <p:cNvSpPr/>
          <p:nvPr/>
        </p:nvSpPr>
        <p:spPr>
          <a:xfrm>
            <a:off x="9483077" y="5320540"/>
            <a:ext cx="682400" cy="30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input</a:t>
            </a:r>
            <a:endParaRPr/>
          </a:p>
        </p:txBody>
      </p:sp>
      <p:sp>
        <p:nvSpPr>
          <p:cNvPr id="4049" name="Google Shape;4049;p379"/>
          <p:cNvSpPr txBox="1"/>
          <p:nvPr/>
        </p:nvSpPr>
        <p:spPr>
          <a:xfrm>
            <a:off x="10123833" y="5592067"/>
            <a:ext cx="19792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 instances</a:t>
            </a:r>
            <a:endParaRPr sz="1067">
              <a:latin typeface="Lato"/>
              <a:ea typeface="Lato"/>
              <a:cs typeface="Lato"/>
              <a:sym typeface="Lato"/>
            </a:endParaRPr>
          </a:p>
        </p:txBody>
      </p:sp>
      <p:sp>
        <p:nvSpPr>
          <p:cNvPr id="4050" name="Google Shape;4050;p379"/>
          <p:cNvSpPr txBox="1"/>
          <p:nvPr/>
        </p:nvSpPr>
        <p:spPr>
          <a:xfrm>
            <a:off x="9960967" y="4387901"/>
            <a:ext cx="18648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examples for sub-task</a:t>
            </a:r>
            <a:endParaRPr sz="1067">
              <a:latin typeface="Lato"/>
              <a:ea typeface="Lato"/>
              <a:cs typeface="Lato"/>
              <a:sym typeface="Lato"/>
            </a:endParaRPr>
          </a:p>
        </p:txBody>
      </p:sp>
      <p:sp>
        <p:nvSpPr>
          <p:cNvPr id="4051" name="Google Shape;4051;p379"/>
          <p:cNvSpPr txBox="1"/>
          <p:nvPr/>
        </p:nvSpPr>
        <p:spPr>
          <a:xfrm>
            <a:off x="10880275" y="5903801"/>
            <a:ext cx="11324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sub-tasks</a:t>
            </a:r>
            <a:endParaRPr sz="1067">
              <a:latin typeface="Lato"/>
              <a:ea typeface="Lato"/>
              <a:cs typeface="Lato"/>
              <a:sym typeface="Lato"/>
            </a:endParaRPr>
          </a:p>
        </p:txBody>
      </p:sp>
      <p:sp>
        <p:nvSpPr>
          <p:cNvPr id="4052" name="Google Shape;4052;p379"/>
          <p:cNvSpPr/>
          <p:nvPr/>
        </p:nvSpPr>
        <p:spPr>
          <a:xfrm>
            <a:off x="358233" y="2322667"/>
            <a:ext cx="6217600" cy="600400"/>
          </a:xfrm>
          <a:prstGeom prst="roundRect">
            <a:avLst>
              <a:gd name="adj" fmla="val 15723"/>
            </a:avLst>
          </a:prstGeom>
          <a:noFill/>
          <a:ln w="952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4053" name="Google Shape;4053;p379"/>
          <p:cNvCxnSpPr>
            <a:stCxn id="4052" idx="3"/>
            <a:endCxn id="4036" idx="0"/>
          </p:cNvCxnSpPr>
          <p:nvPr/>
        </p:nvCxnSpPr>
        <p:spPr>
          <a:xfrm>
            <a:off x="6575833" y="2622867"/>
            <a:ext cx="2157600" cy="1320800"/>
          </a:xfrm>
          <a:prstGeom prst="curvedConnector2">
            <a:avLst/>
          </a:prstGeom>
          <a:noFill/>
          <a:ln w="9525" cap="flat" cmpd="sng">
            <a:solidFill>
              <a:srgbClr val="38761D"/>
            </a:solidFill>
            <a:prstDash val="solid"/>
            <a:round/>
            <a:headEnd type="stealth"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23"/>
                                        </p:tgtEl>
                                        <p:attrNameLst>
                                          <p:attrName>style.visibility</p:attrName>
                                        </p:attrNameLst>
                                      </p:cBhvr>
                                      <p:to>
                                        <p:strVal val="visible"/>
                                      </p:to>
                                    </p:set>
                                    <p:animEffect transition="in" filter="fade">
                                      <p:cBhvr>
                                        <p:cTn id="7" dur="1000"/>
                                        <p:tgtEl>
                                          <p:spTgt spid="4023"/>
                                        </p:tgtEl>
                                      </p:cBhvr>
                                    </p:animEffect>
                                  </p:childTnLst>
                                </p:cTn>
                              </p:par>
                              <p:par>
                                <p:cTn id="8" presetID="10" presetClass="entr" presetSubtype="0" fill="hold" nodeType="withEffect">
                                  <p:stCondLst>
                                    <p:cond delay="0"/>
                                  </p:stCondLst>
                                  <p:childTnLst>
                                    <p:set>
                                      <p:cBhvr>
                                        <p:cTn id="9" dur="1" fill="hold">
                                          <p:stCondLst>
                                            <p:cond delay="0"/>
                                          </p:stCondLst>
                                        </p:cTn>
                                        <p:tgtEl>
                                          <p:spTgt spid="4024"/>
                                        </p:tgtEl>
                                        <p:attrNameLst>
                                          <p:attrName>style.visibility</p:attrName>
                                        </p:attrNameLst>
                                      </p:cBhvr>
                                      <p:to>
                                        <p:strVal val="visible"/>
                                      </p:to>
                                    </p:set>
                                    <p:animEffect transition="in" filter="fade">
                                      <p:cBhvr>
                                        <p:cTn id="10" dur="1000"/>
                                        <p:tgtEl>
                                          <p:spTgt spid="4024"/>
                                        </p:tgtEl>
                                      </p:cBhvr>
                                    </p:animEffect>
                                  </p:childTnLst>
                                </p:cTn>
                              </p:par>
                              <p:par>
                                <p:cTn id="11" presetID="10" presetClass="entr" presetSubtype="0" fill="hold" nodeType="withEffect">
                                  <p:stCondLst>
                                    <p:cond delay="0"/>
                                  </p:stCondLst>
                                  <p:childTnLst>
                                    <p:set>
                                      <p:cBhvr>
                                        <p:cTn id="12" dur="1" fill="hold">
                                          <p:stCondLst>
                                            <p:cond delay="0"/>
                                          </p:stCondLst>
                                        </p:cTn>
                                        <p:tgtEl>
                                          <p:spTgt spid="4025"/>
                                        </p:tgtEl>
                                        <p:attrNameLst>
                                          <p:attrName>style.visibility</p:attrName>
                                        </p:attrNameLst>
                                      </p:cBhvr>
                                      <p:to>
                                        <p:strVal val="visible"/>
                                      </p:to>
                                    </p:set>
                                    <p:animEffect transition="in" filter="fade">
                                      <p:cBhvr>
                                        <p:cTn id="13" dur="1000"/>
                                        <p:tgtEl>
                                          <p:spTgt spid="4025"/>
                                        </p:tgtEl>
                                      </p:cBhvr>
                                    </p:animEffect>
                                  </p:childTnLst>
                                </p:cTn>
                              </p:par>
                              <p:par>
                                <p:cTn id="14" presetID="10" presetClass="entr" presetSubtype="0" fill="hold" nodeType="withEffect">
                                  <p:stCondLst>
                                    <p:cond delay="0"/>
                                  </p:stCondLst>
                                  <p:childTnLst>
                                    <p:set>
                                      <p:cBhvr>
                                        <p:cTn id="15" dur="1" fill="hold">
                                          <p:stCondLst>
                                            <p:cond delay="0"/>
                                          </p:stCondLst>
                                        </p:cTn>
                                        <p:tgtEl>
                                          <p:spTgt spid="4027"/>
                                        </p:tgtEl>
                                        <p:attrNameLst>
                                          <p:attrName>style.visibility</p:attrName>
                                        </p:attrNameLst>
                                      </p:cBhvr>
                                      <p:to>
                                        <p:strVal val="visible"/>
                                      </p:to>
                                    </p:set>
                                    <p:animEffect transition="in" filter="fade">
                                      <p:cBhvr>
                                        <p:cTn id="16" dur="1000"/>
                                        <p:tgtEl>
                                          <p:spTgt spid="4027"/>
                                        </p:tgtEl>
                                      </p:cBhvr>
                                    </p:animEffect>
                                  </p:childTnLst>
                                </p:cTn>
                              </p:par>
                              <p:par>
                                <p:cTn id="17" presetID="10" presetClass="entr" presetSubtype="0" fill="hold" nodeType="withEffect">
                                  <p:stCondLst>
                                    <p:cond delay="0"/>
                                  </p:stCondLst>
                                  <p:childTnLst>
                                    <p:set>
                                      <p:cBhvr>
                                        <p:cTn id="18" dur="1" fill="hold">
                                          <p:stCondLst>
                                            <p:cond delay="0"/>
                                          </p:stCondLst>
                                        </p:cTn>
                                        <p:tgtEl>
                                          <p:spTgt spid="4028"/>
                                        </p:tgtEl>
                                        <p:attrNameLst>
                                          <p:attrName>style.visibility</p:attrName>
                                        </p:attrNameLst>
                                      </p:cBhvr>
                                      <p:to>
                                        <p:strVal val="visible"/>
                                      </p:to>
                                    </p:set>
                                    <p:animEffect transition="in" filter="fade">
                                      <p:cBhvr>
                                        <p:cTn id="19" dur="1000"/>
                                        <p:tgtEl>
                                          <p:spTgt spid="4028"/>
                                        </p:tgtEl>
                                      </p:cBhvr>
                                    </p:animEffect>
                                  </p:childTnLst>
                                </p:cTn>
                              </p:par>
                              <p:par>
                                <p:cTn id="20" presetID="10" presetClass="entr" presetSubtype="0" fill="hold" nodeType="withEffect">
                                  <p:stCondLst>
                                    <p:cond delay="0"/>
                                  </p:stCondLst>
                                  <p:childTnLst>
                                    <p:set>
                                      <p:cBhvr>
                                        <p:cTn id="21" dur="1" fill="hold">
                                          <p:stCondLst>
                                            <p:cond delay="0"/>
                                          </p:stCondLst>
                                        </p:cTn>
                                        <p:tgtEl>
                                          <p:spTgt spid="4029"/>
                                        </p:tgtEl>
                                        <p:attrNameLst>
                                          <p:attrName>style.visibility</p:attrName>
                                        </p:attrNameLst>
                                      </p:cBhvr>
                                      <p:to>
                                        <p:strVal val="visible"/>
                                      </p:to>
                                    </p:set>
                                    <p:animEffect transition="in" filter="fade">
                                      <p:cBhvr>
                                        <p:cTn id="22" dur="1000"/>
                                        <p:tgtEl>
                                          <p:spTgt spid="4029"/>
                                        </p:tgtEl>
                                      </p:cBhvr>
                                    </p:animEffect>
                                  </p:childTnLst>
                                </p:cTn>
                              </p:par>
                              <p:par>
                                <p:cTn id="23" presetID="10" presetClass="entr" presetSubtype="0" fill="hold" nodeType="withEffect">
                                  <p:stCondLst>
                                    <p:cond delay="0"/>
                                  </p:stCondLst>
                                  <p:childTnLst>
                                    <p:set>
                                      <p:cBhvr>
                                        <p:cTn id="24" dur="1" fill="hold">
                                          <p:stCondLst>
                                            <p:cond delay="0"/>
                                          </p:stCondLst>
                                        </p:cTn>
                                        <p:tgtEl>
                                          <p:spTgt spid="4030"/>
                                        </p:tgtEl>
                                        <p:attrNameLst>
                                          <p:attrName>style.visibility</p:attrName>
                                        </p:attrNameLst>
                                      </p:cBhvr>
                                      <p:to>
                                        <p:strVal val="visible"/>
                                      </p:to>
                                    </p:set>
                                    <p:animEffect transition="in" filter="fade">
                                      <p:cBhvr>
                                        <p:cTn id="25" dur="1000"/>
                                        <p:tgtEl>
                                          <p:spTgt spid="4030"/>
                                        </p:tgtEl>
                                      </p:cBhvr>
                                    </p:animEffect>
                                  </p:childTnLst>
                                </p:cTn>
                              </p:par>
                              <p:par>
                                <p:cTn id="26" presetID="10" presetClass="entr" presetSubtype="0" fill="hold" nodeType="withEffect">
                                  <p:stCondLst>
                                    <p:cond delay="0"/>
                                  </p:stCondLst>
                                  <p:childTnLst>
                                    <p:set>
                                      <p:cBhvr>
                                        <p:cTn id="27" dur="1" fill="hold">
                                          <p:stCondLst>
                                            <p:cond delay="0"/>
                                          </p:stCondLst>
                                        </p:cTn>
                                        <p:tgtEl>
                                          <p:spTgt spid="4031"/>
                                        </p:tgtEl>
                                        <p:attrNameLst>
                                          <p:attrName>style.visibility</p:attrName>
                                        </p:attrNameLst>
                                      </p:cBhvr>
                                      <p:to>
                                        <p:strVal val="visible"/>
                                      </p:to>
                                    </p:set>
                                    <p:animEffect transition="in" filter="fade">
                                      <p:cBhvr>
                                        <p:cTn id="28" dur="1000"/>
                                        <p:tgtEl>
                                          <p:spTgt spid="4031"/>
                                        </p:tgtEl>
                                      </p:cBhvr>
                                    </p:animEffect>
                                  </p:childTnLst>
                                </p:cTn>
                              </p:par>
                              <p:par>
                                <p:cTn id="29" presetID="10" presetClass="entr" presetSubtype="0" fill="hold" nodeType="withEffect">
                                  <p:stCondLst>
                                    <p:cond delay="0"/>
                                  </p:stCondLst>
                                  <p:childTnLst>
                                    <p:set>
                                      <p:cBhvr>
                                        <p:cTn id="30" dur="1" fill="hold">
                                          <p:stCondLst>
                                            <p:cond delay="0"/>
                                          </p:stCondLst>
                                        </p:cTn>
                                        <p:tgtEl>
                                          <p:spTgt spid="4032"/>
                                        </p:tgtEl>
                                        <p:attrNameLst>
                                          <p:attrName>style.visibility</p:attrName>
                                        </p:attrNameLst>
                                      </p:cBhvr>
                                      <p:to>
                                        <p:strVal val="visible"/>
                                      </p:to>
                                    </p:set>
                                    <p:animEffect transition="in" filter="fade">
                                      <p:cBhvr>
                                        <p:cTn id="31" dur="1000"/>
                                        <p:tgtEl>
                                          <p:spTgt spid="4032"/>
                                        </p:tgtEl>
                                      </p:cBhvr>
                                    </p:animEffect>
                                  </p:childTnLst>
                                </p:cTn>
                              </p:par>
                              <p:par>
                                <p:cTn id="32" presetID="10" presetClass="entr" presetSubtype="0" fill="hold" nodeType="withEffect">
                                  <p:stCondLst>
                                    <p:cond delay="0"/>
                                  </p:stCondLst>
                                  <p:childTnLst>
                                    <p:set>
                                      <p:cBhvr>
                                        <p:cTn id="33" dur="1" fill="hold">
                                          <p:stCondLst>
                                            <p:cond delay="0"/>
                                          </p:stCondLst>
                                        </p:cTn>
                                        <p:tgtEl>
                                          <p:spTgt spid="4033"/>
                                        </p:tgtEl>
                                        <p:attrNameLst>
                                          <p:attrName>style.visibility</p:attrName>
                                        </p:attrNameLst>
                                      </p:cBhvr>
                                      <p:to>
                                        <p:strVal val="visible"/>
                                      </p:to>
                                    </p:set>
                                    <p:animEffect transition="in" filter="fade">
                                      <p:cBhvr>
                                        <p:cTn id="34" dur="1000"/>
                                        <p:tgtEl>
                                          <p:spTgt spid="4033"/>
                                        </p:tgtEl>
                                      </p:cBhvr>
                                    </p:animEffect>
                                  </p:childTnLst>
                                </p:cTn>
                              </p:par>
                              <p:par>
                                <p:cTn id="35" presetID="10" presetClass="entr" presetSubtype="0" fill="hold" nodeType="withEffect">
                                  <p:stCondLst>
                                    <p:cond delay="0"/>
                                  </p:stCondLst>
                                  <p:childTnLst>
                                    <p:set>
                                      <p:cBhvr>
                                        <p:cTn id="36" dur="1" fill="hold">
                                          <p:stCondLst>
                                            <p:cond delay="0"/>
                                          </p:stCondLst>
                                        </p:cTn>
                                        <p:tgtEl>
                                          <p:spTgt spid="4034"/>
                                        </p:tgtEl>
                                        <p:attrNameLst>
                                          <p:attrName>style.visibility</p:attrName>
                                        </p:attrNameLst>
                                      </p:cBhvr>
                                      <p:to>
                                        <p:strVal val="visible"/>
                                      </p:to>
                                    </p:set>
                                    <p:animEffect transition="in" filter="fade">
                                      <p:cBhvr>
                                        <p:cTn id="37" dur="1000"/>
                                        <p:tgtEl>
                                          <p:spTgt spid="4034"/>
                                        </p:tgtEl>
                                      </p:cBhvr>
                                    </p:animEffect>
                                  </p:childTnLst>
                                </p:cTn>
                              </p:par>
                              <p:par>
                                <p:cTn id="38" presetID="10" presetClass="entr" presetSubtype="0" fill="hold" nodeType="withEffect">
                                  <p:stCondLst>
                                    <p:cond delay="0"/>
                                  </p:stCondLst>
                                  <p:childTnLst>
                                    <p:set>
                                      <p:cBhvr>
                                        <p:cTn id="39" dur="1" fill="hold">
                                          <p:stCondLst>
                                            <p:cond delay="0"/>
                                          </p:stCondLst>
                                        </p:cTn>
                                        <p:tgtEl>
                                          <p:spTgt spid="4035"/>
                                        </p:tgtEl>
                                        <p:attrNameLst>
                                          <p:attrName>style.visibility</p:attrName>
                                        </p:attrNameLst>
                                      </p:cBhvr>
                                      <p:to>
                                        <p:strVal val="visible"/>
                                      </p:to>
                                    </p:set>
                                    <p:animEffect transition="in" filter="fade">
                                      <p:cBhvr>
                                        <p:cTn id="40" dur="1000"/>
                                        <p:tgtEl>
                                          <p:spTgt spid="4035"/>
                                        </p:tgtEl>
                                      </p:cBhvr>
                                    </p:animEffect>
                                  </p:childTnLst>
                                </p:cTn>
                              </p:par>
                              <p:par>
                                <p:cTn id="41" presetID="10" presetClass="entr" presetSubtype="0" fill="hold" nodeType="withEffect">
                                  <p:stCondLst>
                                    <p:cond delay="0"/>
                                  </p:stCondLst>
                                  <p:childTnLst>
                                    <p:set>
                                      <p:cBhvr>
                                        <p:cTn id="42" dur="1" fill="hold">
                                          <p:stCondLst>
                                            <p:cond delay="0"/>
                                          </p:stCondLst>
                                        </p:cTn>
                                        <p:tgtEl>
                                          <p:spTgt spid="4036"/>
                                        </p:tgtEl>
                                        <p:attrNameLst>
                                          <p:attrName>style.visibility</p:attrName>
                                        </p:attrNameLst>
                                      </p:cBhvr>
                                      <p:to>
                                        <p:strVal val="visible"/>
                                      </p:to>
                                    </p:set>
                                    <p:animEffect transition="in" filter="fade">
                                      <p:cBhvr>
                                        <p:cTn id="43" dur="1000"/>
                                        <p:tgtEl>
                                          <p:spTgt spid="4036"/>
                                        </p:tgtEl>
                                      </p:cBhvr>
                                    </p:animEffect>
                                  </p:childTnLst>
                                </p:cTn>
                              </p:par>
                              <p:par>
                                <p:cTn id="44" presetID="10" presetClass="entr" presetSubtype="0" fill="hold" nodeType="withEffect">
                                  <p:stCondLst>
                                    <p:cond delay="0"/>
                                  </p:stCondLst>
                                  <p:childTnLst>
                                    <p:set>
                                      <p:cBhvr>
                                        <p:cTn id="45" dur="1" fill="hold">
                                          <p:stCondLst>
                                            <p:cond delay="0"/>
                                          </p:stCondLst>
                                        </p:cTn>
                                        <p:tgtEl>
                                          <p:spTgt spid="4037"/>
                                        </p:tgtEl>
                                        <p:attrNameLst>
                                          <p:attrName>style.visibility</p:attrName>
                                        </p:attrNameLst>
                                      </p:cBhvr>
                                      <p:to>
                                        <p:strVal val="visible"/>
                                      </p:to>
                                    </p:set>
                                    <p:animEffect transition="in" filter="fade">
                                      <p:cBhvr>
                                        <p:cTn id="46" dur="1000"/>
                                        <p:tgtEl>
                                          <p:spTgt spid="4037"/>
                                        </p:tgtEl>
                                      </p:cBhvr>
                                    </p:animEffect>
                                  </p:childTnLst>
                                </p:cTn>
                              </p:par>
                              <p:par>
                                <p:cTn id="47" presetID="10" presetClass="entr" presetSubtype="0" fill="hold" nodeType="withEffect">
                                  <p:stCondLst>
                                    <p:cond delay="0"/>
                                  </p:stCondLst>
                                  <p:childTnLst>
                                    <p:set>
                                      <p:cBhvr>
                                        <p:cTn id="48" dur="1" fill="hold">
                                          <p:stCondLst>
                                            <p:cond delay="0"/>
                                          </p:stCondLst>
                                        </p:cTn>
                                        <p:tgtEl>
                                          <p:spTgt spid="4038"/>
                                        </p:tgtEl>
                                        <p:attrNameLst>
                                          <p:attrName>style.visibility</p:attrName>
                                        </p:attrNameLst>
                                      </p:cBhvr>
                                      <p:to>
                                        <p:strVal val="visible"/>
                                      </p:to>
                                    </p:set>
                                    <p:animEffect transition="in" filter="fade">
                                      <p:cBhvr>
                                        <p:cTn id="49" dur="1000"/>
                                        <p:tgtEl>
                                          <p:spTgt spid="4038"/>
                                        </p:tgtEl>
                                      </p:cBhvr>
                                    </p:animEffect>
                                  </p:childTnLst>
                                </p:cTn>
                              </p:par>
                              <p:par>
                                <p:cTn id="50" presetID="10" presetClass="entr" presetSubtype="0" fill="hold" nodeType="withEffect">
                                  <p:stCondLst>
                                    <p:cond delay="0"/>
                                  </p:stCondLst>
                                  <p:childTnLst>
                                    <p:set>
                                      <p:cBhvr>
                                        <p:cTn id="51" dur="1" fill="hold">
                                          <p:stCondLst>
                                            <p:cond delay="0"/>
                                          </p:stCondLst>
                                        </p:cTn>
                                        <p:tgtEl>
                                          <p:spTgt spid="4039"/>
                                        </p:tgtEl>
                                        <p:attrNameLst>
                                          <p:attrName>style.visibility</p:attrName>
                                        </p:attrNameLst>
                                      </p:cBhvr>
                                      <p:to>
                                        <p:strVal val="visible"/>
                                      </p:to>
                                    </p:set>
                                    <p:animEffect transition="in" filter="fade">
                                      <p:cBhvr>
                                        <p:cTn id="52" dur="1000"/>
                                        <p:tgtEl>
                                          <p:spTgt spid="4039"/>
                                        </p:tgtEl>
                                      </p:cBhvr>
                                    </p:animEffect>
                                  </p:childTnLst>
                                </p:cTn>
                              </p:par>
                              <p:par>
                                <p:cTn id="53" presetID="10" presetClass="entr" presetSubtype="0" fill="hold" nodeType="withEffect">
                                  <p:stCondLst>
                                    <p:cond delay="0"/>
                                  </p:stCondLst>
                                  <p:childTnLst>
                                    <p:set>
                                      <p:cBhvr>
                                        <p:cTn id="54" dur="1" fill="hold">
                                          <p:stCondLst>
                                            <p:cond delay="0"/>
                                          </p:stCondLst>
                                        </p:cTn>
                                        <p:tgtEl>
                                          <p:spTgt spid="4040"/>
                                        </p:tgtEl>
                                        <p:attrNameLst>
                                          <p:attrName>style.visibility</p:attrName>
                                        </p:attrNameLst>
                                      </p:cBhvr>
                                      <p:to>
                                        <p:strVal val="visible"/>
                                      </p:to>
                                    </p:set>
                                    <p:animEffect transition="in" filter="fade">
                                      <p:cBhvr>
                                        <p:cTn id="55" dur="1000"/>
                                        <p:tgtEl>
                                          <p:spTgt spid="4040"/>
                                        </p:tgtEl>
                                      </p:cBhvr>
                                    </p:animEffect>
                                  </p:childTnLst>
                                </p:cTn>
                              </p:par>
                              <p:par>
                                <p:cTn id="56" presetID="10" presetClass="entr" presetSubtype="0" fill="hold" nodeType="withEffect">
                                  <p:stCondLst>
                                    <p:cond delay="0"/>
                                  </p:stCondLst>
                                  <p:childTnLst>
                                    <p:set>
                                      <p:cBhvr>
                                        <p:cTn id="57" dur="1" fill="hold">
                                          <p:stCondLst>
                                            <p:cond delay="0"/>
                                          </p:stCondLst>
                                        </p:cTn>
                                        <p:tgtEl>
                                          <p:spTgt spid="4041"/>
                                        </p:tgtEl>
                                        <p:attrNameLst>
                                          <p:attrName>style.visibility</p:attrName>
                                        </p:attrNameLst>
                                      </p:cBhvr>
                                      <p:to>
                                        <p:strVal val="visible"/>
                                      </p:to>
                                    </p:set>
                                    <p:animEffect transition="in" filter="fade">
                                      <p:cBhvr>
                                        <p:cTn id="58" dur="1000"/>
                                        <p:tgtEl>
                                          <p:spTgt spid="4041"/>
                                        </p:tgtEl>
                                      </p:cBhvr>
                                    </p:animEffect>
                                  </p:childTnLst>
                                </p:cTn>
                              </p:par>
                              <p:par>
                                <p:cTn id="59" presetID="10" presetClass="entr" presetSubtype="0" fill="hold" nodeType="withEffect">
                                  <p:stCondLst>
                                    <p:cond delay="0"/>
                                  </p:stCondLst>
                                  <p:childTnLst>
                                    <p:set>
                                      <p:cBhvr>
                                        <p:cTn id="60" dur="1" fill="hold">
                                          <p:stCondLst>
                                            <p:cond delay="0"/>
                                          </p:stCondLst>
                                        </p:cTn>
                                        <p:tgtEl>
                                          <p:spTgt spid="4042"/>
                                        </p:tgtEl>
                                        <p:attrNameLst>
                                          <p:attrName>style.visibility</p:attrName>
                                        </p:attrNameLst>
                                      </p:cBhvr>
                                      <p:to>
                                        <p:strVal val="visible"/>
                                      </p:to>
                                    </p:set>
                                    <p:animEffect transition="in" filter="fade">
                                      <p:cBhvr>
                                        <p:cTn id="61" dur="1000"/>
                                        <p:tgtEl>
                                          <p:spTgt spid="4042"/>
                                        </p:tgtEl>
                                      </p:cBhvr>
                                    </p:animEffect>
                                  </p:childTnLst>
                                </p:cTn>
                              </p:par>
                              <p:par>
                                <p:cTn id="62" presetID="10" presetClass="entr" presetSubtype="0" fill="hold" nodeType="withEffect">
                                  <p:stCondLst>
                                    <p:cond delay="0"/>
                                  </p:stCondLst>
                                  <p:childTnLst>
                                    <p:set>
                                      <p:cBhvr>
                                        <p:cTn id="63" dur="1" fill="hold">
                                          <p:stCondLst>
                                            <p:cond delay="0"/>
                                          </p:stCondLst>
                                        </p:cTn>
                                        <p:tgtEl>
                                          <p:spTgt spid="4043"/>
                                        </p:tgtEl>
                                        <p:attrNameLst>
                                          <p:attrName>style.visibility</p:attrName>
                                        </p:attrNameLst>
                                      </p:cBhvr>
                                      <p:to>
                                        <p:strVal val="visible"/>
                                      </p:to>
                                    </p:set>
                                    <p:animEffect transition="in" filter="fade">
                                      <p:cBhvr>
                                        <p:cTn id="64" dur="1000"/>
                                        <p:tgtEl>
                                          <p:spTgt spid="4043"/>
                                        </p:tgtEl>
                                      </p:cBhvr>
                                    </p:animEffect>
                                  </p:childTnLst>
                                </p:cTn>
                              </p:par>
                              <p:par>
                                <p:cTn id="65" presetID="10" presetClass="entr" presetSubtype="0" fill="hold" nodeType="withEffect">
                                  <p:stCondLst>
                                    <p:cond delay="0"/>
                                  </p:stCondLst>
                                  <p:childTnLst>
                                    <p:set>
                                      <p:cBhvr>
                                        <p:cTn id="66" dur="1" fill="hold">
                                          <p:stCondLst>
                                            <p:cond delay="0"/>
                                          </p:stCondLst>
                                        </p:cTn>
                                        <p:tgtEl>
                                          <p:spTgt spid="4044"/>
                                        </p:tgtEl>
                                        <p:attrNameLst>
                                          <p:attrName>style.visibility</p:attrName>
                                        </p:attrNameLst>
                                      </p:cBhvr>
                                      <p:to>
                                        <p:strVal val="visible"/>
                                      </p:to>
                                    </p:set>
                                    <p:animEffect transition="in" filter="fade">
                                      <p:cBhvr>
                                        <p:cTn id="67" dur="1000"/>
                                        <p:tgtEl>
                                          <p:spTgt spid="4044"/>
                                        </p:tgtEl>
                                      </p:cBhvr>
                                    </p:animEffect>
                                  </p:childTnLst>
                                </p:cTn>
                              </p:par>
                              <p:par>
                                <p:cTn id="68" presetID="10" presetClass="entr" presetSubtype="0" fill="hold" nodeType="withEffect">
                                  <p:stCondLst>
                                    <p:cond delay="0"/>
                                  </p:stCondLst>
                                  <p:childTnLst>
                                    <p:set>
                                      <p:cBhvr>
                                        <p:cTn id="69" dur="1" fill="hold">
                                          <p:stCondLst>
                                            <p:cond delay="0"/>
                                          </p:stCondLst>
                                        </p:cTn>
                                        <p:tgtEl>
                                          <p:spTgt spid="4045"/>
                                        </p:tgtEl>
                                        <p:attrNameLst>
                                          <p:attrName>style.visibility</p:attrName>
                                        </p:attrNameLst>
                                      </p:cBhvr>
                                      <p:to>
                                        <p:strVal val="visible"/>
                                      </p:to>
                                    </p:set>
                                    <p:animEffect transition="in" filter="fade">
                                      <p:cBhvr>
                                        <p:cTn id="70" dur="1000"/>
                                        <p:tgtEl>
                                          <p:spTgt spid="4045"/>
                                        </p:tgtEl>
                                      </p:cBhvr>
                                    </p:animEffect>
                                  </p:childTnLst>
                                </p:cTn>
                              </p:par>
                              <p:par>
                                <p:cTn id="71" presetID="10" presetClass="entr" presetSubtype="0" fill="hold" nodeType="withEffect">
                                  <p:stCondLst>
                                    <p:cond delay="0"/>
                                  </p:stCondLst>
                                  <p:childTnLst>
                                    <p:set>
                                      <p:cBhvr>
                                        <p:cTn id="72" dur="1" fill="hold">
                                          <p:stCondLst>
                                            <p:cond delay="0"/>
                                          </p:stCondLst>
                                        </p:cTn>
                                        <p:tgtEl>
                                          <p:spTgt spid="4046"/>
                                        </p:tgtEl>
                                        <p:attrNameLst>
                                          <p:attrName>style.visibility</p:attrName>
                                        </p:attrNameLst>
                                      </p:cBhvr>
                                      <p:to>
                                        <p:strVal val="visible"/>
                                      </p:to>
                                    </p:set>
                                    <p:animEffect transition="in" filter="fade">
                                      <p:cBhvr>
                                        <p:cTn id="73" dur="1000"/>
                                        <p:tgtEl>
                                          <p:spTgt spid="4046"/>
                                        </p:tgtEl>
                                      </p:cBhvr>
                                    </p:animEffect>
                                  </p:childTnLst>
                                </p:cTn>
                              </p:par>
                              <p:par>
                                <p:cTn id="74" presetID="10" presetClass="entr" presetSubtype="0" fill="hold" nodeType="withEffect">
                                  <p:stCondLst>
                                    <p:cond delay="0"/>
                                  </p:stCondLst>
                                  <p:childTnLst>
                                    <p:set>
                                      <p:cBhvr>
                                        <p:cTn id="75" dur="1" fill="hold">
                                          <p:stCondLst>
                                            <p:cond delay="0"/>
                                          </p:stCondLst>
                                        </p:cTn>
                                        <p:tgtEl>
                                          <p:spTgt spid="4047"/>
                                        </p:tgtEl>
                                        <p:attrNameLst>
                                          <p:attrName>style.visibility</p:attrName>
                                        </p:attrNameLst>
                                      </p:cBhvr>
                                      <p:to>
                                        <p:strVal val="visible"/>
                                      </p:to>
                                    </p:set>
                                    <p:animEffect transition="in" filter="fade">
                                      <p:cBhvr>
                                        <p:cTn id="76" dur="1000"/>
                                        <p:tgtEl>
                                          <p:spTgt spid="4047"/>
                                        </p:tgtEl>
                                      </p:cBhvr>
                                    </p:animEffect>
                                  </p:childTnLst>
                                </p:cTn>
                              </p:par>
                              <p:par>
                                <p:cTn id="77" presetID="10" presetClass="entr" presetSubtype="0" fill="hold" nodeType="withEffect">
                                  <p:stCondLst>
                                    <p:cond delay="0"/>
                                  </p:stCondLst>
                                  <p:childTnLst>
                                    <p:set>
                                      <p:cBhvr>
                                        <p:cTn id="78" dur="1" fill="hold">
                                          <p:stCondLst>
                                            <p:cond delay="0"/>
                                          </p:stCondLst>
                                        </p:cTn>
                                        <p:tgtEl>
                                          <p:spTgt spid="4048"/>
                                        </p:tgtEl>
                                        <p:attrNameLst>
                                          <p:attrName>style.visibility</p:attrName>
                                        </p:attrNameLst>
                                      </p:cBhvr>
                                      <p:to>
                                        <p:strVal val="visible"/>
                                      </p:to>
                                    </p:set>
                                    <p:animEffect transition="in" filter="fade">
                                      <p:cBhvr>
                                        <p:cTn id="79" dur="1000"/>
                                        <p:tgtEl>
                                          <p:spTgt spid="4048"/>
                                        </p:tgtEl>
                                      </p:cBhvr>
                                    </p:animEffect>
                                  </p:childTnLst>
                                </p:cTn>
                              </p:par>
                              <p:par>
                                <p:cTn id="80" presetID="10" presetClass="entr" presetSubtype="0" fill="hold" nodeType="withEffect">
                                  <p:stCondLst>
                                    <p:cond delay="0"/>
                                  </p:stCondLst>
                                  <p:childTnLst>
                                    <p:set>
                                      <p:cBhvr>
                                        <p:cTn id="81" dur="1" fill="hold">
                                          <p:stCondLst>
                                            <p:cond delay="0"/>
                                          </p:stCondLst>
                                        </p:cTn>
                                        <p:tgtEl>
                                          <p:spTgt spid="4049"/>
                                        </p:tgtEl>
                                        <p:attrNameLst>
                                          <p:attrName>style.visibility</p:attrName>
                                        </p:attrNameLst>
                                      </p:cBhvr>
                                      <p:to>
                                        <p:strVal val="visible"/>
                                      </p:to>
                                    </p:set>
                                    <p:animEffect transition="in" filter="fade">
                                      <p:cBhvr>
                                        <p:cTn id="82" dur="1000"/>
                                        <p:tgtEl>
                                          <p:spTgt spid="4049"/>
                                        </p:tgtEl>
                                      </p:cBhvr>
                                    </p:animEffect>
                                  </p:childTnLst>
                                </p:cTn>
                              </p:par>
                              <p:par>
                                <p:cTn id="83" presetID="10" presetClass="entr" presetSubtype="0" fill="hold" nodeType="withEffect">
                                  <p:stCondLst>
                                    <p:cond delay="0"/>
                                  </p:stCondLst>
                                  <p:childTnLst>
                                    <p:set>
                                      <p:cBhvr>
                                        <p:cTn id="84" dur="1" fill="hold">
                                          <p:stCondLst>
                                            <p:cond delay="0"/>
                                          </p:stCondLst>
                                        </p:cTn>
                                        <p:tgtEl>
                                          <p:spTgt spid="4050"/>
                                        </p:tgtEl>
                                        <p:attrNameLst>
                                          <p:attrName>style.visibility</p:attrName>
                                        </p:attrNameLst>
                                      </p:cBhvr>
                                      <p:to>
                                        <p:strVal val="visible"/>
                                      </p:to>
                                    </p:set>
                                    <p:animEffect transition="in" filter="fade">
                                      <p:cBhvr>
                                        <p:cTn id="85" dur="1000"/>
                                        <p:tgtEl>
                                          <p:spTgt spid="4050"/>
                                        </p:tgtEl>
                                      </p:cBhvr>
                                    </p:animEffect>
                                  </p:childTnLst>
                                </p:cTn>
                              </p:par>
                              <p:par>
                                <p:cTn id="86" presetID="10" presetClass="entr" presetSubtype="0" fill="hold" nodeType="withEffect">
                                  <p:stCondLst>
                                    <p:cond delay="0"/>
                                  </p:stCondLst>
                                  <p:childTnLst>
                                    <p:set>
                                      <p:cBhvr>
                                        <p:cTn id="87" dur="1" fill="hold">
                                          <p:stCondLst>
                                            <p:cond delay="0"/>
                                          </p:stCondLst>
                                        </p:cTn>
                                        <p:tgtEl>
                                          <p:spTgt spid="4051"/>
                                        </p:tgtEl>
                                        <p:attrNameLst>
                                          <p:attrName>style.visibility</p:attrName>
                                        </p:attrNameLst>
                                      </p:cBhvr>
                                      <p:to>
                                        <p:strVal val="visible"/>
                                      </p:to>
                                    </p:set>
                                    <p:animEffect transition="in" filter="fade">
                                      <p:cBhvr>
                                        <p:cTn id="88" dur="1000"/>
                                        <p:tgtEl>
                                          <p:spTgt spid="4051"/>
                                        </p:tgtEl>
                                      </p:cBhvr>
                                    </p:animEffect>
                                  </p:childTnLst>
                                </p:cTn>
                              </p:par>
                              <p:par>
                                <p:cTn id="89" presetID="10" presetClass="entr" presetSubtype="0" fill="hold" nodeType="withEffect">
                                  <p:stCondLst>
                                    <p:cond delay="0"/>
                                  </p:stCondLst>
                                  <p:childTnLst>
                                    <p:set>
                                      <p:cBhvr>
                                        <p:cTn id="90" dur="1" fill="hold">
                                          <p:stCondLst>
                                            <p:cond delay="0"/>
                                          </p:stCondLst>
                                        </p:cTn>
                                        <p:tgtEl>
                                          <p:spTgt spid="4052"/>
                                        </p:tgtEl>
                                        <p:attrNameLst>
                                          <p:attrName>style.visibility</p:attrName>
                                        </p:attrNameLst>
                                      </p:cBhvr>
                                      <p:to>
                                        <p:strVal val="visible"/>
                                      </p:to>
                                    </p:set>
                                    <p:animEffect transition="in" filter="fade">
                                      <p:cBhvr>
                                        <p:cTn id="91" dur="1000"/>
                                        <p:tgtEl>
                                          <p:spTgt spid="4052"/>
                                        </p:tgtEl>
                                      </p:cBhvr>
                                    </p:animEffect>
                                  </p:childTnLst>
                                </p:cTn>
                              </p:par>
                              <p:par>
                                <p:cTn id="92" presetID="10" presetClass="entr" presetSubtype="0" fill="hold" nodeType="withEffect">
                                  <p:stCondLst>
                                    <p:cond delay="0"/>
                                  </p:stCondLst>
                                  <p:childTnLst>
                                    <p:set>
                                      <p:cBhvr>
                                        <p:cTn id="93" dur="1" fill="hold">
                                          <p:stCondLst>
                                            <p:cond delay="0"/>
                                          </p:stCondLst>
                                        </p:cTn>
                                        <p:tgtEl>
                                          <p:spTgt spid="4053"/>
                                        </p:tgtEl>
                                        <p:attrNameLst>
                                          <p:attrName>style.visibility</p:attrName>
                                        </p:attrNameLst>
                                      </p:cBhvr>
                                      <p:to>
                                        <p:strVal val="visible"/>
                                      </p:to>
                                    </p:set>
                                    <p:animEffect transition="in" filter="fade">
                                      <p:cBhvr>
                                        <p:cTn id="94" dur="1000"/>
                                        <p:tgtEl>
                                          <p:spTgt spid="4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057"/>
        <p:cNvGrpSpPr/>
        <p:nvPr/>
      </p:nvGrpSpPr>
      <p:grpSpPr>
        <a:xfrm>
          <a:off x="0" y="0"/>
          <a:ext cx="0" cy="0"/>
          <a:chOff x="0" y="0"/>
          <a:chExt cx="0" cy="0"/>
        </a:xfrm>
      </p:grpSpPr>
      <p:pic>
        <p:nvPicPr>
          <p:cNvPr id="4058" name="Google Shape;4058;p380"/>
          <p:cNvPicPr preferRelativeResize="0"/>
          <p:nvPr/>
        </p:nvPicPr>
        <p:blipFill rotWithShape="1">
          <a:blip r:embed="rId3">
            <a:alphaModFix/>
          </a:blip>
          <a:srcRect t="28913" b="21337"/>
          <a:stretch/>
        </p:blipFill>
        <p:spPr>
          <a:xfrm>
            <a:off x="-66033" y="2750067"/>
            <a:ext cx="7348999" cy="2975868"/>
          </a:xfrm>
          <a:prstGeom prst="rect">
            <a:avLst/>
          </a:prstGeom>
          <a:noFill/>
          <a:ln>
            <a:noFill/>
          </a:ln>
        </p:spPr>
      </p:pic>
      <p:sp>
        <p:nvSpPr>
          <p:cNvPr id="4059" name="Google Shape;4059;p380"/>
          <p:cNvSpPr/>
          <p:nvPr/>
        </p:nvSpPr>
        <p:spPr>
          <a:xfrm>
            <a:off x="7060967" y="1816700"/>
            <a:ext cx="4835200" cy="440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Sub-task Instructions:</a:t>
            </a:r>
            <a:r>
              <a:rPr lang="en" sz="1333" b="1">
                <a:latin typeface="Lato"/>
                <a:ea typeface="Lato"/>
                <a:cs typeface="Lato"/>
                <a:sym typeface="Lato"/>
              </a:rPr>
              <a:t> </a:t>
            </a:r>
            <a:endParaRPr sz="1333" b="1">
              <a:latin typeface="Lato"/>
              <a:ea typeface="Lato"/>
              <a:cs typeface="Lato"/>
              <a:sym typeface="Lato"/>
            </a:endParaRPr>
          </a:p>
          <a:p>
            <a:pPr algn="ctr">
              <a:spcBef>
                <a:spcPts val="0"/>
              </a:spcBef>
              <a:spcAft>
                <a:spcPts val="0"/>
              </a:spcAft>
            </a:pPr>
            <a:endParaRPr sz="1333" i="1">
              <a:latin typeface="Lato"/>
              <a:ea typeface="Lato"/>
              <a:cs typeface="Lato"/>
              <a:sym typeface="Lato"/>
            </a:endParaRPr>
          </a:p>
        </p:txBody>
      </p:sp>
      <p:sp>
        <p:nvSpPr>
          <p:cNvPr id="4060" name="Google Shape;4060;p380"/>
          <p:cNvSpPr/>
          <p:nvPr/>
        </p:nvSpPr>
        <p:spPr>
          <a:xfrm>
            <a:off x="7237933" y="3095833"/>
            <a:ext cx="4436000" cy="16100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Examples:</a:t>
            </a:r>
            <a:r>
              <a:rPr lang="en" sz="1333" b="1">
                <a:latin typeface="Lato"/>
                <a:ea typeface="Lato"/>
                <a:cs typeface="Lato"/>
                <a:sym typeface="Lato"/>
              </a:rPr>
              <a:t> </a:t>
            </a:r>
            <a:endParaRPr sz="1333" b="1" i="1">
              <a:latin typeface="Lato"/>
              <a:ea typeface="Lato"/>
              <a:cs typeface="Lato"/>
              <a:sym typeface="Lato"/>
            </a:endParaRPr>
          </a:p>
        </p:txBody>
      </p:sp>
      <p:sp>
        <p:nvSpPr>
          <p:cNvPr id="4061" name="Google Shape;4061;p380"/>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Schema Definition (4)</a:t>
            </a:r>
            <a:endParaRPr/>
          </a:p>
          <a:p>
            <a:endParaRPr/>
          </a:p>
        </p:txBody>
      </p:sp>
      <p:sp>
        <p:nvSpPr>
          <p:cNvPr id="4062" name="Google Shape;4062;p380"/>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59</a:t>
            </a:fld>
            <a:endParaRPr/>
          </a:p>
        </p:txBody>
      </p:sp>
      <p:sp>
        <p:nvSpPr>
          <p:cNvPr id="4063" name="Google Shape;4063;p380"/>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59</a:t>
            </a:fld>
            <a:endParaRPr/>
          </a:p>
        </p:txBody>
      </p:sp>
      <p:sp>
        <p:nvSpPr>
          <p:cNvPr id="4064" name="Google Shape;4064;p380"/>
          <p:cNvSpPr/>
          <p:nvPr/>
        </p:nvSpPr>
        <p:spPr>
          <a:xfrm>
            <a:off x="8008731" y="2280067"/>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Definition</a:t>
            </a:r>
            <a:endParaRPr/>
          </a:p>
        </p:txBody>
      </p:sp>
      <p:sp>
        <p:nvSpPr>
          <p:cNvPr id="4065" name="Google Shape;4065;p380"/>
          <p:cNvSpPr/>
          <p:nvPr/>
        </p:nvSpPr>
        <p:spPr>
          <a:xfrm>
            <a:off x="9183825" y="2280033"/>
            <a:ext cx="11324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“Don’t” instructions</a:t>
            </a:r>
            <a:endParaRPr/>
          </a:p>
        </p:txBody>
      </p:sp>
      <p:sp>
        <p:nvSpPr>
          <p:cNvPr id="4066" name="Google Shape;4066;p380"/>
          <p:cNvSpPr/>
          <p:nvPr/>
        </p:nvSpPr>
        <p:spPr>
          <a:xfrm>
            <a:off x="10456433" y="2280033"/>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Emphasize/Caution</a:t>
            </a:r>
            <a:endParaRPr/>
          </a:p>
        </p:txBody>
      </p:sp>
      <p:sp>
        <p:nvSpPr>
          <p:cNvPr id="4067" name="Google Shape;4067;p380"/>
          <p:cNvSpPr/>
          <p:nvPr/>
        </p:nvSpPr>
        <p:spPr>
          <a:xfrm>
            <a:off x="7474533" y="3490933"/>
            <a:ext cx="1692800" cy="102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Positive example</a:t>
            </a:r>
            <a:endParaRPr/>
          </a:p>
        </p:txBody>
      </p:sp>
      <p:sp>
        <p:nvSpPr>
          <p:cNvPr id="4068" name="Google Shape;4068;p380"/>
          <p:cNvSpPr/>
          <p:nvPr/>
        </p:nvSpPr>
        <p:spPr>
          <a:xfrm>
            <a:off x="9726200" y="3483500"/>
            <a:ext cx="1563600" cy="9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Negative example</a:t>
            </a:r>
            <a:endParaRPr/>
          </a:p>
        </p:txBody>
      </p:sp>
      <p:sp>
        <p:nvSpPr>
          <p:cNvPr id="4069" name="Google Shape;4069;p380"/>
          <p:cNvSpPr/>
          <p:nvPr/>
        </p:nvSpPr>
        <p:spPr>
          <a:xfrm>
            <a:off x="7608525"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070" name="Google Shape;4070;p380"/>
          <p:cNvSpPr/>
          <p:nvPr/>
        </p:nvSpPr>
        <p:spPr>
          <a:xfrm>
            <a:off x="8463592"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071" name="Google Shape;4071;p380"/>
          <p:cNvSpPr/>
          <p:nvPr/>
        </p:nvSpPr>
        <p:spPr>
          <a:xfrm>
            <a:off x="8050925" y="4215889"/>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072" name="Google Shape;4072;p380"/>
          <p:cNvSpPr/>
          <p:nvPr/>
        </p:nvSpPr>
        <p:spPr>
          <a:xfrm>
            <a:off x="9856048"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073" name="Google Shape;4073;p380"/>
          <p:cNvSpPr/>
          <p:nvPr/>
        </p:nvSpPr>
        <p:spPr>
          <a:xfrm>
            <a:off x="10609260"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074" name="Google Shape;4074;p380"/>
          <p:cNvSpPr/>
          <p:nvPr/>
        </p:nvSpPr>
        <p:spPr>
          <a:xfrm>
            <a:off x="9861492" y="4167567"/>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075" name="Google Shape;4075;p380"/>
          <p:cNvSpPr/>
          <p:nvPr/>
        </p:nvSpPr>
        <p:spPr>
          <a:xfrm>
            <a:off x="10511335" y="4167577"/>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Suggestion</a:t>
            </a:r>
            <a:endParaRPr sz="1600"/>
          </a:p>
        </p:txBody>
      </p:sp>
      <p:sp>
        <p:nvSpPr>
          <p:cNvPr id="4076" name="Google Shape;4076;p380"/>
          <p:cNvSpPr/>
          <p:nvPr/>
        </p:nvSpPr>
        <p:spPr>
          <a:xfrm>
            <a:off x="10649753" y="5330340"/>
            <a:ext cx="809200" cy="28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output</a:t>
            </a:r>
            <a:endParaRPr/>
          </a:p>
        </p:txBody>
      </p:sp>
      <p:sp>
        <p:nvSpPr>
          <p:cNvPr id="4077" name="Google Shape;4077;p380"/>
          <p:cNvSpPr/>
          <p:nvPr/>
        </p:nvSpPr>
        <p:spPr>
          <a:xfrm>
            <a:off x="7669647" y="5187875"/>
            <a:ext cx="101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Prompt message </a:t>
            </a:r>
            <a:endParaRPr/>
          </a:p>
        </p:txBody>
      </p:sp>
      <p:sp>
        <p:nvSpPr>
          <p:cNvPr id="4078" name="Google Shape;4078;p380"/>
          <p:cNvSpPr/>
          <p:nvPr/>
        </p:nvSpPr>
        <p:spPr>
          <a:xfrm>
            <a:off x="7300100" y="2280067"/>
            <a:ext cx="62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Title</a:t>
            </a:r>
            <a:endParaRPr/>
          </a:p>
        </p:txBody>
      </p:sp>
      <p:sp>
        <p:nvSpPr>
          <p:cNvPr id="4079" name="Google Shape;4079;p380"/>
          <p:cNvSpPr/>
          <p:nvPr/>
        </p:nvSpPr>
        <p:spPr>
          <a:xfrm>
            <a:off x="9248400" y="4871733"/>
            <a:ext cx="2425600" cy="102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Input/outputs:</a:t>
            </a:r>
            <a:r>
              <a:rPr lang="en" sz="1333" b="1">
                <a:latin typeface="Lato"/>
                <a:ea typeface="Lato"/>
                <a:cs typeface="Lato"/>
                <a:sym typeface="Lato"/>
              </a:rPr>
              <a:t> </a:t>
            </a:r>
            <a:endParaRPr sz="1333" b="1" i="1">
              <a:latin typeface="Lato"/>
              <a:ea typeface="Lato"/>
              <a:cs typeface="Lato"/>
              <a:sym typeface="Lato"/>
            </a:endParaRPr>
          </a:p>
        </p:txBody>
      </p:sp>
      <p:sp>
        <p:nvSpPr>
          <p:cNvPr id="4080" name="Google Shape;4080;p380"/>
          <p:cNvSpPr/>
          <p:nvPr/>
        </p:nvSpPr>
        <p:spPr>
          <a:xfrm>
            <a:off x="9483077" y="5320540"/>
            <a:ext cx="682400" cy="30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input</a:t>
            </a:r>
            <a:endParaRPr/>
          </a:p>
        </p:txBody>
      </p:sp>
      <p:sp>
        <p:nvSpPr>
          <p:cNvPr id="4081" name="Google Shape;4081;p380"/>
          <p:cNvSpPr txBox="1"/>
          <p:nvPr/>
        </p:nvSpPr>
        <p:spPr>
          <a:xfrm>
            <a:off x="10123833" y="5592067"/>
            <a:ext cx="19792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 instances</a:t>
            </a:r>
            <a:endParaRPr sz="1067">
              <a:latin typeface="Lato"/>
              <a:ea typeface="Lato"/>
              <a:cs typeface="Lato"/>
              <a:sym typeface="Lato"/>
            </a:endParaRPr>
          </a:p>
        </p:txBody>
      </p:sp>
      <p:sp>
        <p:nvSpPr>
          <p:cNvPr id="4082" name="Google Shape;4082;p380"/>
          <p:cNvSpPr txBox="1"/>
          <p:nvPr/>
        </p:nvSpPr>
        <p:spPr>
          <a:xfrm>
            <a:off x="9960967" y="4387901"/>
            <a:ext cx="18648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examples for sub-task</a:t>
            </a:r>
            <a:endParaRPr sz="1067">
              <a:latin typeface="Lato"/>
              <a:ea typeface="Lato"/>
              <a:cs typeface="Lato"/>
              <a:sym typeface="Lato"/>
            </a:endParaRPr>
          </a:p>
        </p:txBody>
      </p:sp>
      <p:sp>
        <p:nvSpPr>
          <p:cNvPr id="4083" name="Google Shape;4083;p380"/>
          <p:cNvSpPr txBox="1"/>
          <p:nvPr/>
        </p:nvSpPr>
        <p:spPr>
          <a:xfrm>
            <a:off x="10880275" y="5903801"/>
            <a:ext cx="11324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sub-tasks</a:t>
            </a:r>
            <a:endParaRPr sz="1067">
              <a:latin typeface="Lato"/>
              <a:ea typeface="Lato"/>
              <a:cs typeface="Lato"/>
              <a:sym typeface="Lato"/>
            </a:endParaRPr>
          </a:p>
        </p:txBody>
      </p:sp>
      <p:sp>
        <p:nvSpPr>
          <p:cNvPr id="4084" name="Google Shape;4084;p380"/>
          <p:cNvSpPr/>
          <p:nvPr/>
        </p:nvSpPr>
        <p:spPr>
          <a:xfrm>
            <a:off x="206633" y="3945500"/>
            <a:ext cx="5197200" cy="524800"/>
          </a:xfrm>
          <a:prstGeom prst="roundRect">
            <a:avLst>
              <a:gd name="adj" fmla="val 16667"/>
            </a:avLst>
          </a:prstGeom>
          <a:noFill/>
          <a:ln w="952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085" name="Google Shape;4085;p380"/>
          <p:cNvSpPr/>
          <p:nvPr/>
        </p:nvSpPr>
        <p:spPr>
          <a:xfrm>
            <a:off x="206633" y="4621200"/>
            <a:ext cx="6776000" cy="6076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086" name="Google Shape;4086;p380"/>
          <p:cNvSpPr/>
          <p:nvPr/>
        </p:nvSpPr>
        <p:spPr>
          <a:xfrm>
            <a:off x="206633" y="5319267"/>
            <a:ext cx="5003600" cy="207200"/>
          </a:xfrm>
          <a:prstGeom prst="roundRect">
            <a:avLst>
              <a:gd name="adj" fmla="val 50000"/>
            </a:avLst>
          </a:prstGeom>
          <a:noFill/>
          <a:ln w="9525" cap="flat" cmpd="sng">
            <a:solidFill>
              <a:srgbClr val="1C4587"/>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4087" name="Google Shape;4087;p380"/>
          <p:cNvCxnSpPr>
            <a:stCxn id="4086" idx="3"/>
            <a:endCxn id="4074" idx="1"/>
          </p:cNvCxnSpPr>
          <p:nvPr/>
        </p:nvCxnSpPr>
        <p:spPr>
          <a:xfrm rot="10800000" flipH="1">
            <a:off x="5210233" y="4271267"/>
            <a:ext cx="4651200" cy="1151600"/>
          </a:xfrm>
          <a:prstGeom prst="curvedConnector3">
            <a:avLst>
              <a:gd name="adj1" fmla="val 50001"/>
            </a:avLst>
          </a:prstGeom>
          <a:noFill/>
          <a:ln w="9525" cap="flat" cmpd="sng">
            <a:solidFill>
              <a:schemeClr val="dk2"/>
            </a:solidFill>
            <a:prstDash val="solid"/>
            <a:round/>
            <a:headEnd type="stealth" w="med" len="med"/>
            <a:tailEnd type="stealth" w="med" len="med"/>
          </a:ln>
        </p:spPr>
      </p:cxnSp>
      <p:cxnSp>
        <p:nvCxnSpPr>
          <p:cNvPr id="4088" name="Google Shape;4088;p380"/>
          <p:cNvCxnSpPr>
            <a:stCxn id="4084" idx="3"/>
            <a:endCxn id="4072" idx="1"/>
          </p:cNvCxnSpPr>
          <p:nvPr/>
        </p:nvCxnSpPr>
        <p:spPr>
          <a:xfrm rot="10800000" flipH="1">
            <a:off x="5403833" y="3999100"/>
            <a:ext cx="4452400" cy="208800"/>
          </a:xfrm>
          <a:prstGeom prst="curvedConnector3">
            <a:avLst>
              <a:gd name="adj1" fmla="val 49998"/>
            </a:avLst>
          </a:prstGeom>
          <a:noFill/>
          <a:ln w="9525" cap="flat" cmpd="sng">
            <a:solidFill>
              <a:srgbClr val="38761D"/>
            </a:solidFill>
            <a:prstDash val="solid"/>
            <a:round/>
            <a:headEnd type="stealth" w="med" len="med"/>
            <a:tailEnd type="stealth" w="med" len="med"/>
          </a:ln>
        </p:spPr>
      </p:cxnSp>
      <p:cxnSp>
        <p:nvCxnSpPr>
          <p:cNvPr id="4089" name="Google Shape;4089;p380"/>
          <p:cNvCxnSpPr>
            <a:stCxn id="4085" idx="3"/>
            <a:endCxn id="4073" idx="3"/>
          </p:cNvCxnSpPr>
          <p:nvPr/>
        </p:nvCxnSpPr>
        <p:spPr>
          <a:xfrm rot="10800000" flipH="1">
            <a:off x="6982633" y="3999000"/>
            <a:ext cx="4166800" cy="926000"/>
          </a:xfrm>
          <a:prstGeom prst="curvedConnector3">
            <a:avLst>
              <a:gd name="adj1" fmla="val 100730"/>
            </a:avLst>
          </a:prstGeom>
          <a:noFill/>
          <a:ln w="9525" cap="flat" cmpd="sng">
            <a:solidFill>
              <a:srgbClr val="FF0000"/>
            </a:solidFill>
            <a:prstDash val="solid"/>
            <a:round/>
            <a:headEnd type="stealth"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58"/>
                                        </p:tgtEl>
                                        <p:attrNameLst>
                                          <p:attrName>style.visibility</p:attrName>
                                        </p:attrNameLst>
                                      </p:cBhvr>
                                      <p:to>
                                        <p:strVal val="visible"/>
                                      </p:to>
                                    </p:set>
                                    <p:animEffect transition="in" filter="fade">
                                      <p:cBhvr>
                                        <p:cTn id="7" dur="1000"/>
                                        <p:tgtEl>
                                          <p:spTgt spid="4058"/>
                                        </p:tgtEl>
                                      </p:cBhvr>
                                    </p:animEffect>
                                  </p:childTnLst>
                                </p:cTn>
                              </p:par>
                              <p:par>
                                <p:cTn id="8" presetID="10" presetClass="entr" presetSubtype="0" fill="hold" nodeType="withEffect">
                                  <p:stCondLst>
                                    <p:cond delay="0"/>
                                  </p:stCondLst>
                                  <p:childTnLst>
                                    <p:set>
                                      <p:cBhvr>
                                        <p:cTn id="9" dur="1" fill="hold">
                                          <p:stCondLst>
                                            <p:cond delay="0"/>
                                          </p:stCondLst>
                                        </p:cTn>
                                        <p:tgtEl>
                                          <p:spTgt spid="4059"/>
                                        </p:tgtEl>
                                        <p:attrNameLst>
                                          <p:attrName>style.visibility</p:attrName>
                                        </p:attrNameLst>
                                      </p:cBhvr>
                                      <p:to>
                                        <p:strVal val="visible"/>
                                      </p:to>
                                    </p:set>
                                    <p:animEffect transition="in" filter="fade">
                                      <p:cBhvr>
                                        <p:cTn id="10" dur="1000"/>
                                        <p:tgtEl>
                                          <p:spTgt spid="4059"/>
                                        </p:tgtEl>
                                      </p:cBhvr>
                                    </p:animEffect>
                                  </p:childTnLst>
                                </p:cTn>
                              </p:par>
                              <p:par>
                                <p:cTn id="11" presetID="10" presetClass="entr" presetSubtype="0" fill="hold" nodeType="withEffect">
                                  <p:stCondLst>
                                    <p:cond delay="0"/>
                                  </p:stCondLst>
                                  <p:childTnLst>
                                    <p:set>
                                      <p:cBhvr>
                                        <p:cTn id="12" dur="1" fill="hold">
                                          <p:stCondLst>
                                            <p:cond delay="0"/>
                                          </p:stCondLst>
                                        </p:cTn>
                                        <p:tgtEl>
                                          <p:spTgt spid="4060"/>
                                        </p:tgtEl>
                                        <p:attrNameLst>
                                          <p:attrName>style.visibility</p:attrName>
                                        </p:attrNameLst>
                                      </p:cBhvr>
                                      <p:to>
                                        <p:strVal val="visible"/>
                                      </p:to>
                                    </p:set>
                                    <p:animEffect transition="in" filter="fade">
                                      <p:cBhvr>
                                        <p:cTn id="13" dur="1000"/>
                                        <p:tgtEl>
                                          <p:spTgt spid="4060"/>
                                        </p:tgtEl>
                                      </p:cBhvr>
                                    </p:animEffect>
                                  </p:childTnLst>
                                </p:cTn>
                              </p:par>
                              <p:par>
                                <p:cTn id="14" presetID="10" presetClass="entr" presetSubtype="0" fill="hold" nodeType="withEffect">
                                  <p:stCondLst>
                                    <p:cond delay="0"/>
                                  </p:stCondLst>
                                  <p:childTnLst>
                                    <p:set>
                                      <p:cBhvr>
                                        <p:cTn id="15" dur="1" fill="hold">
                                          <p:stCondLst>
                                            <p:cond delay="0"/>
                                          </p:stCondLst>
                                        </p:cTn>
                                        <p:tgtEl>
                                          <p:spTgt spid="4062"/>
                                        </p:tgtEl>
                                        <p:attrNameLst>
                                          <p:attrName>style.visibility</p:attrName>
                                        </p:attrNameLst>
                                      </p:cBhvr>
                                      <p:to>
                                        <p:strVal val="visible"/>
                                      </p:to>
                                    </p:set>
                                    <p:animEffect transition="in" filter="fade">
                                      <p:cBhvr>
                                        <p:cTn id="16" dur="1000"/>
                                        <p:tgtEl>
                                          <p:spTgt spid="4062"/>
                                        </p:tgtEl>
                                      </p:cBhvr>
                                    </p:animEffect>
                                  </p:childTnLst>
                                </p:cTn>
                              </p:par>
                              <p:par>
                                <p:cTn id="17" presetID="10" presetClass="entr" presetSubtype="0" fill="hold" nodeType="withEffect">
                                  <p:stCondLst>
                                    <p:cond delay="0"/>
                                  </p:stCondLst>
                                  <p:childTnLst>
                                    <p:set>
                                      <p:cBhvr>
                                        <p:cTn id="18" dur="1" fill="hold">
                                          <p:stCondLst>
                                            <p:cond delay="0"/>
                                          </p:stCondLst>
                                        </p:cTn>
                                        <p:tgtEl>
                                          <p:spTgt spid="4063"/>
                                        </p:tgtEl>
                                        <p:attrNameLst>
                                          <p:attrName>style.visibility</p:attrName>
                                        </p:attrNameLst>
                                      </p:cBhvr>
                                      <p:to>
                                        <p:strVal val="visible"/>
                                      </p:to>
                                    </p:set>
                                    <p:animEffect transition="in" filter="fade">
                                      <p:cBhvr>
                                        <p:cTn id="19" dur="1000"/>
                                        <p:tgtEl>
                                          <p:spTgt spid="4063"/>
                                        </p:tgtEl>
                                      </p:cBhvr>
                                    </p:animEffect>
                                  </p:childTnLst>
                                </p:cTn>
                              </p:par>
                              <p:par>
                                <p:cTn id="20" presetID="10" presetClass="entr" presetSubtype="0" fill="hold" nodeType="withEffect">
                                  <p:stCondLst>
                                    <p:cond delay="0"/>
                                  </p:stCondLst>
                                  <p:childTnLst>
                                    <p:set>
                                      <p:cBhvr>
                                        <p:cTn id="21" dur="1" fill="hold">
                                          <p:stCondLst>
                                            <p:cond delay="0"/>
                                          </p:stCondLst>
                                        </p:cTn>
                                        <p:tgtEl>
                                          <p:spTgt spid="4064"/>
                                        </p:tgtEl>
                                        <p:attrNameLst>
                                          <p:attrName>style.visibility</p:attrName>
                                        </p:attrNameLst>
                                      </p:cBhvr>
                                      <p:to>
                                        <p:strVal val="visible"/>
                                      </p:to>
                                    </p:set>
                                    <p:animEffect transition="in" filter="fade">
                                      <p:cBhvr>
                                        <p:cTn id="22" dur="1000"/>
                                        <p:tgtEl>
                                          <p:spTgt spid="4064"/>
                                        </p:tgtEl>
                                      </p:cBhvr>
                                    </p:animEffect>
                                  </p:childTnLst>
                                </p:cTn>
                              </p:par>
                              <p:par>
                                <p:cTn id="23" presetID="10" presetClass="entr" presetSubtype="0" fill="hold" nodeType="withEffect">
                                  <p:stCondLst>
                                    <p:cond delay="0"/>
                                  </p:stCondLst>
                                  <p:childTnLst>
                                    <p:set>
                                      <p:cBhvr>
                                        <p:cTn id="24" dur="1" fill="hold">
                                          <p:stCondLst>
                                            <p:cond delay="0"/>
                                          </p:stCondLst>
                                        </p:cTn>
                                        <p:tgtEl>
                                          <p:spTgt spid="4065"/>
                                        </p:tgtEl>
                                        <p:attrNameLst>
                                          <p:attrName>style.visibility</p:attrName>
                                        </p:attrNameLst>
                                      </p:cBhvr>
                                      <p:to>
                                        <p:strVal val="visible"/>
                                      </p:to>
                                    </p:set>
                                    <p:animEffect transition="in" filter="fade">
                                      <p:cBhvr>
                                        <p:cTn id="25" dur="1000"/>
                                        <p:tgtEl>
                                          <p:spTgt spid="4065"/>
                                        </p:tgtEl>
                                      </p:cBhvr>
                                    </p:animEffect>
                                  </p:childTnLst>
                                </p:cTn>
                              </p:par>
                              <p:par>
                                <p:cTn id="26" presetID="10" presetClass="entr" presetSubtype="0" fill="hold" nodeType="withEffect">
                                  <p:stCondLst>
                                    <p:cond delay="0"/>
                                  </p:stCondLst>
                                  <p:childTnLst>
                                    <p:set>
                                      <p:cBhvr>
                                        <p:cTn id="27" dur="1" fill="hold">
                                          <p:stCondLst>
                                            <p:cond delay="0"/>
                                          </p:stCondLst>
                                        </p:cTn>
                                        <p:tgtEl>
                                          <p:spTgt spid="4066"/>
                                        </p:tgtEl>
                                        <p:attrNameLst>
                                          <p:attrName>style.visibility</p:attrName>
                                        </p:attrNameLst>
                                      </p:cBhvr>
                                      <p:to>
                                        <p:strVal val="visible"/>
                                      </p:to>
                                    </p:set>
                                    <p:animEffect transition="in" filter="fade">
                                      <p:cBhvr>
                                        <p:cTn id="28" dur="1000"/>
                                        <p:tgtEl>
                                          <p:spTgt spid="4066"/>
                                        </p:tgtEl>
                                      </p:cBhvr>
                                    </p:animEffect>
                                  </p:childTnLst>
                                </p:cTn>
                              </p:par>
                              <p:par>
                                <p:cTn id="29" presetID="10" presetClass="entr" presetSubtype="0" fill="hold" nodeType="withEffect">
                                  <p:stCondLst>
                                    <p:cond delay="0"/>
                                  </p:stCondLst>
                                  <p:childTnLst>
                                    <p:set>
                                      <p:cBhvr>
                                        <p:cTn id="30" dur="1" fill="hold">
                                          <p:stCondLst>
                                            <p:cond delay="0"/>
                                          </p:stCondLst>
                                        </p:cTn>
                                        <p:tgtEl>
                                          <p:spTgt spid="4067"/>
                                        </p:tgtEl>
                                        <p:attrNameLst>
                                          <p:attrName>style.visibility</p:attrName>
                                        </p:attrNameLst>
                                      </p:cBhvr>
                                      <p:to>
                                        <p:strVal val="visible"/>
                                      </p:to>
                                    </p:set>
                                    <p:animEffect transition="in" filter="fade">
                                      <p:cBhvr>
                                        <p:cTn id="31" dur="1000"/>
                                        <p:tgtEl>
                                          <p:spTgt spid="4067"/>
                                        </p:tgtEl>
                                      </p:cBhvr>
                                    </p:animEffect>
                                  </p:childTnLst>
                                </p:cTn>
                              </p:par>
                              <p:par>
                                <p:cTn id="32" presetID="10" presetClass="entr" presetSubtype="0" fill="hold" nodeType="withEffect">
                                  <p:stCondLst>
                                    <p:cond delay="0"/>
                                  </p:stCondLst>
                                  <p:childTnLst>
                                    <p:set>
                                      <p:cBhvr>
                                        <p:cTn id="33" dur="1" fill="hold">
                                          <p:stCondLst>
                                            <p:cond delay="0"/>
                                          </p:stCondLst>
                                        </p:cTn>
                                        <p:tgtEl>
                                          <p:spTgt spid="4068"/>
                                        </p:tgtEl>
                                        <p:attrNameLst>
                                          <p:attrName>style.visibility</p:attrName>
                                        </p:attrNameLst>
                                      </p:cBhvr>
                                      <p:to>
                                        <p:strVal val="visible"/>
                                      </p:to>
                                    </p:set>
                                    <p:animEffect transition="in" filter="fade">
                                      <p:cBhvr>
                                        <p:cTn id="34" dur="1000"/>
                                        <p:tgtEl>
                                          <p:spTgt spid="4068"/>
                                        </p:tgtEl>
                                      </p:cBhvr>
                                    </p:animEffect>
                                  </p:childTnLst>
                                </p:cTn>
                              </p:par>
                              <p:par>
                                <p:cTn id="35" presetID="10" presetClass="entr" presetSubtype="0" fill="hold" nodeType="withEffect">
                                  <p:stCondLst>
                                    <p:cond delay="0"/>
                                  </p:stCondLst>
                                  <p:childTnLst>
                                    <p:set>
                                      <p:cBhvr>
                                        <p:cTn id="36" dur="1" fill="hold">
                                          <p:stCondLst>
                                            <p:cond delay="0"/>
                                          </p:stCondLst>
                                        </p:cTn>
                                        <p:tgtEl>
                                          <p:spTgt spid="4069"/>
                                        </p:tgtEl>
                                        <p:attrNameLst>
                                          <p:attrName>style.visibility</p:attrName>
                                        </p:attrNameLst>
                                      </p:cBhvr>
                                      <p:to>
                                        <p:strVal val="visible"/>
                                      </p:to>
                                    </p:set>
                                    <p:animEffect transition="in" filter="fade">
                                      <p:cBhvr>
                                        <p:cTn id="37" dur="1000"/>
                                        <p:tgtEl>
                                          <p:spTgt spid="4069"/>
                                        </p:tgtEl>
                                      </p:cBhvr>
                                    </p:animEffect>
                                  </p:childTnLst>
                                </p:cTn>
                              </p:par>
                              <p:par>
                                <p:cTn id="38" presetID="10" presetClass="entr" presetSubtype="0" fill="hold" nodeType="withEffect">
                                  <p:stCondLst>
                                    <p:cond delay="0"/>
                                  </p:stCondLst>
                                  <p:childTnLst>
                                    <p:set>
                                      <p:cBhvr>
                                        <p:cTn id="39" dur="1" fill="hold">
                                          <p:stCondLst>
                                            <p:cond delay="0"/>
                                          </p:stCondLst>
                                        </p:cTn>
                                        <p:tgtEl>
                                          <p:spTgt spid="4070"/>
                                        </p:tgtEl>
                                        <p:attrNameLst>
                                          <p:attrName>style.visibility</p:attrName>
                                        </p:attrNameLst>
                                      </p:cBhvr>
                                      <p:to>
                                        <p:strVal val="visible"/>
                                      </p:to>
                                    </p:set>
                                    <p:animEffect transition="in" filter="fade">
                                      <p:cBhvr>
                                        <p:cTn id="40" dur="1000"/>
                                        <p:tgtEl>
                                          <p:spTgt spid="4070"/>
                                        </p:tgtEl>
                                      </p:cBhvr>
                                    </p:animEffect>
                                  </p:childTnLst>
                                </p:cTn>
                              </p:par>
                              <p:par>
                                <p:cTn id="41" presetID="10" presetClass="entr" presetSubtype="0" fill="hold" nodeType="withEffect">
                                  <p:stCondLst>
                                    <p:cond delay="0"/>
                                  </p:stCondLst>
                                  <p:childTnLst>
                                    <p:set>
                                      <p:cBhvr>
                                        <p:cTn id="42" dur="1" fill="hold">
                                          <p:stCondLst>
                                            <p:cond delay="0"/>
                                          </p:stCondLst>
                                        </p:cTn>
                                        <p:tgtEl>
                                          <p:spTgt spid="4071"/>
                                        </p:tgtEl>
                                        <p:attrNameLst>
                                          <p:attrName>style.visibility</p:attrName>
                                        </p:attrNameLst>
                                      </p:cBhvr>
                                      <p:to>
                                        <p:strVal val="visible"/>
                                      </p:to>
                                    </p:set>
                                    <p:animEffect transition="in" filter="fade">
                                      <p:cBhvr>
                                        <p:cTn id="43" dur="1000"/>
                                        <p:tgtEl>
                                          <p:spTgt spid="4071"/>
                                        </p:tgtEl>
                                      </p:cBhvr>
                                    </p:animEffect>
                                  </p:childTnLst>
                                </p:cTn>
                              </p:par>
                              <p:par>
                                <p:cTn id="44" presetID="10" presetClass="entr" presetSubtype="0" fill="hold" nodeType="withEffect">
                                  <p:stCondLst>
                                    <p:cond delay="0"/>
                                  </p:stCondLst>
                                  <p:childTnLst>
                                    <p:set>
                                      <p:cBhvr>
                                        <p:cTn id="45" dur="1" fill="hold">
                                          <p:stCondLst>
                                            <p:cond delay="0"/>
                                          </p:stCondLst>
                                        </p:cTn>
                                        <p:tgtEl>
                                          <p:spTgt spid="4072"/>
                                        </p:tgtEl>
                                        <p:attrNameLst>
                                          <p:attrName>style.visibility</p:attrName>
                                        </p:attrNameLst>
                                      </p:cBhvr>
                                      <p:to>
                                        <p:strVal val="visible"/>
                                      </p:to>
                                    </p:set>
                                    <p:animEffect transition="in" filter="fade">
                                      <p:cBhvr>
                                        <p:cTn id="46" dur="1000"/>
                                        <p:tgtEl>
                                          <p:spTgt spid="4072"/>
                                        </p:tgtEl>
                                      </p:cBhvr>
                                    </p:animEffect>
                                  </p:childTnLst>
                                </p:cTn>
                              </p:par>
                              <p:par>
                                <p:cTn id="47" presetID="10" presetClass="entr" presetSubtype="0" fill="hold" nodeType="withEffect">
                                  <p:stCondLst>
                                    <p:cond delay="0"/>
                                  </p:stCondLst>
                                  <p:childTnLst>
                                    <p:set>
                                      <p:cBhvr>
                                        <p:cTn id="48" dur="1" fill="hold">
                                          <p:stCondLst>
                                            <p:cond delay="0"/>
                                          </p:stCondLst>
                                        </p:cTn>
                                        <p:tgtEl>
                                          <p:spTgt spid="4073"/>
                                        </p:tgtEl>
                                        <p:attrNameLst>
                                          <p:attrName>style.visibility</p:attrName>
                                        </p:attrNameLst>
                                      </p:cBhvr>
                                      <p:to>
                                        <p:strVal val="visible"/>
                                      </p:to>
                                    </p:set>
                                    <p:animEffect transition="in" filter="fade">
                                      <p:cBhvr>
                                        <p:cTn id="49" dur="1000"/>
                                        <p:tgtEl>
                                          <p:spTgt spid="4073"/>
                                        </p:tgtEl>
                                      </p:cBhvr>
                                    </p:animEffect>
                                  </p:childTnLst>
                                </p:cTn>
                              </p:par>
                              <p:par>
                                <p:cTn id="50" presetID="10" presetClass="entr" presetSubtype="0" fill="hold" nodeType="withEffect">
                                  <p:stCondLst>
                                    <p:cond delay="0"/>
                                  </p:stCondLst>
                                  <p:childTnLst>
                                    <p:set>
                                      <p:cBhvr>
                                        <p:cTn id="51" dur="1" fill="hold">
                                          <p:stCondLst>
                                            <p:cond delay="0"/>
                                          </p:stCondLst>
                                        </p:cTn>
                                        <p:tgtEl>
                                          <p:spTgt spid="4074"/>
                                        </p:tgtEl>
                                        <p:attrNameLst>
                                          <p:attrName>style.visibility</p:attrName>
                                        </p:attrNameLst>
                                      </p:cBhvr>
                                      <p:to>
                                        <p:strVal val="visible"/>
                                      </p:to>
                                    </p:set>
                                    <p:animEffect transition="in" filter="fade">
                                      <p:cBhvr>
                                        <p:cTn id="52" dur="1000"/>
                                        <p:tgtEl>
                                          <p:spTgt spid="4074"/>
                                        </p:tgtEl>
                                      </p:cBhvr>
                                    </p:animEffect>
                                  </p:childTnLst>
                                </p:cTn>
                              </p:par>
                              <p:par>
                                <p:cTn id="53" presetID="10" presetClass="entr" presetSubtype="0" fill="hold" nodeType="withEffect">
                                  <p:stCondLst>
                                    <p:cond delay="0"/>
                                  </p:stCondLst>
                                  <p:childTnLst>
                                    <p:set>
                                      <p:cBhvr>
                                        <p:cTn id="54" dur="1" fill="hold">
                                          <p:stCondLst>
                                            <p:cond delay="0"/>
                                          </p:stCondLst>
                                        </p:cTn>
                                        <p:tgtEl>
                                          <p:spTgt spid="4075"/>
                                        </p:tgtEl>
                                        <p:attrNameLst>
                                          <p:attrName>style.visibility</p:attrName>
                                        </p:attrNameLst>
                                      </p:cBhvr>
                                      <p:to>
                                        <p:strVal val="visible"/>
                                      </p:to>
                                    </p:set>
                                    <p:animEffect transition="in" filter="fade">
                                      <p:cBhvr>
                                        <p:cTn id="55" dur="1000"/>
                                        <p:tgtEl>
                                          <p:spTgt spid="4075"/>
                                        </p:tgtEl>
                                      </p:cBhvr>
                                    </p:animEffect>
                                  </p:childTnLst>
                                </p:cTn>
                              </p:par>
                              <p:par>
                                <p:cTn id="56" presetID="10" presetClass="entr" presetSubtype="0" fill="hold" nodeType="withEffect">
                                  <p:stCondLst>
                                    <p:cond delay="0"/>
                                  </p:stCondLst>
                                  <p:childTnLst>
                                    <p:set>
                                      <p:cBhvr>
                                        <p:cTn id="57" dur="1" fill="hold">
                                          <p:stCondLst>
                                            <p:cond delay="0"/>
                                          </p:stCondLst>
                                        </p:cTn>
                                        <p:tgtEl>
                                          <p:spTgt spid="4076"/>
                                        </p:tgtEl>
                                        <p:attrNameLst>
                                          <p:attrName>style.visibility</p:attrName>
                                        </p:attrNameLst>
                                      </p:cBhvr>
                                      <p:to>
                                        <p:strVal val="visible"/>
                                      </p:to>
                                    </p:set>
                                    <p:animEffect transition="in" filter="fade">
                                      <p:cBhvr>
                                        <p:cTn id="58" dur="1000"/>
                                        <p:tgtEl>
                                          <p:spTgt spid="4076"/>
                                        </p:tgtEl>
                                      </p:cBhvr>
                                    </p:animEffect>
                                  </p:childTnLst>
                                </p:cTn>
                              </p:par>
                              <p:par>
                                <p:cTn id="59" presetID="10" presetClass="entr" presetSubtype="0" fill="hold" nodeType="withEffect">
                                  <p:stCondLst>
                                    <p:cond delay="0"/>
                                  </p:stCondLst>
                                  <p:childTnLst>
                                    <p:set>
                                      <p:cBhvr>
                                        <p:cTn id="60" dur="1" fill="hold">
                                          <p:stCondLst>
                                            <p:cond delay="0"/>
                                          </p:stCondLst>
                                        </p:cTn>
                                        <p:tgtEl>
                                          <p:spTgt spid="4077"/>
                                        </p:tgtEl>
                                        <p:attrNameLst>
                                          <p:attrName>style.visibility</p:attrName>
                                        </p:attrNameLst>
                                      </p:cBhvr>
                                      <p:to>
                                        <p:strVal val="visible"/>
                                      </p:to>
                                    </p:set>
                                    <p:animEffect transition="in" filter="fade">
                                      <p:cBhvr>
                                        <p:cTn id="61" dur="1000"/>
                                        <p:tgtEl>
                                          <p:spTgt spid="4077"/>
                                        </p:tgtEl>
                                      </p:cBhvr>
                                    </p:animEffect>
                                  </p:childTnLst>
                                </p:cTn>
                              </p:par>
                              <p:par>
                                <p:cTn id="62" presetID="10" presetClass="entr" presetSubtype="0" fill="hold" nodeType="withEffect">
                                  <p:stCondLst>
                                    <p:cond delay="0"/>
                                  </p:stCondLst>
                                  <p:childTnLst>
                                    <p:set>
                                      <p:cBhvr>
                                        <p:cTn id="63" dur="1" fill="hold">
                                          <p:stCondLst>
                                            <p:cond delay="0"/>
                                          </p:stCondLst>
                                        </p:cTn>
                                        <p:tgtEl>
                                          <p:spTgt spid="4078"/>
                                        </p:tgtEl>
                                        <p:attrNameLst>
                                          <p:attrName>style.visibility</p:attrName>
                                        </p:attrNameLst>
                                      </p:cBhvr>
                                      <p:to>
                                        <p:strVal val="visible"/>
                                      </p:to>
                                    </p:set>
                                    <p:animEffect transition="in" filter="fade">
                                      <p:cBhvr>
                                        <p:cTn id="64" dur="1000"/>
                                        <p:tgtEl>
                                          <p:spTgt spid="4078"/>
                                        </p:tgtEl>
                                      </p:cBhvr>
                                    </p:animEffect>
                                  </p:childTnLst>
                                </p:cTn>
                              </p:par>
                              <p:par>
                                <p:cTn id="65" presetID="10" presetClass="entr" presetSubtype="0" fill="hold" nodeType="withEffect">
                                  <p:stCondLst>
                                    <p:cond delay="0"/>
                                  </p:stCondLst>
                                  <p:childTnLst>
                                    <p:set>
                                      <p:cBhvr>
                                        <p:cTn id="66" dur="1" fill="hold">
                                          <p:stCondLst>
                                            <p:cond delay="0"/>
                                          </p:stCondLst>
                                        </p:cTn>
                                        <p:tgtEl>
                                          <p:spTgt spid="4079"/>
                                        </p:tgtEl>
                                        <p:attrNameLst>
                                          <p:attrName>style.visibility</p:attrName>
                                        </p:attrNameLst>
                                      </p:cBhvr>
                                      <p:to>
                                        <p:strVal val="visible"/>
                                      </p:to>
                                    </p:set>
                                    <p:animEffect transition="in" filter="fade">
                                      <p:cBhvr>
                                        <p:cTn id="67" dur="1000"/>
                                        <p:tgtEl>
                                          <p:spTgt spid="4079"/>
                                        </p:tgtEl>
                                      </p:cBhvr>
                                    </p:animEffect>
                                  </p:childTnLst>
                                </p:cTn>
                              </p:par>
                              <p:par>
                                <p:cTn id="68" presetID="10" presetClass="entr" presetSubtype="0" fill="hold" nodeType="withEffect">
                                  <p:stCondLst>
                                    <p:cond delay="0"/>
                                  </p:stCondLst>
                                  <p:childTnLst>
                                    <p:set>
                                      <p:cBhvr>
                                        <p:cTn id="69" dur="1" fill="hold">
                                          <p:stCondLst>
                                            <p:cond delay="0"/>
                                          </p:stCondLst>
                                        </p:cTn>
                                        <p:tgtEl>
                                          <p:spTgt spid="4080"/>
                                        </p:tgtEl>
                                        <p:attrNameLst>
                                          <p:attrName>style.visibility</p:attrName>
                                        </p:attrNameLst>
                                      </p:cBhvr>
                                      <p:to>
                                        <p:strVal val="visible"/>
                                      </p:to>
                                    </p:set>
                                    <p:animEffect transition="in" filter="fade">
                                      <p:cBhvr>
                                        <p:cTn id="70" dur="1000"/>
                                        <p:tgtEl>
                                          <p:spTgt spid="4080"/>
                                        </p:tgtEl>
                                      </p:cBhvr>
                                    </p:animEffect>
                                  </p:childTnLst>
                                </p:cTn>
                              </p:par>
                              <p:par>
                                <p:cTn id="71" presetID="10" presetClass="entr" presetSubtype="0" fill="hold" nodeType="withEffect">
                                  <p:stCondLst>
                                    <p:cond delay="0"/>
                                  </p:stCondLst>
                                  <p:childTnLst>
                                    <p:set>
                                      <p:cBhvr>
                                        <p:cTn id="72" dur="1" fill="hold">
                                          <p:stCondLst>
                                            <p:cond delay="0"/>
                                          </p:stCondLst>
                                        </p:cTn>
                                        <p:tgtEl>
                                          <p:spTgt spid="4081"/>
                                        </p:tgtEl>
                                        <p:attrNameLst>
                                          <p:attrName>style.visibility</p:attrName>
                                        </p:attrNameLst>
                                      </p:cBhvr>
                                      <p:to>
                                        <p:strVal val="visible"/>
                                      </p:to>
                                    </p:set>
                                    <p:animEffect transition="in" filter="fade">
                                      <p:cBhvr>
                                        <p:cTn id="73" dur="1000"/>
                                        <p:tgtEl>
                                          <p:spTgt spid="4081"/>
                                        </p:tgtEl>
                                      </p:cBhvr>
                                    </p:animEffect>
                                  </p:childTnLst>
                                </p:cTn>
                              </p:par>
                              <p:par>
                                <p:cTn id="74" presetID="10" presetClass="entr" presetSubtype="0" fill="hold" nodeType="withEffect">
                                  <p:stCondLst>
                                    <p:cond delay="0"/>
                                  </p:stCondLst>
                                  <p:childTnLst>
                                    <p:set>
                                      <p:cBhvr>
                                        <p:cTn id="75" dur="1" fill="hold">
                                          <p:stCondLst>
                                            <p:cond delay="0"/>
                                          </p:stCondLst>
                                        </p:cTn>
                                        <p:tgtEl>
                                          <p:spTgt spid="4082"/>
                                        </p:tgtEl>
                                        <p:attrNameLst>
                                          <p:attrName>style.visibility</p:attrName>
                                        </p:attrNameLst>
                                      </p:cBhvr>
                                      <p:to>
                                        <p:strVal val="visible"/>
                                      </p:to>
                                    </p:set>
                                    <p:animEffect transition="in" filter="fade">
                                      <p:cBhvr>
                                        <p:cTn id="76" dur="1000"/>
                                        <p:tgtEl>
                                          <p:spTgt spid="4082"/>
                                        </p:tgtEl>
                                      </p:cBhvr>
                                    </p:animEffect>
                                  </p:childTnLst>
                                </p:cTn>
                              </p:par>
                              <p:par>
                                <p:cTn id="77" presetID="10" presetClass="entr" presetSubtype="0" fill="hold" nodeType="withEffect">
                                  <p:stCondLst>
                                    <p:cond delay="0"/>
                                  </p:stCondLst>
                                  <p:childTnLst>
                                    <p:set>
                                      <p:cBhvr>
                                        <p:cTn id="78" dur="1" fill="hold">
                                          <p:stCondLst>
                                            <p:cond delay="0"/>
                                          </p:stCondLst>
                                        </p:cTn>
                                        <p:tgtEl>
                                          <p:spTgt spid="4083"/>
                                        </p:tgtEl>
                                        <p:attrNameLst>
                                          <p:attrName>style.visibility</p:attrName>
                                        </p:attrNameLst>
                                      </p:cBhvr>
                                      <p:to>
                                        <p:strVal val="visible"/>
                                      </p:to>
                                    </p:set>
                                    <p:animEffect transition="in" filter="fade">
                                      <p:cBhvr>
                                        <p:cTn id="79" dur="1000"/>
                                        <p:tgtEl>
                                          <p:spTgt spid="4083"/>
                                        </p:tgtEl>
                                      </p:cBhvr>
                                    </p:animEffect>
                                  </p:childTnLst>
                                </p:cTn>
                              </p:par>
                              <p:par>
                                <p:cTn id="80" presetID="10" presetClass="entr" presetSubtype="0" fill="hold" nodeType="withEffect">
                                  <p:stCondLst>
                                    <p:cond delay="0"/>
                                  </p:stCondLst>
                                  <p:childTnLst>
                                    <p:set>
                                      <p:cBhvr>
                                        <p:cTn id="81" dur="1" fill="hold">
                                          <p:stCondLst>
                                            <p:cond delay="0"/>
                                          </p:stCondLst>
                                        </p:cTn>
                                        <p:tgtEl>
                                          <p:spTgt spid="4084"/>
                                        </p:tgtEl>
                                        <p:attrNameLst>
                                          <p:attrName>style.visibility</p:attrName>
                                        </p:attrNameLst>
                                      </p:cBhvr>
                                      <p:to>
                                        <p:strVal val="visible"/>
                                      </p:to>
                                    </p:set>
                                    <p:animEffect transition="in" filter="fade">
                                      <p:cBhvr>
                                        <p:cTn id="82" dur="1000"/>
                                        <p:tgtEl>
                                          <p:spTgt spid="4084"/>
                                        </p:tgtEl>
                                      </p:cBhvr>
                                    </p:animEffect>
                                  </p:childTnLst>
                                </p:cTn>
                              </p:par>
                              <p:par>
                                <p:cTn id="83" presetID="10" presetClass="entr" presetSubtype="0" fill="hold" nodeType="withEffect">
                                  <p:stCondLst>
                                    <p:cond delay="0"/>
                                  </p:stCondLst>
                                  <p:childTnLst>
                                    <p:set>
                                      <p:cBhvr>
                                        <p:cTn id="84" dur="1" fill="hold">
                                          <p:stCondLst>
                                            <p:cond delay="0"/>
                                          </p:stCondLst>
                                        </p:cTn>
                                        <p:tgtEl>
                                          <p:spTgt spid="4085"/>
                                        </p:tgtEl>
                                        <p:attrNameLst>
                                          <p:attrName>style.visibility</p:attrName>
                                        </p:attrNameLst>
                                      </p:cBhvr>
                                      <p:to>
                                        <p:strVal val="visible"/>
                                      </p:to>
                                    </p:set>
                                    <p:animEffect transition="in" filter="fade">
                                      <p:cBhvr>
                                        <p:cTn id="85" dur="1000"/>
                                        <p:tgtEl>
                                          <p:spTgt spid="4085"/>
                                        </p:tgtEl>
                                      </p:cBhvr>
                                    </p:animEffect>
                                  </p:childTnLst>
                                </p:cTn>
                              </p:par>
                              <p:par>
                                <p:cTn id="86" presetID="10" presetClass="entr" presetSubtype="0" fill="hold" nodeType="withEffect">
                                  <p:stCondLst>
                                    <p:cond delay="0"/>
                                  </p:stCondLst>
                                  <p:childTnLst>
                                    <p:set>
                                      <p:cBhvr>
                                        <p:cTn id="87" dur="1" fill="hold">
                                          <p:stCondLst>
                                            <p:cond delay="0"/>
                                          </p:stCondLst>
                                        </p:cTn>
                                        <p:tgtEl>
                                          <p:spTgt spid="4086"/>
                                        </p:tgtEl>
                                        <p:attrNameLst>
                                          <p:attrName>style.visibility</p:attrName>
                                        </p:attrNameLst>
                                      </p:cBhvr>
                                      <p:to>
                                        <p:strVal val="visible"/>
                                      </p:to>
                                    </p:set>
                                    <p:animEffect transition="in" filter="fade">
                                      <p:cBhvr>
                                        <p:cTn id="88" dur="1000"/>
                                        <p:tgtEl>
                                          <p:spTgt spid="4086"/>
                                        </p:tgtEl>
                                      </p:cBhvr>
                                    </p:animEffect>
                                  </p:childTnLst>
                                </p:cTn>
                              </p:par>
                              <p:par>
                                <p:cTn id="89" presetID="10" presetClass="entr" presetSubtype="0" fill="hold" nodeType="withEffect">
                                  <p:stCondLst>
                                    <p:cond delay="0"/>
                                  </p:stCondLst>
                                  <p:childTnLst>
                                    <p:set>
                                      <p:cBhvr>
                                        <p:cTn id="90" dur="1" fill="hold">
                                          <p:stCondLst>
                                            <p:cond delay="0"/>
                                          </p:stCondLst>
                                        </p:cTn>
                                        <p:tgtEl>
                                          <p:spTgt spid="4087"/>
                                        </p:tgtEl>
                                        <p:attrNameLst>
                                          <p:attrName>style.visibility</p:attrName>
                                        </p:attrNameLst>
                                      </p:cBhvr>
                                      <p:to>
                                        <p:strVal val="visible"/>
                                      </p:to>
                                    </p:set>
                                    <p:animEffect transition="in" filter="fade">
                                      <p:cBhvr>
                                        <p:cTn id="91" dur="1000"/>
                                        <p:tgtEl>
                                          <p:spTgt spid="4087"/>
                                        </p:tgtEl>
                                      </p:cBhvr>
                                    </p:animEffect>
                                  </p:childTnLst>
                                </p:cTn>
                              </p:par>
                              <p:par>
                                <p:cTn id="92" presetID="10" presetClass="entr" presetSubtype="0" fill="hold" nodeType="withEffect">
                                  <p:stCondLst>
                                    <p:cond delay="0"/>
                                  </p:stCondLst>
                                  <p:childTnLst>
                                    <p:set>
                                      <p:cBhvr>
                                        <p:cTn id="93" dur="1" fill="hold">
                                          <p:stCondLst>
                                            <p:cond delay="0"/>
                                          </p:stCondLst>
                                        </p:cTn>
                                        <p:tgtEl>
                                          <p:spTgt spid="4088"/>
                                        </p:tgtEl>
                                        <p:attrNameLst>
                                          <p:attrName>style.visibility</p:attrName>
                                        </p:attrNameLst>
                                      </p:cBhvr>
                                      <p:to>
                                        <p:strVal val="visible"/>
                                      </p:to>
                                    </p:set>
                                    <p:animEffect transition="in" filter="fade">
                                      <p:cBhvr>
                                        <p:cTn id="94" dur="1000"/>
                                        <p:tgtEl>
                                          <p:spTgt spid="4088"/>
                                        </p:tgtEl>
                                      </p:cBhvr>
                                    </p:animEffect>
                                  </p:childTnLst>
                                </p:cTn>
                              </p:par>
                              <p:par>
                                <p:cTn id="95" presetID="10" presetClass="entr" presetSubtype="0" fill="hold" nodeType="withEffect">
                                  <p:stCondLst>
                                    <p:cond delay="0"/>
                                  </p:stCondLst>
                                  <p:childTnLst>
                                    <p:set>
                                      <p:cBhvr>
                                        <p:cTn id="96" dur="1" fill="hold">
                                          <p:stCondLst>
                                            <p:cond delay="0"/>
                                          </p:stCondLst>
                                        </p:cTn>
                                        <p:tgtEl>
                                          <p:spTgt spid="4089"/>
                                        </p:tgtEl>
                                        <p:attrNameLst>
                                          <p:attrName>style.visibility</p:attrName>
                                        </p:attrNameLst>
                                      </p:cBhvr>
                                      <p:to>
                                        <p:strVal val="visible"/>
                                      </p:to>
                                    </p:set>
                                    <p:animEffect transition="in" filter="fade">
                                      <p:cBhvr>
                                        <p:cTn id="97" dur="1000"/>
                                        <p:tgtEl>
                                          <p:spTgt spid="40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Cross-Task Generalization</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6</a:t>
            </a:fld>
            <a:endParaRPr lang="en-US" dirty="0"/>
          </a:p>
        </p:txBody>
      </p:sp>
      <p:sp>
        <p:nvSpPr>
          <p:cNvPr id="83" name="Alternate Process 82">
            <a:extLst>
              <a:ext uri="{FF2B5EF4-FFF2-40B4-BE49-F238E27FC236}">
                <a16:creationId xmlns:a16="http://schemas.microsoft.com/office/drawing/2014/main" id="{CA96BC56-A22F-3E47-A3B6-D5F35EE8030D}"/>
              </a:ext>
            </a:extLst>
          </p:cNvPr>
          <p:cNvSpPr/>
          <p:nvPr/>
        </p:nvSpPr>
        <p:spPr>
          <a:xfrm>
            <a:off x="3218479" y="1592764"/>
            <a:ext cx="6464835" cy="817245"/>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r>
              <a:rPr lang="en-US" b="1" i="1" dirty="0">
                <a:solidFill>
                  <a:schemeClr val="tx1"/>
                </a:solidFill>
              </a:rPr>
              <a:t>Text: </a:t>
            </a:r>
            <a:r>
              <a:rPr lang="en-US" i="1" dirty="0">
                <a:solidFill>
                  <a:schemeClr val="tx1"/>
                </a:solidFill>
              </a:rPr>
              <a:t>She chose to make a salad for lunch tomorrow and Sunday. </a:t>
            </a:r>
            <a:br>
              <a:rPr lang="en-US" i="1" dirty="0">
                <a:solidFill>
                  <a:schemeClr val="tx1"/>
                </a:solidFill>
              </a:rPr>
            </a:br>
            <a:r>
              <a:rPr lang="en-US" b="1" i="1" dirty="0">
                <a:solidFill>
                  <a:schemeClr val="tx1"/>
                </a:solidFill>
              </a:rPr>
              <a:t>Question:</a:t>
            </a:r>
            <a:r>
              <a:rPr lang="en-US" i="1" dirty="0">
                <a:solidFill>
                  <a:schemeClr val="tx1"/>
                </a:solidFill>
              </a:rPr>
              <a:t> how long did it take for her to make a salad?</a:t>
            </a:r>
          </a:p>
        </p:txBody>
      </p:sp>
      <p:cxnSp>
        <p:nvCxnSpPr>
          <p:cNvPr id="114" name="Elbow Connector 113">
            <a:extLst>
              <a:ext uri="{FF2B5EF4-FFF2-40B4-BE49-F238E27FC236}">
                <a16:creationId xmlns:a16="http://schemas.microsoft.com/office/drawing/2014/main" id="{431D6E6E-C443-4F48-AE81-F6E79A335BB3}"/>
              </a:ext>
            </a:extLst>
          </p:cNvPr>
          <p:cNvCxnSpPr>
            <a:cxnSpLocks/>
          </p:cNvCxnSpPr>
          <p:nvPr/>
        </p:nvCxnSpPr>
        <p:spPr>
          <a:xfrm flipV="1">
            <a:off x="7108247" y="3055908"/>
            <a:ext cx="1221050" cy="101251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115" name="Elbow Connector 114">
            <a:extLst>
              <a:ext uri="{FF2B5EF4-FFF2-40B4-BE49-F238E27FC236}">
                <a16:creationId xmlns:a16="http://schemas.microsoft.com/office/drawing/2014/main" id="{39C4B8A5-009B-AB42-9065-75C2E8A1444E}"/>
              </a:ext>
            </a:extLst>
          </p:cNvPr>
          <p:cNvCxnSpPr>
            <a:cxnSpLocks/>
          </p:cNvCxnSpPr>
          <p:nvPr/>
        </p:nvCxnSpPr>
        <p:spPr>
          <a:xfrm>
            <a:off x="7108247" y="4068418"/>
            <a:ext cx="1221050" cy="98090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116" name="Elbow Connector 115">
            <a:extLst>
              <a:ext uri="{FF2B5EF4-FFF2-40B4-BE49-F238E27FC236}">
                <a16:creationId xmlns:a16="http://schemas.microsoft.com/office/drawing/2014/main" id="{FDA40792-95CC-764B-B54E-7E03B50DDC84}"/>
              </a:ext>
            </a:extLst>
          </p:cNvPr>
          <p:cNvCxnSpPr>
            <a:cxnSpLocks/>
            <a:endCxn id="120" idx="1"/>
          </p:cNvCxnSpPr>
          <p:nvPr/>
        </p:nvCxnSpPr>
        <p:spPr>
          <a:xfrm>
            <a:off x="7108247" y="4068418"/>
            <a:ext cx="1221049" cy="524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117" name="Rectangle 116">
            <a:extLst>
              <a:ext uri="{FF2B5EF4-FFF2-40B4-BE49-F238E27FC236}">
                <a16:creationId xmlns:a16="http://schemas.microsoft.com/office/drawing/2014/main" id="{4E983844-45DD-244A-8E2D-95E5EFCDF395}"/>
              </a:ext>
            </a:extLst>
          </p:cNvPr>
          <p:cNvSpPr/>
          <p:nvPr/>
        </p:nvSpPr>
        <p:spPr>
          <a:xfrm>
            <a:off x="8329297" y="2878157"/>
            <a:ext cx="1898786" cy="400110"/>
          </a:xfrm>
          <a:prstGeom prst="rect">
            <a:avLst/>
          </a:prstGeom>
        </p:spPr>
        <p:txBody>
          <a:bodyPr wrap="square">
            <a:spAutoFit/>
          </a:bodyPr>
          <a:lstStyle/>
          <a:p>
            <a:pPr algn="ctr"/>
            <a:r>
              <a:rPr lang="en-US" sz="2000" i="1" dirty="0"/>
              <a:t>“event duration”</a:t>
            </a:r>
          </a:p>
        </p:txBody>
      </p:sp>
      <p:sp>
        <p:nvSpPr>
          <p:cNvPr id="118" name="Google Shape;711;p72">
            <a:extLst>
              <a:ext uri="{FF2B5EF4-FFF2-40B4-BE49-F238E27FC236}">
                <a16:creationId xmlns:a16="http://schemas.microsoft.com/office/drawing/2014/main" id="{96288640-F8B7-E24C-AF62-BCCCA4A5E28A}"/>
              </a:ext>
            </a:extLst>
          </p:cNvPr>
          <p:cNvSpPr txBox="1"/>
          <p:nvPr/>
        </p:nvSpPr>
        <p:spPr>
          <a:xfrm>
            <a:off x="10967666" y="2646405"/>
            <a:ext cx="939805"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a:t>
            </a:r>
            <a:endParaRPr sz="1400" i="1" dirty="0">
              <a:solidFill>
                <a:srgbClr val="980000"/>
              </a:solidFill>
              <a:latin typeface="Lato"/>
              <a:ea typeface="Lato"/>
              <a:cs typeface="Lato"/>
              <a:sym typeface="Lato"/>
            </a:endParaRPr>
          </a:p>
        </p:txBody>
      </p:sp>
      <p:sp>
        <p:nvSpPr>
          <p:cNvPr id="119" name="Google Shape;711;p72">
            <a:extLst>
              <a:ext uri="{FF2B5EF4-FFF2-40B4-BE49-F238E27FC236}">
                <a16:creationId xmlns:a16="http://schemas.microsoft.com/office/drawing/2014/main" id="{CFE90649-32D4-214C-B709-4D390FDC0AC0}"/>
              </a:ext>
            </a:extLst>
          </p:cNvPr>
          <p:cNvSpPr txBox="1"/>
          <p:nvPr/>
        </p:nvSpPr>
        <p:spPr>
          <a:xfrm>
            <a:off x="10848238" y="4710785"/>
            <a:ext cx="1204449"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Sentence Modification</a:t>
            </a:r>
          </a:p>
        </p:txBody>
      </p:sp>
      <p:sp>
        <p:nvSpPr>
          <p:cNvPr id="120" name="Rectangle 119">
            <a:extLst>
              <a:ext uri="{FF2B5EF4-FFF2-40B4-BE49-F238E27FC236}">
                <a16:creationId xmlns:a16="http://schemas.microsoft.com/office/drawing/2014/main" id="{C9F79060-CACD-2D4A-A78E-DD88718F8385}"/>
              </a:ext>
            </a:extLst>
          </p:cNvPr>
          <p:cNvSpPr/>
          <p:nvPr/>
        </p:nvSpPr>
        <p:spPr>
          <a:xfrm>
            <a:off x="8329296" y="3873603"/>
            <a:ext cx="2257005" cy="400110"/>
          </a:xfrm>
          <a:prstGeom prst="rect">
            <a:avLst/>
          </a:prstGeom>
        </p:spPr>
        <p:txBody>
          <a:bodyPr wrap="square">
            <a:spAutoFit/>
          </a:bodyPr>
          <a:lstStyle/>
          <a:p>
            <a:pPr algn="ctr"/>
            <a:r>
              <a:rPr lang="en-US" sz="2000" i="1" dirty="0"/>
              <a:t>“30mins”, “an hour”</a:t>
            </a:r>
          </a:p>
        </p:txBody>
      </p:sp>
      <p:sp>
        <p:nvSpPr>
          <p:cNvPr id="121" name="Google Shape;711;p72">
            <a:extLst>
              <a:ext uri="{FF2B5EF4-FFF2-40B4-BE49-F238E27FC236}">
                <a16:creationId xmlns:a16="http://schemas.microsoft.com/office/drawing/2014/main" id="{7702D299-EF49-B643-B7D7-E2789756A912}"/>
              </a:ext>
            </a:extLst>
          </p:cNvPr>
          <p:cNvSpPr txBox="1"/>
          <p:nvPr/>
        </p:nvSpPr>
        <p:spPr>
          <a:xfrm>
            <a:off x="10731500" y="3707470"/>
            <a:ext cx="141213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a:t>
            </a:r>
            <a:endParaRPr sz="1600" i="1" dirty="0">
              <a:solidFill>
                <a:srgbClr val="980000"/>
              </a:solidFill>
              <a:latin typeface="Lato"/>
              <a:ea typeface="Lato"/>
              <a:cs typeface="Lato"/>
              <a:sym typeface="Lato"/>
            </a:endParaRPr>
          </a:p>
        </p:txBody>
      </p:sp>
      <p:cxnSp>
        <p:nvCxnSpPr>
          <p:cNvPr id="123" name="Straight Arrow Connector 122">
            <a:extLst>
              <a:ext uri="{FF2B5EF4-FFF2-40B4-BE49-F238E27FC236}">
                <a16:creationId xmlns:a16="http://schemas.microsoft.com/office/drawing/2014/main" id="{D69DDFC2-8BAF-4F42-AECF-DDC6F59EA368}"/>
              </a:ext>
            </a:extLst>
          </p:cNvPr>
          <p:cNvCxnSpPr>
            <a:cxnSpLocks/>
            <a:endCxn id="127" idx="0"/>
          </p:cNvCxnSpPr>
          <p:nvPr/>
        </p:nvCxnSpPr>
        <p:spPr>
          <a:xfrm>
            <a:off x="6450898" y="2455472"/>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4" name="Elbow Connector 123">
            <a:extLst>
              <a:ext uri="{FF2B5EF4-FFF2-40B4-BE49-F238E27FC236}">
                <a16:creationId xmlns:a16="http://schemas.microsoft.com/office/drawing/2014/main" id="{9B3093D2-2D1A-3545-B568-3E5C83F588CA}"/>
              </a:ext>
            </a:extLst>
          </p:cNvPr>
          <p:cNvCxnSpPr>
            <a:cxnSpLocks/>
            <a:endCxn id="127" idx="1"/>
          </p:cNvCxnSpPr>
          <p:nvPr/>
        </p:nvCxnSpPr>
        <p:spPr>
          <a:xfrm>
            <a:off x="4479347" y="2955478"/>
            <a:ext cx="1314201" cy="1112940"/>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cxnSp>
        <p:nvCxnSpPr>
          <p:cNvPr id="125" name="Elbow Connector 124">
            <a:extLst>
              <a:ext uri="{FF2B5EF4-FFF2-40B4-BE49-F238E27FC236}">
                <a16:creationId xmlns:a16="http://schemas.microsoft.com/office/drawing/2014/main" id="{3F35A10E-6727-C849-B579-30E3283661E8}"/>
              </a:ext>
            </a:extLst>
          </p:cNvPr>
          <p:cNvCxnSpPr>
            <a:cxnSpLocks/>
            <a:endCxn id="127" idx="1"/>
          </p:cNvCxnSpPr>
          <p:nvPr/>
        </p:nvCxnSpPr>
        <p:spPr>
          <a:xfrm>
            <a:off x="4453124" y="4059766"/>
            <a:ext cx="1340424" cy="8652"/>
          </a:xfrm>
          <a:prstGeom prst="bentConnector3">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cxnSp>
        <p:nvCxnSpPr>
          <p:cNvPr id="126" name="Elbow Connector 125">
            <a:extLst>
              <a:ext uri="{FF2B5EF4-FFF2-40B4-BE49-F238E27FC236}">
                <a16:creationId xmlns:a16="http://schemas.microsoft.com/office/drawing/2014/main" id="{CA582408-B02F-1C48-ADCF-EA8691C74065}"/>
              </a:ext>
            </a:extLst>
          </p:cNvPr>
          <p:cNvCxnSpPr>
            <a:cxnSpLocks/>
            <a:endCxn id="127" idx="1"/>
          </p:cNvCxnSpPr>
          <p:nvPr/>
        </p:nvCxnSpPr>
        <p:spPr>
          <a:xfrm flipV="1">
            <a:off x="4470322" y="4068418"/>
            <a:ext cx="1323226" cy="980710"/>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pic>
        <p:nvPicPr>
          <p:cNvPr id="127" name="Picture 126">
            <a:extLst>
              <a:ext uri="{FF2B5EF4-FFF2-40B4-BE49-F238E27FC236}">
                <a16:creationId xmlns:a16="http://schemas.microsoft.com/office/drawing/2014/main" id="{ABBDFA55-7B2B-3D45-BDC7-C2F4915525CF}"/>
              </a:ext>
            </a:extLst>
          </p:cNvPr>
          <p:cNvPicPr>
            <a:picLocks noChangeAspect="1"/>
          </p:cNvPicPr>
          <p:nvPr/>
        </p:nvPicPr>
        <p:blipFill>
          <a:blip r:embed="rId3"/>
          <a:stretch>
            <a:fillRect/>
          </a:stretch>
        </p:blipFill>
        <p:spPr>
          <a:xfrm>
            <a:off x="5793548" y="3558614"/>
            <a:ext cx="1314699" cy="1019608"/>
          </a:xfrm>
          <a:prstGeom prst="rect">
            <a:avLst/>
          </a:prstGeom>
        </p:spPr>
      </p:pic>
      <p:cxnSp>
        <p:nvCxnSpPr>
          <p:cNvPr id="37" name="Elbow Connector 36">
            <a:extLst>
              <a:ext uri="{FF2B5EF4-FFF2-40B4-BE49-F238E27FC236}">
                <a16:creationId xmlns:a16="http://schemas.microsoft.com/office/drawing/2014/main" id="{1E2843FF-9FCA-D946-9DE2-755F35ACE195}"/>
              </a:ext>
            </a:extLst>
          </p:cNvPr>
          <p:cNvCxnSpPr>
            <a:cxnSpLocks/>
            <a:stCxn id="38" idx="3"/>
          </p:cNvCxnSpPr>
          <p:nvPr/>
        </p:nvCxnSpPr>
        <p:spPr>
          <a:xfrm flipV="1">
            <a:off x="4784494" y="4849264"/>
            <a:ext cx="1454941" cy="1152964"/>
          </a:xfrm>
          <a:prstGeom prst="bentConnector3">
            <a:avLst>
              <a:gd name="adj1" fmla="val 100525"/>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grpSp>
        <p:nvGrpSpPr>
          <p:cNvPr id="55" name="Group 54">
            <a:extLst>
              <a:ext uri="{FF2B5EF4-FFF2-40B4-BE49-F238E27FC236}">
                <a16:creationId xmlns:a16="http://schemas.microsoft.com/office/drawing/2014/main" id="{F494F86F-4DB4-C246-A478-F5B8B5BB3F21}"/>
              </a:ext>
            </a:extLst>
          </p:cNvPr>
          <p:cNvGrpSpPr/>
          <p:nvPr/>
        </p:nvGrpSpPr>
        <p:grpSpPr>
          <a:xfrm>
            <a:off x="814002" y="5354419"/>
            <a:ext cx="3970492" cy="954276"/>
            <a:chOff x="814002" y="5354419"/>
            <a:chExt cx="3970492" cy="954276"/>
          </a:xfrm>
        </p:grpSpPr>
        <p:sp>
          <p:nvSpPr>
            <p:cNvPr id="38" name="Alternate Process 37">
              <a:extLst>
                <a:ext uri="{FF2B5EF4-FFF2-40B4-BE49-F238E27FC236}">
                  <a16:creationId xmlns:a16="http://schemas.microsoft.com/office/drawing/2014/main" id="{8F6BA6E7-830B-0B47-BEFA-2F612FF3EE32}"/>
                </a:ext>
              </a:extLst>
            </p:cNvPr>
            <p:cNvSpPr/>
            <p:nvPr/>
          </p:nvSpPr>
          <p:spPr>
            <a:xfrm>
              <a:off x="1091611" y="5695761"/>
              <a:ext cx="3692883"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i="1" dirty="0">
                  <a:solidFill>
                    <a:schemeClr val="tx1"/>
                  </a:solidFill>
                </a:rPr>
                <a:t>Respond "yes" if the text contains an explicit answer to the given question. …</a:t>
              </a:r>
            </a:p>
          </p:txBody>
        </p:sp>
        <p:sp>
          <p:nvSpPr>
            <p:cNvPr id="39" name="Google Shape;711;p72">
              <a:extLst>
                <a:ext uri="{FF2B5EF4-FFF2-40B4-BE49-F238E27FC236}">
                  <a16:creationId xmlns:a16="http://schemas.microsoft.com/office/drawing/2014/main" id="{B606337F-0494-5F45-94EC-9052750C4C56}"/>
                </a:ext>
              </a:extLst>
            </p:cNvPr>
            <p:cNvSpPr txBox="1"/>
            <p:nvPr/>
          </p:nvSpPr>
          <p:spPr>
            <a:xfrm>
              <a:off x="814002" y="5354419"/>
              <a:ext cx="3087887"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Explicit Answerability Instructions</a:t>
              </a:r>
              <a:endParaRPr sz="1400" i="1" dirty="0">
                <a:solidFill>
                  <a:srgbClr val="980000"/>
                </a:solidFill>
                <a:latin typeface="Lato"/>
                <a:ea typeface="Lato"/>
                <a:cs typeface="Lato"/>
                <a:sym typeface="Lato"/>
              </a:endParaRPr>
            </a:p>
          </p:txBody>
        </p:sp>
      </p:grpSp>
      <p:sp>
        <p:nvSpPr>
          <p:cNvPr id="45" name="Google Shape;711;p72">
            <a:extLst>
              <a:ext uri="{FF2B5EF4-FFF2-40B4-BE49-F238E27FC236}">
                <a16:creationId xmlns:a16="http://schemas.microsoft.com/office/drawing/2014/main" id="{67591893-65FC-4A47-885B-F2824CAB57BE}"/>
              </a:ext>
            </a:extLst>
          </p:cNvPr>
          <p:cNvSpPr txBox="1"/>
          <p:nvPr/>
        </p:nvSpPr>
        <p:spPr>
          <a:xfrm>
            <a:off x="10753802" y="5637479"/>
            <a:ext cx="1322930"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Explicit answerability</a:t>
            </a:r>
            <a:endParaRPr sz="1400" i="1" dirty="0">
              <a:solidFill>
                <a:srgbClr val="980000"/>
              </a:solidFill>
              <a:latin typeface="Lato"/>
              <a:ea typeface="Lato"/>
              <a:cs typeface="Lato"/>
              <a:sym typeface="Lato"/>
            </a:endParaRPr>
          </a:p>
        </p:txBody>
      </p:sp>
      <p:sp>
        <p:nvSpPr>
          <p:cNvPr id="46" name="Rectangle 45">
            <a:extLst>
              <a:ext uri="{FF2B5EF4-FFF2-40B4-BE49-F238E27FC236}">
                <a16:creationId xmlns:a16="http://schemas.microsoft.com/office/drawing/2014/main" id="{89038266-219F-794B-8175-8177582CB314}"/>
              </a:ext>
            </a:extLst>
          </p:cNvPr>
          <p:cNvSpPr/>
          <p:nvPr/>
        </p:nvSpPr>
        <p:spPr>
          <a:xfrm>
            <a:off x="8318521" y="5775958"/>
            <a:ext cx="824145" cy="400110"/>
          </a:xfrm>
          <a:prstGeom prst="rect">
            <a:avLst/>
          </a:prstGeom>
        </p:spPr>
        <p:txBody>
          <a:bodyPr wrap="square">
            <a:spAutoFit/>
          </a:bodyPr>
          <a:lstStyle/>
          <a:p>
            <a:pPr algn="ctr"/>
            <a:r>
              <a:rPr lang="en-US" sz="2000" i="1" dirty="0"/>
              <a:t>“no”</a:t>
            </a:r>
          </a:p>
        </p:txBody>
      </p:sp>
      <p:sp>
        <p:nvSpPr>
          <p:cNvPr id="20" name="Right Brace 19">
            <a:extLst>
              <a:ext uri="{FF2B5EF4-FFF2-40B4-BE49-F238E27FC236}">
                <a16:creationId xmlns:a16="http://schemas.microsoft.com/office/drawing/2014/main" id="{1E7B7A2A-E704-BA49-BE6E-C2CEF150A001}"/>
              </a:ext>
            </a:extLst>
          </p:cNvPr>
          <p:cNvSpPr/>
          <p:nvPr/>
        </p:nvSpPr>
        <p:spPr>
          <a:xfrm flipH="1">
            <a:off x="741335" y="2537011"/>
            <a:ext cx="228278" cy="2876167"/>
          </a:xfrm>
          <a:prstGeom prst="rightBrace">
            <a:avLst>
              <a:gd name="adj1" fmla="val 161180"/>
              <a:gd name="adj2" fmla="val 50000"/>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ight Brace 53">
            <a:extLst>
              <a:ext uri="{FF2B5EF4-FFF2-40B4-BE49-F238E27FC236}">
                <a16:creationId xmlns:a16="http://schemas.microsoft.com/office/drawing/2014/main" id="{696D0F1C-4BF3-BC49-8BB9-E84A9759FC19}"/>
              </a:ext>
            </a:extLst>
          </p:cNvPr>
          <p:cNvSpPr/>
          <p:nvPr/>
        </p:nvSpPr>
        <p:spPr>
          <a:xfrm flipH="1">
            <a:off x="756616" y="5585231"/>
            <a:ext cx="228278" cy="769073"/>
          </a:xfrm>
          <a:prstGeom prst="rightBrace">
            <a:avLst>
              <a:gd name="adj1" fmla="val 161180"/>
              <a:gd name="adj2" fmla="val 50000"/>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1" name="Elbow Connector 60">
            <a:extLst>
              <a:ext uri="{FF2B5EF4-FFF2-40B4-BE49-F238E27FC236}">
                <a16:creationId xmlns:a16="http://schemas.microsoft.com/office/drawing/2014/main" id="{34A2CB59-5EB4-6E4C-8A64-E31E1DCE0ED1}"/>
              </a:ext>
            </a:extLst>
          </p:cNvPr>
          <p:cNvCxnSpPr>
            <a:cxnSpLocks/>
          </p:cNvCxnSpPr>
          <p:nvPr/>
        </p:nvCxnSpPr>
        <p:spPr>
          <a:xfrm>
            <a:off x="6515747" y="4873748"/>
            <a:ext cx="1802774" cy="1102265"/>
          </a:xfrm>
          <a:prstGeom prst="bentConnector3">
            <a:avLst>
              <a:gd name="adj1" fmla="val 77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67" name="Google Shape;711;p72">
            <a:extLst>
              <a:ext uri="{FF2B5EF4-FFF2-40B4-BE49-F238E27FC236}">
                <a16:creationId xmlns:a16="http://schemas.microsoft.com/office/drawing/2014/main" id="{94B971B3-17DE-7C4C-A6B6-690345873484}"/>
              </a:ext>
            </a:extLst>
          </p:cNvPr>
          <p:cNvSpPr txBox="1"/>
          <p:nvPr/>
        </p:nvSpPr>
        <p:spPr>
          <a:xfrm>
            <a:off x="-102390" y="3640603"/>
            <a:ext cx="935591"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observed</a:t>
            </a:r>
          </a:p>
          <a:p>
            <a:pPr algn="ctr">
              <a:spcBef>
                <a:spcPts val="0"/>
              </a:spcBef>
              <a:spcAft>
                <a:spcPts val="0"/>
              </a:spcAft>
            </a:pPr>
            <a:r>
              <a:rPr lang="en-US" sz="1400" i="1" dirty="0">
                <a:solidFill>
                  <a:srgbClr val="980000"/>
                </a:solidFill>
                <a:latin typeface="Lato"/>
                <a:ea typeface="Lato"/>
                <a:cs typeface="Lato"/>
                <a:sym typeface="Lato"/>
              </a:rPr>
              <a:t>tasks</a:t>
            </a:r>
            <a:endParaRPr sz="1400" i="1" dirty="0">
              <a:solidFill>
                <a:srgbClr val="980000"/>
              </a:solidFill>
              <a:latin typeface="Lato"/>
              <a:ea typeface="Lato"/>
              <a:cs typeface="Lato"/>
              <a:sym typeface="Lato"/>
            </a:endParaRPr>
          </a:p>
        </p:txBody>
      </p:sp>
      <p:sp>
        <p:nvSpPr>
          <p:cNvPr id="68" name="Alternate Process 67">
            <a:extLst>
              <a:ext uri="{FF2B5EF4-FFF2-40B4-BE49-F238E27FC236}">
                <a16:creationId xmlns:a16="http://schemas.microsoft.com/office/drawing/2014/main" id="{F1CA4C65-A051-C949-A52B-B92FFA553BAE}"/>
              </a:ext>
            </a:extLst>
          </p:cNvPr>
          <p:cNvSpPr/>
          <p:nvPr/>
        </p:nvSpPr>
        <p:spPr>
          <a:xfrm>
            <a:off x="1060178" y="2661468"/>
            <a:ext cx="3692883"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i="1" dirty="0">
                <a:solidFill>
                  <a:schemeClr val="tx1"/>
                </a:solidFill>
              </a:rPr>
              <a:t>Indicate the type of temporal phenomenon in the question … </a:t>
            </a:r>
          </a:p>
        </p:txBody>
      </p:sp>
      <p:sp>
        <p:nvSpPr>
          <p:cNvPr id="69" name="Google Shape;711;p72">
            <a:extLst>
              <a:ext uri="{FF2B5EF4-FFF2-40B4-BE49-F238E27FC236}">
                <a16:creationId xmlns:a16="http://schemas.microsoft.com/office/drawing/2014/main" id="{7C86AF6F-2A5C-7D46-A4DD-5ADBB01C8E6D}"/>
              </a:ext>
            </a:extLst>
          </p:cNvPr>
          <p:cNvSpPr txBox="1"/>
          <p:nvPr/>
        </p:nvSpPr>
        <p:spPr>
          <a:xfrm>
            <a:off x="1047069" y="2294066"/>
            <a:ext cx="2854813"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 Instructions</a:t>
            </a:r>
            <a:endParaRPr sz="1400" i="1" dirty="0">
              <a:solidFill>
                <a:srgbClr val="980000"/>
              </a:solidFill>
              <a:latin typeface="Lato"/>
              <a:ea typeface="Lato"/>
              <a:cs typeface="Lato"/>
              <a:sym typeface="Lato"/>
            </a:endParaRPr>
          </a:p>
        </p:txBody>
      </p:sp>
      <p:sp>
        <p:nvSpPr>
          <p:cNvPr id="70" name="Alternate Process 69">
            <a:extLst>
              <a:ext uri="{FF2B5EF4-FFF2-40B4-BE49-F238E27FC236}">
                <a16:creationId xmlns:a16="http://schemas.microsoft.com/office/drawing/2014/main" id="{130D7DB7-07DC-8547-9E72-888309744C6E}"/>
              </a:ext>
            </a:extLst>
          </p:cNvPr>
          <p:cNvSpPr/>
          <p:nvPr/>
        </p:nvSpPr>
        <p:spPr>
          <a:xfrm>
            <a:off x="1042967" y="3739537"/>
            <a:ext cx="3692881"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i="1" dirty="0">
                <a:solidFill>
                  <a:schemeClr val="tx1"/>
                </a:solidFill>
              </a:rPr>
              <a:t>In this task we ask you to write answer to the given question. … </a:t>
            </a:r>
          </a:p>
        </p:txBody>
      </p:sp>
      <p:sp>
        <p:nvSpPr>
          <p:cNvPr id="71" name="Google Shape;711;p72">
            <a:extLst>
              <a:ext uri="{FF2B5EF4-FFF2-40B4-BE49-F238E27FC236}">
                <a16:creationId xmlns:a16="http://schemas.microsoft.com/office/drawing/2014/main" id="{4AC42A5B-455E-7446-8D33-F6092AC4FEF9}"/>
              </a:ext>
            </a:extLst>
          </p:cNvPr>
          <p:cNvSpPr txBox="1"/>
          <p:nvPr/>
        </p:nvSpPr>
        <p:spPr>
          <a:xfrm>
            <a:off x="1009637" y="3353689"/>
            <a:ext cx="3039058"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 Instructions</a:t>
            </a:r>
            <a:endParaRPr sz="1400" i="1" dirty="0">
              <a:solidFill>
                <a:srgbClr val="980000"/>
              </a:solidFill>
              <a:latin typeface="Lato"/>
              <a:ea typeface="Lato"/>
              <a:cs typeface="Lato"/>
              <a:sym typeface="Lato"/>
            </a:endParaRPr>
          </a:p>
        </p:txBody>
      </p:sp>
      <p:sp>
        <p:nvSpPr>
          <p:cNvPr id="72" name="Alternate Process 71">
            <a:extLst>
              <a:ext uri="{FF2B5EF4-FFF2-40B4-BE49-F238E27FC236}">
                <a16:creationId xmlns:a16="http://schemas.microsoft.com/office/drawing/2014/main" id="{A327C9D1-E8D2-A541-92BE-2029AED2D34C}"/>
              </a:ext>
            </a:extLst>
          </p:cNvPr>
          <p:cNvSpPr/>
          <p:nvPr/>
        </p:nvSpPr>
        <p:spPr>
          <a:xfrm>
            <a:off x="1082646" y="4728982"/>
            <a:ext cx="3692883"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i="1" dirty="0">
                <a:solidFill>
                  <a:schemeClr val="tx1"/>
                </a:solidFill>
              </a:rPr>
              <a:t>Label a question that is free of any grammatical/logical errors w/  'yes’ … </a:t>
            </a:r>
          </a:p>
        </p:txBody>
      </p:sp>
      <p:sp>
        <p:nvSpPr>
          <p:cNvPr id="73" name="Google Shape;711;p72">
            <a:extLst>
              <a:ext uri="{FF2B5EF4-FFF2-40B4-BE49-F238E27FC236}">
                <a16:creationId xmlns:a16="http://schemas.microsoft.com/office/drawing/2014/main" id="{1B1B9B8E-ED20-0F42-B5E7-04F5AD175EA8}"/>
              </a:ext>
            </a:extLst>
          </p:cNvPr>
          <p:cNvSpPr txBox="1"/>
          <p:nvPr/>
        </p:nvSpPr>
        <p:spPr>
          <a:xfrm>
            <a:off x="752742" y="4387640"/>
            <a:ext cx="3087887"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  Sentence Mod. Instructions</a:t>
            </a:r>
          </a:p>
        </p:txBody>
      </p:sp>
      <p:sp>
        <p:nvSpPr>
          <p:cNvPr id="77" name="Google Shape;711;p72">
            <a:extLst>
              <a:ext uri="{FF2B5EF4-FFF2-40B4-BE49-F238E27FC236}">
                <a16:creationId xmlns:a16="http://schemas.microsoft.com/office/drawing/2014/main" id="{AF7C6EA6-5736-E841-A98D-061001A05698}"/>
              </a:ext>
            </a:extLst>
          </p:cNvPr>
          <p:cNvSpPr txBox="1"/>
          <p:nvPr/>
        </p:nvSpPr>
        <p:spPr>
          <a:xfrm>
            <a:off x="-126318" y="5469421"/>
            <a:ext cx="1080611"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evaluation</a:t>
            </a:r>
          </a:p>
          <a:p>
            <a:pPr algn="ctr">
              <a:spcBef>
                <a:spcPts val="0"/>
              </a:spcBef>
              <a:spcAft>
                <a:spcPts val="0"/>
              </a:spcAft>
            </a:pPr>
            <a:r>
              <a:rPr lang="en-US" sz="1400" i="1" dirty="0">
                <a:solidFill>
                  <a:srgbClr val="980000"/>
                </a:solidFill>
                <a:latin typeface="Lato"/>
                <a:ea typeface="Lato"/>
                <a:cs typeface="Lato"/>
                <a:sym typeface="Lato"/>
              </a:rPr>
              <a:t>tasks</a:t>
            </a:r>
            <a:endParaRPr sz="1400" i="1" dirty="0">
              <a:solidFill>
                <a:srgbClr val="980000"/>
              </a:solidFill>
              <a:latin typeface="Lato"/>
              <a:ea typeface="Lato"/>
              <a:cs typeface="Lato"/>
              <a:sym typeface="Lato"/>
            </a:endParaRPr>
          </a:p>
        </p:txBody>
      </p:sp>
      <p:sp>
        <p:nvSpPr>
          <p:cNvPr id="59" name="Down Arrow Callout 58">
            <a:extLst>
              <a:ext uri="{FF2B5EF4-FFF2-40B4-BE49-F238E27FC236}">
                <a16:creationId xmlns:a16="http://schemas.microsoft.com/office/drawing/2014/main" id="{A6C5A469-8613-3F44-AB40-87A14D8726F3}"/>
              </a:ext>
            </a:extLst>
          </p:cNvPr>
          <p:cNvSpPr/>
          <p:nvPr/>
        </p:nvSpPr>
        <p:spPr>
          <a:xfrm>
            <a:off x="10784266" y="1662200"/>
            <a:ext cx="1268422" cy="817245"/>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tasks</a:t>
            </a:r>
          </a:p>
        </p:txBody>
      </p:sp>
      <p:sp>
        <p:nvSpPr>
          <p:cNvPr id="40" name="Rectangle 39">
            <a:extLst>
              <a:ext uri="{FF2B5EF4-FFF2-40B4-BE49-F238E27FC236}">
                <a16:creationId xmlns:a16="http://schemas.microsoft.com/office/drawing/2014/main" id="{70873A79-371B-EC40-AF71-1AB2F5982164}"/>
              </a:ext>
            </a:extLst>
          </p:cNvPr>
          <p:cNvSpPr/>
          <p:nvPr/>
        </p:nvSpPr>
        <p:spPr>
          <a:xfrm>
            <a:off x="8329297" y="4849264"/>
            <a:ext cx="1687062" cy="400110"/>
          </a:xfrm>
          <a:prstGeom prst="rect">
            <a:avLst/>
          </a:prstGeom>
        </p:spPr>
        <p:txBody>
          <a:bodyPr wrap="square">
            <a:spAutoFit/>
          </a:bodyPr>
          <a:lstStyle/>
          <a:p>
            <a:pPr algn="ctr"/>
            <a:r>
              <a:rPr lang="en-US" sz="2000" i="1" dirty="0"/>
              <a:t>“how often …”</a:t>
            </a:r>
          </a:p>
        </p:txBody>
      </p:sp>
    </p:spTree>
    <p:extLst>
      <p:ext uri="{BB962C8B-B14F-4D97-AF65-F5344CB8AC3E}">
        <p14:creationId xmlns:p14="http://schemas.microsoft.com/office/powerpoint/2010/main" val="172226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fade">
                                      <p:cBhvr>
                                        <p:cTn id="18" dur="500"/>
                                        <p:tgtEl>
                                          <p:spTgt spid="7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par>
                                <p:cTn id="24" presetID="10" presetClass="entr" presetSubtype="0" fill="hold"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20" grpId="0" animBg="1"/>
      <p:bldP spid="54" grpId="0" animBg="1"/>
      <p:bldP spid="67" grpId="0"/>
      <p:bldP spid="7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093"/>
        <p:cNvGrpSpPr/>
        <p:nvPr/>
      </p:nvGrpSpPr>
      <p:grpSpPr>
        <a:xfrm>
          <a:off x="0" y="0"/>
          <a:ext cx="0" cy="0"/>
          <a:chOff x="0" y="0"/>
          <a:chExt cx="0" cy="0"/>
        </a:xfrm>
      </p:grpSpPr>
      <p:sp>
        <p:nvSpPr>
          <p:cNvPr id="4094" name="Google Shape;4094;p381"/>
          <p:cNvSpPr/>
          <p:nvPr/>
        </p:nvSpPr>
        <p:spPr>
          <a:xfrm>
            <a:off x="7060967" y="1816700"/>
            <a:ext cx="4835200" cy="440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Sub-task Instructions:</a:t>
            </a:r>
            <a:r>
              <a:rPr lang="en" sz="1333" b="1">
                <a:latin typeface="Lato"/>
                <a:ea typeface="Lato"/>
                <a:cs typeface="Lato"/>
                <a:sym typeface="Lato"/>
              </a:rPr>
              <a:t> </a:t>
            </a:r>
            <a:endParaRPr sz="1333" b="1">
              <a:latin typeface="Lato"/>
              <a:ea typeface="Lato"/>
              <a:cs typeface="Lato"/>
              <a:sym typeface="Lato"/>
            </a:endParaRPr>
          </a:p>
          <a:p>
            <a:pPr algn="ctr">
              <a:spcBef>
                <a:spcPts val="0"/>
              </a:spcBef>
              <a:spcAft>
                <a:spcPts val="0"/>
              </a:spcAft>
            </a:pPr>
            <a:endParaRPr sz="1333" i="1">
              <a:latin typeface="Lato"/>
              <a:ea typeface="Lato"/>
              <a:cs typeface="Lato"/>
              <a:sym typeface="Lato"/>
            </a:endParaRPr>
          </a:p>
        </p:txBody>
      </p:sp>
      <p:sp>
        <p:nvSpPr>
          <p:cNvPr id="4095" name="Google Shape;4095;p381"/>
          <p:cNvSpPr/>
          <p:nvPr/>
        </p:nvSpPr>
        <p:spPr>
          <a:xfrm>
            <a:off x="9248400" y="4871733"/>
            <a:ext cx="2425600" cy="102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Input/outputs:</a:t>
            </a:r>
            <a:r>
              <a:rPr lang="en" sz="1333" b="1">
                <a:latin typeface="Lato"/>
                <a:ea typeface="Lato"/>
                <a:cs typeface="Lato"/>
                <a:sym typeface="Lato"/>
              </a:rPr>
              <a:t> </a:t>
            </a:r>
            <a:endParaRPr sz="1333" b="1" i="1">
              <a:latin typeface="Lato"/>
              <a:ea typeface="Lato"/>
              <a:cs typeface="Lato"/>
              <a:sym typeface="Lato"/>
            </a:endParaRPr>
          </a:p>
        </p:txBody>
      </p:sp>
      <p:sp>
        <p:nvSpPr>
          <p:cNvPr id="4096" name="Google Shape;4096;p381"/>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Schema Definition (5)</a:t>
            </a:r>
            <a:endParaRPr/>
          </a:p>
          <a:p>
            <a:endParaRPr/>
          </a:p>
        </p:txBody>
      </p:sp>
      <p:sp>
        <p:nvSpPr>
          <p:cNvPr id="4097" name="Google Shape;4097;p381"/>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60</a:t>
            </a:fld>
            <a:endParaRPr/>
          </a:p>
        </p:txBody>
      </p:sp>
      <p:pic>
        <p:nvPicPr>
          <p:cNvPr id="4098" name="Google Shape;4098;p381"/>
          <p:cNvPicPr preferRelativeResize="0"/>
          <p:nvPr/>
        </p:nvPicPr>
        <p:blipFill rotWithShape="1">
          <a:blip r:embed="rId3">
            <a:alphaModFix/>
          </a:blip>
          <a:srcRect l="4647" r="4575" b="1419"/>
          <a:stretch/>
        </p:blipFill>
        <p:spPr>
          <a:xfrm>
            <a:off x="180474" y="2026862"/>
            <a:ext cx="6775365" cy="3889249"/>
          </a:xfrm>
          <a:prstGeom prst="rect">
            <a:avLst/>
          </a:prstGeom>
          <a:noFill/>
          <a:ln>
            <a:noFill/>
          </a:ln>
        </p:spPr>
      </p:pic>
      <p:sp>
        <p:nvSpPr>
          <p:cNvPr id="4099" name="Google Shape;4099;p381"/>
          <p:cNvSpPr/>
          <p:nvPr/>
        </p:nvSpPr>
        <p:spPr>
          <a:xfrm>
            <a:off x="257533" y="2431467"/>
            <a:ext cx="6621200" cy="410400"/>
          </a:xfrm>
          <a:prstGeom prst="roundRect">
            <a:avLst>
              <a:gd name="adj" fmla="val 16667"/>
            </a:avLst>
          </a:prstGeom>
          <a:noFill/>
          <a:ln w="9525" cap="flat" cmpd="sng">
            <a:solidFill>
              <a:srgbClr val="FF00FF"/>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100" name="Google Shape;4100;p381"/>
          <p:cNvSpPr/>
          <p:nvPr/>
        </p:nvSpPr>
        <p:spPr>
          <a:xfrm>
            <a:off x="236733" y="3245308"/>
            <a:ext cx="6621200" cy="3168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101" name="Google Shape;4101;p381"/>
          <p:cNvSpPr/>
          <p:nvPr/>
        </p:nvSpPr>
        <p:spPr>
          <a:xfrm>
            <a:off x="236733" y="3651685"/>
            <a:ext cx="6621200" cy="939600"/>
          </a:xfrm>
          <a:prstGeom prst="roundRect">
            <a:avLst>
              <a:gd name="adj" fmla="val 16667"/>
            </a:avLst>
          </a:prstGeom>
          <a:noFill/>
          <a:ln w="9525" cap="flat" cmpd="sng">
            <a:solidFill>
              <a:srgbClr val="0000FF"/>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102" name="Google Shape;4102;p381"/>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60</a:t>
            </a:fld>
            <a:endParaRPr/>
          </a:p>
        </p:txBody>
      </p:sp>
      <p:sp>
        <p:nvSpPr>
          <p:cNvPr id="4103" name="Google Shape;4103;p381"/>
          <p:cNvSpPr/>
          <p:nvPr/>
        </p:nvSpPr>
        <p:spPr>
          <a:xfrm>
            <a:off x="8008731" y="2280067"/>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Definition</a:t>
            </a:r>
            <a:endParaRPr/>
          </a:p>
        </p:txBody>
      </p:sp>
      <p:sp>
        <p:nvSpPr>
          <p:cNvPr id="4104" name="Google Shape;4104;p381"/>
          <p:cNvSpPr/>
          <p:nvPr/>
        </p:nvSpPr>
        <p:spPr>
          <a:xfrm>
            <a:off x="9183825" y="2280033"/>
            <a:ext cx="11324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“Don’t” instructions</a:t>
            </a:r>
            <a:endParaRPr/>
          </a:p>
        </p:txBody>
      </p:sp>
      <p:sp>
        <p:nvSpPr>
          <p:cNvPr id="4105" name="Google Shape;4105;p381"/>
          <p:cNvSpPr/>
          <p:nvPr/>
        </p:nvSpPr>
        <p:spPr>
          <a:xfrm>
            <a:off x="10456433" y="2280033"/>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Emphasize/Caution</a:t>
            </a:r>
            <a:endParaRPr/>
          </a:p>
        </p:txBody>
      </p:sp>
      <p:sp>
        <p:nvSpPr>
          <p:cNvPr id="4106" name="Google Shape;4106;p381"/>
          <p:cNvSpPr/>
          <p:nvPr/>
        </p:nvSpPr>
        <p:spPr>
          <a:xfrm>
            <a:off x="7474533" y="3490933"/>
            <a:ext cx="1692800" cy="102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Positive example</a:t>
            </a:r>
            <a:endParaRPr/>
          </a:p>
        </p:txBody>
      </p:sp>
      <p:sp>
        <p:nvSpPr>
          <p:cNvPr id="4107" name="Google Shape;4107;p381"/>
          <p:cNvSpPr/>
          <p:nvPr/>
        </p:nvSpPr>
        <p:spPr>
          <a:xfrm>
            <a:off x="9726200" y="3483500"/>
            <a:ext cx="1563600" cy="9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Negative example</a:t>
            </a:r>
            <a:endParaRPr/>
          </a:p>
        </p:txBody>
      </p:sp>
      <p:cxnSp>
        <p:nvCxnSpPr>
          <p:cNvPr id="4108" name="Google Shape;4108;p381"/>
          <p:cNvCxnSpPr>
            <a:stCxn id="4100" idx="3"/>
            <a:endCxn id="4109" idx="1"/>
          </p:cNvCxnSpPr>
          <p:nvPr/>
        </p:nvCxnSpPr>
        <p:spPr>
          <a:xfrm>
            <a:off x="6857933" y="3403708"/>
            <a:ext cx="2625200" cy="2068800"/>
          </a:xfrm>
          <a:prstGeom prst="curvedConnector3">
            <a:avLst>
              <a:gd name="adj1" fmla="val 49999"/>
            </a:avLst>
          </a:prstGeom>
          <a:noFill/>
          <a:ln w="9525" cap="flat" cmpd="sng">
            <a:solidFill>
              <a:srgbClr val="FF0000"/>
            </a:solidFill>
            <a:prstDash val="solid"/>
            <a:round/>
            <a:headEnd type="stealth" w="med" len="med"/>
            <a:tailEnd type="stealth" w="med" len="med"/>
          </a:ln>
        </p:spPr>
      </p:cxnSp>
      <p:sp>
        <p:nvSpPr>
          <p:cNvPr id="4110" name="Google Shape;4110;p381"/>
          <p:cNvSpPr/>
          <p:nvPr/>
        </p:nvSpPr>
        <p:spPr>
          <a:xfrm>
            <a:off x="7608525"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111" name="Google Shape;4111;p381"/>
          <p:cNvSpPr/>
          <p:nvPr/>
        </p:nvSpPr>
        <p:spPr>
          <a:xfrm>
            <a:off x="8463592"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112" name="Google Shape;4112;p381"/>
          <p:cNvSpPr/>
          <p:nvPr/>
        </p:nvSpPr>
        <p:spPr>
          <a:xfrm>
            <a:off x="8050925" y="4215889"/>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113" name="Google Shape;4113;p381"/>
          <p:cNvSpPr/>
          <p:nvPr/>
        </p:nvSpPr>
        <p:spPr>
          <a:xfrm>
            <a:off x="9856048"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114" name="Google Shape;4114;p381"/>
          <p:cNvSpPr/>
          <p:nvPr/>
        </p:nvSpPr>
        <p:spPr>
          <a:xfrm>
            <a:off x="10609260"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115" name="Google Shape;4115;p381"/>
          <p:cNvSpPr/>
          <p:nvPr/>
        </p:nvSpPr>
        <p:spPr>
          <a:xfrm>
            <a:off x="9861492" y="4167567"/>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116" name="Google Shape;4116;p381"/>
          <p:cNvSpPr/>
          <p:nvPr/>
        </p:nvSpPr>
        <p:spPr>
          <a:xfrm>
            <a:off x="10511335" y="4167577"/>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Suggestion</a:t>
            </a:r>
            <a:endParaRPr sz="1600"/>
          </a:p>
        </p:txBody>
      </p:sp>
      <p:cxnSp>
        <p:nvCxnSpPr>
          <p:cNvPr id="4117" name="Google Shape;4117;p381"/>
          <p:cNvCxnSpPr>
            <a:stCxn id="4099" idx="2"/>
            <a:endCxn id="4118" idx="1"/>
          </p:cNvCxnSpPr>
          <p:nvPr/>
        </p:nvCxnSpPr>
        <p:spPr>
          <a:xfrm rot="-5400000" flipH="1">
            <a:off x="4328333" y="2081667"/>
            <a:ext cx="2581200" cy="4101600"/>
          </a:xfrm>
          <a:prstGeom prst="curvedConnector2">
            <a:avLst/>
          </a:prstGeom>
          <a:noFill/>
          <a:ln w="9525" cap="flat" cmpd="sng">
            <a:solidFill>
              <a:srgbClr val="FF00FF"/>
            </a:solidFill>
            <a:prstDash val="solid"/>
            <a:round/>
            <a:headEnd type="stealth" w="med" len="med"/>
            <a:tailEnd type="stealth" w="med" len="med"/>
          </a:ln>
        </p:spPr>
      </p:cxnSp>
      <p:sp>
        <p:nvSpPr>
          <p:cNvPr id="4119" name="Google Shape;4119;p381"/>
          <p:cNvSpPr/>
          <p:nvPr/>
        </p:nvSpPr>
        <p:spPr>
          <a:xfrm>
            <a:off x="10649753" y="5330340"/>
            <a:ext cx="809200" cy="28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output</a:t>
            </a:r>
            <a:endParaRPr/>
          </a:p>
        </p:txBody>
      </p:sp>
      <p:sp>
        <p:nvSpPr>
          <p:cNvPr id="4120" name="Google Shape;4120;p381"/>
          <p:cNvSpPr/>
          <p:nvPr/>
        </p:nvSpPr>
        <p:spPr>
          <a:xfrm>
            <a:off x="7237933" y="3095833"/>
            <a:ext cx="4436000" cy="16100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Examples:</a:t>
            </a:r>
            <a:r>
              <a:rPr lang="en" sz="1333" b="1">
                <a:latin typeface="Lato"/>
                <a:ea typeface="Lato"/>
                <a:cs typeface="Lato"/>
                <a:sym typeface="Lato"/>
              </a:rPr>
              <a:t> </a:t>
            </a:r>
            <a:endParaRPr sz="1333" b="1" i="1">
              <a:latin typeface="Lato"/>
              <a:ea typeface="Lato"/>
              <a:cs typeface="Lato"/>
              <a:sym typeface="Lato"/>
            </a:endParaRPr>
          </a:p>
        </p:txBody>
      </p:sp>
      <p:sp>
        <p:nvSpPr>
          <p:cNvPr id="4118" name="Google Shape;4118;p381"/>
          <p:cNvSpPr/>
          <p:nvPr/>
        </p:nvSpPr>
        <p:spPr>
          <a:xfrm>
            <a:off x="7669647" y="5187875"/>
            <a:ext cx="101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Prompt message </a:t>
            </a:r>
            <a:endParaRPr/>
          </a:p>
        </p:txBody>
      </p:sp>
      <p:sp>
        <p:nvSpPr>
          <p:cNvPr id="4121" name="Google Shape;4121;p381"/>
          <p:cNvSpPr/>
          <p:nvPr/>
        </p:nvSpPr>
        <p:spPr>
          <a:xfrm>
            <a:off x="7300100" y="2280067"/>
            <a:ext cx="62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Title</a:t>
            </a:r>
            <a:endParaRPr/>
          </a:p>
        </p:txBody>
      </p:sp>
      <p:sp>
        <p:nvSpPr>
          <p:cNvPr id="4109" name="Google Shape;4109;p381"/>
          <p:cNvSpPr/>
          <p:nvPr/>
        </p:nvSpPr>
        <p:spPr>
          <a:xfrm>
            <a:off x="9483077" y="5320540"/>
            <a:ext cx="682400" cy="30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input</a:t>
            </a:r>
            <a:endParaRPr/>
          </a:p>
        </p:txBody>
      </p:sp>
      <p:sp>
        <p:nvSpPr>
          <p:cNvPr id="4122" name="Google Shape;4122;p381"/>
          <p:cNvSpPr txBox="1"/>
          <p:nvPr/>
        </p:nvSpPr>
        <p:spPr>
          <a:xfrm>
            <a:off x="10123833" y="5592067"/>
            <a:ext cx="19792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 instances</a:t>
            </a:r>
            <a:endParaRPr sz="1067">
              <a:latin typeface="Lato"/>
              <a:ea typeface="Lato"/>
              <a:cs typeface="Lato"/>
              <a:sym typeface="Lato"/>
            </a:endParaRPr>
          </a:p>
        </p:txBody>
      </p:sp>
      <p:sp>
        <p:nvSpPr>
          <p:cNvPr id="4123" name="Google Shape;4123;p381"/>
          <p:cNvSpPr txBox="1"/>
          <p:nvPr/>
        </p:nvSpPr>
        <p:spPr>
          <a:xfrm>
            <a:off x="9960967" y="4387901"/>
            <a:ext cx="18648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examples for sub-task</a:t>
            </a:r>
            <a:endParaRPr sz="1067">
              <a:latin typeface="Lato"/>
              <a:ea typeface="Lato"/>
              <a:cs typeface="Lato"/>
              <a:sym typeface="Lato"/>
            </a:endParaRPr>
          </a:p>
        </p:txBody>
      </p:sp>
      <p:sp>
        <p:nvSpPr>
          <p:cNvPr id="4124" name="Google Shape;4124;p381"/>
          <p:cNvSpPr txBox="1"/>
          <p:nvPr/>
        </p:nvSpPr>
        <p:spPr>
          <a:xfrm>
            <a:off x="10880275" y="5903801"/>
            <a:ext cx="11324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sub-tasks</a:t>
            </a:r>
            <a:endParaRPr sz="1067">
              <a:latin typeface="Lato"/>
              <a:ea typeface="Lato"/>
              <a:cs typeface="Lato"/>
              <a:sym typeface="Lato"/>
            </a:endParaRPr>
          </a:p>
        </p:txBody>
      </p:sp>
      <p:cxnSp>
        <p:nvCxnSpPr>
          <p:cNvPr id="4125" name="Google Shape;4125;p381"/>
          <p:cNvCxnSpPr>
            <a:stCxn id="4101" idx="3"/>
            <a:endCxn id="4119" idx="1"/>
          </p:cNvCxnSpPr>
          <p:nvPr/>
        </p:nvCxnSpPr>
        <p:spPr>
          <a:xfrm>
            <a:off x="6857933" y="4121485"/>
            <a:ext cx="3792000" cy="1350800"/>
          </a:xfrm>
          <a:prstGeom prst="curvedConnector3">
            <a:avLst>
              <a:gd name="adj1" fmla="val 49998"/>
            </a:avLst>
          </a:prstGeom>
          <a:noFill/>
          <a:ln w="9525" cap="flat" cmpd="sng">
            <a:solidFill>
              <a:srgbClr val="0000FF"/>
            </a:solidFill>
            <a:prstDash val="solid"/>
            <a:round/>
            <a:headEnd type="stealth"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4"/>
                                        </p:tgtEl>
                                        <p:attrNameLst>
                                          <p:attrName>style.visibility</p:attrName>
                                        </p:attrNameLst>
                                      </p:cBhvr>
                                      <p:to>
                                        <p:strVal val="visible"/>
                                      </p:to>
                                    </p:set>
                                    <p:animEffect transition="in" filter="fade">
                                      <p:cBhvr>
                                        <p:cTn id="7" dur="1000"/>
                                        <p:tgtEl>
                                          <p:spTgt spid="4094"/>
                                        </p:tgtEl>
                                      </p:cBhvr>
                                    </p:animEffect>
                                  </p:childTnLst>
                                </p:cTn>
                              </p:par>
                              <p:par>
                                <p:cTn id="8" presetID="10" presetClass="entr" presetSubtype="0" fill="hold" nodeType="withEffect">
                                  <p:stCondLst>
                                    <p:cond delay="0"/>
                                  </p:stCondLst>
                                  <p:childTnLst>
                                    <p:set>
                                      <p:cBhvr>
                                        <p:cTn id="9" dur="1" fill="hold">
                                          <p:stCondLst>
                                            <p:cond delay="0"/>
                                          </p:stCondLst>
                                        </p:cTn>
                                        <p:tgtEl>
                                          <p:spTgt spid="4095"/>
                                        </p:tgtEl>
                                        <p:attrNameLst>
                                          <p:attrName>style.visibility</p:attrName>
                                        </p:attrNameLst>
                                      </p:cBhvr>
                                      <p:to>
                                        <p:strVal val="visible"/>
                                      </p:to>
                                    </p:set>
                                    <p:animEffect transition="in" filter="fade">
                                      <p:cBhvr>
                                        <p:cTn id="10" dur="1000"/>
                                        <p:tgtEl>
                                          <p:spTgt spid="4095"/>
                                        </p:tgtEl>
                                      </p:cBhvr>
                                    </p:animEffect>
                                  </p:childTnLst>
                                </p:cTn>
                              </p:par>
                              <p:par>
                                <p:cTn id="11" presetID="10" presetClass="entr" presetSubtype="0" fill="hold" nodeType="withEffect">
                                  <p:stCondLst>
                                    <p:cond delay="0"/>
                                  </p:stCondLst>
                                  <p:childTnLst>
                                    <p:set>
                                      <p:cBhvr>
                                        <p:cTn id="12" dur="1" fill="hold">
                                          <p:stCondLst>
                                            <p:cond delay="0"/>
                                          </p:stCondLst>
                                        </p:cTn>
                                        <p:tgtEl>
                                          <p:spTgt spid="4097"/>
                                        </p:tgtEl>
                                        <p:attrNameLst>
                                          <p:attrName>style.visibility</p:attrName>
                                        </p:attrNameLst>
                                      </p:cBhvr>
                                      <p:to>
                                        <p:strVal val="visible"/>
                                      </p:to>
                                    </p:set>
                                    <p:animEffect transition="in" filter="fade">
                                      <p:cBhvr>
                                        <p:cTn id="13" dur="1000"/>
                                        <p:tgtEl>
                                          <p:spTgt spid="4097"/>
                                        </p:tgtEl>
                                      </p:cBhvr>
                                    </p:animEffect>
                                  </p:childTnLst>
                                </p:cTn>
                              </p:par>
                              <p:par>
                                <p:cTn id="14" presetID="10" presetClass="entr" presetSubtype="0" fill="hold" nodeType="withEffect">
                                  <p:stCondLst>
                                    <p:cond delay="0"/>
                                  </p:stCondLst>
                                  <p:childTnLst>
                                    <p:set>
                                      <p:cBhvr>
                                        <p:cTn id="15" dur="1" fill="hold">
                                          <p:stCondLst>
                                            <p:cond delay="0"/>
                                          </p:stCondLst>
                                        </p:cTn>
                                        <p:tgtEl>
                                          <p:spTgt spid="4098"/>
                                        </p:tgtEl>
                                        <p:attrNameLst>
                                          <p:attrName>style.visibility</p:attrName>
                                        </p:attrNameLst>
                                      </p:cBhvr>
                                      <p:to>
                                        <p:strVal val="visible"/>
                                      </p:to>
                                    </p:set>
                                    <p:animEffect transition="in" filter="fade">
                                      <p:cBhvr>
                                        <p:cTn id="16" dur="1000"/>
                                        <p:tgtEl>
                                          <p:spTgt spid="4098"/>
                                        </p:tgtEl>
                                      </p:cBhvr>
                                    </p:animEffect>
                                  </p:childTnLst>
                                </p:cTn>
                              </p:par>
                              <p:par>
                                <p:cTn id="17" presetID="10" presetClass="entr" presetSubtype="0" fill="hold" nodeType="withEffect">
                                  <p:stCondLst>
                                    <p:cond delay="0"/>
                                  </p:stCondLst>
                                  <p:childTnLst>
                                    <p:set>
                                      <p:cBhvr>
                                        <p:cTn id="18" dur="1" fill="hold">
                                          <p:stCondLst>
                                            <p:cond delay="0"/>
                                          </p:stCondLst>
                                        </p:cTn>
                                        <p:tgtEl>
                                          <p:spTgt spid="4099"/>
                                        </p:tgtEl>
                                        <p:attrNameLst>
                                          <p:attrName>style.visibility</p:attrName>
                                        </p:attrNameLst>
                                      </p:cBhvr>
                                      <p:to>
                                        <p:strVal val="visible"/>
                                      </p:to>
                                    </p:set>
                                    <p:animEffect transition="in" filter="fade">
                                      <p:cBhvr>
                                        <p:cTn id="19" dur="1000"/>
                                        <p:tgtEl>
                                          <p:spTgt spid="4099"/>
                                        </p:tgtEl>
                                      </p:cBhvr>
                                    </p:animEffect>
                                  </p:childTnLst>
                                </p:cTn>
                              </p:par>
                              <p:par>
                                <p:cTn id="20" presetID="10" presetClass="entr" presetSubtype="0" fill="hold" nodeType="withEffect">
                                  <p:stCondLst>
                                    <p:cond delay="0"/>
                                  </p:stCondLst>
                                  <p:childTnLst>
                                    <p:set>
                                      <p:cBhvr>
                                        <p:cTn id="21" dur="1" fill="hold">
                                          <p:stCondLst>
                                            <p:cond delay="0"/>
                                          </p:stCondLst>
                                        </p:cTn>
                                        <p:tgtEl>
                                          <p:spTgt spid="4100"/>
                                        </p:tgtEl>
                                        <p:attrNameLst>
                                          <p:attrName>style.visibility</p:attrName>
                                        </p:attrNameLst>
                                      </p:cBhvr>
                                      <p:to>
                                        <p:strVal val="visible"/>
                                      </p:to>
                                    </p:set>
                                    <p:animEffect transition="in" filter="fade">
                                      <p:cBhvr>
                                        <p:cTn id="22" dur="1000"/>
                                        <p:tgtEl>
                                          <p:spTgt spid="4100"/>
                                        </p:tgtEl>
                                      </p:cBhvr>
                                    </p:animEffect>
                                  </p:childTnLst>
                                </p:cTn>
                              </p:par>
                              <p:par>
                                <p:cTn id="23" presetID="10" presetClass="entr" presetSubtype="0" fill="hold" nodeType="withEffect">
                                  <p:stCondLst>
                                    <p:cond delay="0"/>
                                  </p:stCondLst>
                                  <p:childTnLst>
                                    <p:set>
                                      <p:cBhvr>
                                        <p:cTn id="24" dur="1" fill="hold">
                                          <p:stCondLst>
                                            <p:cond delay="0"/>
                                          </p:stCondLst>
                                        </p:cTn>
                                        <p:tgtEl>
                                          <p:spTgt spid="4101"/>
                                        </p:tgtEl>
                                        <p:attrNameLst>
                                          <p:attrName>style.visibility</p:attrName>
                                        </p:attrNameLst>
                                      </p:cBhvr>
                                      <p:to>
                                        <p:strVal val="visible"/>
                                      </p:to>
                                    </p:set>
                                    <p:animEffect transition="in" filter="fade">
                                      <p:cBhvr>
                                        <p:cTn id="25" dur="1000"/>
                                        <p:tgtEl>
                                          <p:spTgt spid="4101"/>
                                        </p:tgtEl>
                                      </p:cBhvr>
                                    </p:animEffect>
                                  </p:childTnLst>
                                </p:cTn>
                              </p:par>
                              <p:par>
                                <p:cTn id="26" presetID="10" presetClass="entr" presetSubtype="0" fill="hold" nodeType="withEffect">
                                  <p:stCondLst>
                                    <p:cond delay="0"/>
                                  </p:stCondLst>
                                  <p:childTnLst>
                                    <p:set>
                                      <p:cBhvr>
                                        <p:cTn id="27" dur="1" fill="hold">
                                          <p:stCondLst>
                                            <p:cond delay="0"/>
                                          </p:stCondLst>
                                        </p:cTn>
                                        <p:tgtEl>
                                          <p:spTgt spid="4102"/>
                                        </p:tgtEl>
                                        <p:attrNameLst>
                                          <p:attrName>style.visibility</p:attrName>
                                        </p:attrNameLst>
                                      </p:cBhvr>
                                      <p:to>
                                        <p:strVal val="visible"/>
                                      </p:to>
                                    </p:set>
                                    <p:animEffect transition="in" filter="fade">
                                      <p:cBhvr>
                                        <p:cTn id="28" dur="1000"/>
                                        <p:tgtEl>
                                          <p:spTgt spid="4102"/>
                                        </p:tgtEl>
                                      </p:cBhvr>
                                    </p:animEffect>
                                  </p:childTnLst>
                                </p:cTn>
                              </p:par>
                              <p:par>
                                <p:cTn id="29" presetID="10" presetClass="entr" presetSubtype="0" fill="hold" nodeType="withEffect">
                                  <p:stCondLst>
                                    <p:cond delay="0"/>
                                  </p:stCondLst>
                                  <p:childTnLst>
                                    <p:set>
                                      <p:cBhvr>
                                        <p:cTn id="30" dur="1" fill="hold">
                                          <p:stCondLst>
                                            <p:cond delay="0"/>
                                          </p:stCondLst>
                                        </p:cTn>
                                        <p:tgtEl>
                                          <p:spTgt spid="4103"/>
                                        </p:tgtEl>
                                        <p:attrNameLst>
                                          <p:attrName>style.visibility</p:attrName>
                                        </p:attrNameLst>
                                      </p:cBhvr>
                                      <p:to>
                                        <p:strVal val="visible"/>
                                      </p:to>
                                    </p:set>
                                    <p:animEffect transition="in" filter="fade">
                                      <p:cBhvr>
                                        <p:cTn id="31" dur="1000"/>
                                        <p:tgtEl>
                                          <p:spTgt spid="4103"/>
                                        </p:tgtEl>
                                      </p:cBhvr>
                                    </p:animEffect>
                                  </p:childTnLst>
                                </p:cTn>
                              </p:par>
                              <p:par>
                                <p:cTn id="32" presetID="10" presetClass="entr" presetSubtype="0" fill="hold" nodeType="withEffect">
                                  <p:stCondLst>
                                    <p:cond delay="0"/>
                                  </p:stCondLst>
                                  <p:childTnLst>
                                    <p:set>
                                      <p:cBhvr>
                                        <p:cTn id="33" dur="1" fill="hold">
                                          <p:stCondLst>
                                            <p:cond delay="0"/>
                                          </p:stCondLst>
                                        </p:cTn>
                                        <p:tgtEl>
                                          <p:spTgt spid="4104"/>
                                        </p:tgtEl>
                                        <p:attrNameLst>
                                          <p:attrName>style.visibility</p:attrName>
                                        </p:attrNameLst>
                                      </p:cBhvr>
                                      <p:to>
                                        <p:strVal val="visible"/>
                                      </p:to>
                                    </p:set>
                                    <p:animEffect transition="in" filter="fade">
                                      <p:cBhvr>
                                        <p:cTn id="34" dur="1000"/>
                                        <p:tgtEl>
                                          <p:spTgt spid="4104"/>
                                        </p:tgtEl>
                                      </p:cBhvr>
                                    </p:animEffect>
                                  </p:childTnLst>
                                </p:cTn>
                              </p:par>
                              <p:par>
                                <p:cTn id="35" presetID="10" presetClass="entr" presetSubtype="0" fill="hold" nodeType="withEffect">
                                  <p:stCondLst>
                                    <p:cond delay="0"/>
                                  </p:stCondLst>
                                  <p:childTnLst>
                                    <p:set>
                                      <p:cBhvr>
                                        <p:cTn id="36" dur="1" fill="hold">
                                          <p:stCondLst>
                                            <p:cond delay="0"/>
                                          </p:stCondLst>
                                        </p:cTn>
                                        <p:tgtEl>
                                          <p:spTgt spid="4105"/>
                                        </p:tgtEl>
                                        <p:attrNameLst>
                                          <p:attrName>style.visibility</p:attrName>
                                        </p:attrNameLst>
                                      </p:cBhvr>
                                      <p:to>
                                        <p:strVal val="visible"/>
                                      </p:to>
                                    </p:set>
                                    <p:animEffect transition="in" filter="fade">
                                      <p:cBhvr>
                                        <p:cTn id="37" dur="1000"/>
                                        <p:tgtEl>
                                          <p:spTgt spid="4105"/>
                                        </p:tgtEl>
                                      </p:cBhvr>
                                    </p:animEffect>
                                  </p:childTnLst>
                                </p:cTn>
                              </p:par>
                              <p:par>
                                <p:cTn id="38" presetID="10" presetClass="entr" presetSubtype="0" fill="hold" nodeType="withEffect">
                                  <p:stCondLst>
                                    <p:cond delay="0"/>
                                  </p:stCondLst>
                                  <p:childTnLst>
                                    <p:set>
                                      <p:cBhvr>
                                        <p:cTn id="39" dur="1" fill="hold">
                                          <p:stCondLst>
                                            <p:cond delay="0"/>
                                          </p:stCondLst>
                                        </p:cTn>
                                        <p:tgtEl>
                                          <p:spTgt spid="4106"/>
                                        </p:tgtEl>
                                        <p:attrNameLst>
                                          <p:attrName>style.visibility</p:attrName>
                                        </p:attrNameLst>
                                      </p:cBhvr>
                                      <p:to>
                                        <p:strVal val="visible"/>
                                      </p:to>
                                    </p:set>
                                    <p:animEffect transition="in" filter="fade">
                                      <p:cBhvr>
                                        <p:cTn id="40" dur="1000"/>
                                        <p:tgtEl>
                                          <p:spTgt spid="4106"/>
                                        </p:tgtEl>
                                      </p:cBhvr>
                                    </p:animEffect>
                                  </p:childTnLst>
                                </p:cTn>
                              </p:par>
                              <p:par>
                                <p:cTn id="41" presetID="10" presetClass="entr" presetSubtype="0" fill="hold" nodeType="withEffect">
                                  <p:stCondLst>
                                    <p:cond delay="0"/>
                                  </p:stCondLst>
                                  <p:childTnLst>
                                    <p:set>
                                      <p:cBhvr>
                                        <p:cTn id="42" dur="1" fill="hold">
                                          <p:stCondLst>
                                            <p:cond delay="0"/>
                                          </p:stCondLst>
                                        </p:cTn>
                                        <p:tgtEl>
                                          <p:spTgt spid="4107"/>
                                        </p:tgtEl>
                                        <p:attrNameLst>
                                          <p:attrName>style.visibility</p:attrName>
                                        </p:attrNameLst>
                                      </p:cBhvr>
                                      <p:to>
                                        <p:strVal val="visible"/>
                                      </p:to>
                                    </p:set>
                                    <p:animEffect transition="in" filter="fade">
                                      <p:cBhvr>
                                        <p:cTn id="43" dur="1000"/>
                                        <p:tgtEl>
                                          <p:spTgt spid="4107"/>
                                        </p:tgtEl>
                                      </p:cBhvr>
                                    </p:animEffect>
                                  </p:childTnLst>
                                </p:cTn>
                              </p:par>
                              <p:par>
                                <p:cTn id="44" presetID="10" presetClass="entr" presetSubtype="0" fill="hold" nodeType="withEffect">
                                  <p:stCondLst>
                                    <p:cond delay="0"/>
                                  </p:stCondLst>
                                  <p:childTnLst>
                                    <p:set>
                                      <p:cBhvr>
                                        <p:cTn id="45" dur="1" fill="hold">
                                          <p:stCondLst>
                                            <p:cond delay="0"/>
                                          </p:stCondLst>
                                        </p:cTn>
                                        <p:tgtEl>
                                          <p:spTgt spid="4108"/>
                                        </p:tgtEl>
                                        <p:attrNameLst>
                                          <p:attrName>style.visibility</p:attrName>
                                        </p:attrNameLst>
                                      </p:cBhvr>
                                      <p:to>
                                        <p:strVal val="visible"/>
                                      </p:to>
                                    </p:set>
                                    <p:animEffect transition="in" filter="fade">
                                      <p:cBhvr>
                                        <p:cTn id="46" dur="1000"/>
                                        <p:tgtEl>
                                          <p:spTgt spid="4108"/>
                                        </p:tgtEl>
                                      </p:cBhvr>
                                    </p:animEffect>
                                  </p:childTnLst>
                                </p:cTn>
                              </p:par>
                              <p:par>
                                <p:cTn id="47" presetID="10" presetClass="entr" presetSubtype="0" fill="hold" nodeType="withEffect">
                                  <p:stCondLst>
                                    <p:cond delay="0"/>
                                  </p:stCondLst>
                                  <p:childTnLst>
                                    <p:set>
                                      <p:cBhvr>
                                        <p:cTn id="48" dur="1" fill="hold">
                                          <p:stCondLst>
                                            <p:cond delay="0"/>
                                          </p:stCondLst>
                                        </p:cTn>
                                        <p:tgtEl>
                                          <p:spTgt spid="4110"/>
                                        </p:tgtEl>
                                        <p:attrNameLst>
                                          <p:attrName>style.visibility</p:attrName>
                                        </p:attrNameLst>
                                      </p:cBhvr>
                                      <p:to>
                                        <p:strVal val="visible"/>
                                      </p:to>
                                    </p:set>
                                    <p:animEffect transition="in" filter="fade">
                                      <p:cBhvr>
                                        <p:cTn id="49" dur="1000"/>
                                        <p:tgtEl>
                                          <p:spTgt spid="4110"/>
                                        </p:tgtEl>
                                      </p:cBhvr>
                                    </p:animEffect>
                                  </p:childTnLst>
                                </p:cTn>
                              </p:par>
                              <p:par>
                                <p:cTn id="50" presetID="10" presetClass="entr" presetSubtype="0" fill="hold" nodeType="withEffect">
                                  <p:stCondLst>
                                    <p:cond delay="0"/>
                                  </p:stCondLst>
                                  <p:childTnLst>
                                    <p:set>
                                      <p:cBhvr>
                                        <p:cTn id="51" dur="1" fill="hold">
                                          <p:stCondLst>
                                            <p:cond delay="0"/>
                                          </p:stCondLst>
                                        </p:cTn>
                                        <p:tgtEl>
                                          <p:spTgt spid="4111"/>
                                        </p:tgtEl>
                                        <p:attrNameLst>
                                          <p:attrName>style.visibility</p:attrName>
                                        </p:attrNameLst>
                                      </p:cBhvr>
                                      <p:to>
                                        <p:strVal val="visible"/>
                                      </p:to>
                                    </p:set>
                                    <p:animEffect transition="in" filter="fade">
                                      <p:cBhvr>
                                        <p:cTn id="52" dur="1000"/>
                                        <p:tgtEl>
                                          <p:spTgt spid="4111"/>
                                        </p:tgtEl>
                                      </p:cBhvr>
                                    </p:animEffect>
                                  </p:childTnLst>
                                </p:cTn>
                              </p:par>
                              <p:par>
                                <p:cTn id="53" presetID="10" presetClass="entr" presetSubtype="0" fill="hold" nodeType="withEffect">
                                  <p:stCondLst>
                                    <p:cond delay="0"/>
                                  </p:stCondLst>
                                  <p:childTnLst>
                                    <p:set>
                                      <p:cBhvr>
                                        <p:cTn id="54" dur="1" fill="hold">
                                          <p:stCondLst>
                                            <p:cond delay="0"/>
                                          </p:stCondLst>
                                        </p:cTn>
                                        <p:tgtEl>
                                          <p:spTgt spid="4112"/>
                                        </p:tgtEl>
                                        <p:attrNameLst>
                                          <p:attrName>style.visibility</p:attrName>
                                        </p:attrNameLst>
                                      </p:cBhvr>
                                      <p:to>
                                        <p:strVal val="visible"/>
                                      </p:to>
                                    </p:set>
                                    <p:animEffect transition="in" filter="fade">
                                      <p:cBhvr>
                                        <p:cTn id="55" dur="1000"/>
                                        <p:tgtEl>
                                          <p:spTgt spid="4112"/>
                                        </p:tgtEl>
                                      </p:cBhvr>
                                    </p:animEffect>
                                  </p:childTnLst>
                                </p:cTn>
                              </p:par>
                              <p:par>
                                <p:cTn id="56" presetID="10" presetClass="entr" presetSubtype="0" fill="hold" nodeType="withEffect">
                                  <p:stCondLst>
                                    <p:cond delay="0"/>
                                  </p:stCondLst>
                                  <p:childTnLst>
                                    <p:set>
                                      <p:cBhvr>
                                        <p:cTn id="57" dur="1" fill="hold">
                                          <p:stCondLst>
                                            <p:cond delay="0"/>
                                          </p:stCondLst>
                                        </p:cTn>
                                        <p:tgtEl>
                                          <p:spTgt spid="4113"/>
                                        </p:tgtEl>
                                        <p:attrNameLst>
                                          <p:attrName>style.visibility</p:attrName>
                                        </p:attrNameLst>
                                      </p:cBhvr>
                                      <p:to>
                                        <p:strVal val="visible"/>
                                      </p:to>
                                    </p:set>
                                    <p:animEffect transition="in" filter="fade">
                                      <p:cBhvr>
                                        <p:cTn id="58" dur="1000"/>
                                        <p:tgtEl>
                                          <p:spTgt spid="4113"/>
                                        </p:tgtEl>
                                      </p:cBhvr>
                                    </p:animEffect>
                                  </p:childTnLst>
                                </p:cTn>
                              </p:par>
                              <p:par>
                                <p:cTn id="59" presetID="10" presetClass="entr" presetSubtype="0" fill="hold" nodeType="withEffect">
                                  <p:stCondLst>
                                    <p:cond delay="0"/>
                                  </p:stCondLst>
                                  <p:childTnLst>
                                    <p:set>
                                      <p:cBhvr>
                                        <p:cTn id="60" dur="1" fill="hold">
                                          <p:stCondLst>
                                            <p:cond delay="0"/>
                                          </p:stCondLst>
                                        </p:cTn>
                                        <p:tgtEl>
                                          <p:spTgt spid="4114"/>
                                        </p:tgtEl>
                                        <p:attrNameLst>
                                          <p:attrName>style.visibility</p:attrName>
                                        </p:attrNameLst>
                                      </p:cBhvr>
                                      <p:to>
                                        <p:strVal val="visible"/>
                                      </p:to>
                                    </p:set>
                                    <p:animEffect transition="in" filter="fade">
                                      <p:cBhvr>
                                        <p:cTn id="61" dur="1000"/>
                                        <p:tgtEl>
                                          <p:spTgt spid="4114"/>
                                        </p:tgtEl>
                                      </p:cBhvr>
                                    </p:animEffect>
                                  </p:childTnLst>
                                </p:cTn>
                              </p:par>
                              <p:par>
                                <p:cTn id="62" presetID="10" presetClass="entr" presetSubtype="0" fill="hold" nodeType="withEffect">
                                  <p:stCondLst>
                                    <p:cond delay="0"/>
                                  </p:stCondLst>
                                  <p:childTnLst>
                                    <p:set>
                                      <p:cBhvr>
                                        <p:cTn id="63" dur="1" fill="hold">
                                          <p:stCondLst>
                                            <p:cond delay="0"/>
                                          </p:stCondLst>
                                        </p:cTn>
                                        <p:tgtEl>
                                          <p:spTgt spid="4115"/>
                                        </p:tgtEl>
                                        <p:attrNameLst>
                                          <p:attrName>style.visibility</p:attrName>
                                        </p:attrNameLst>
                                      </p:cBhvr>
                                      <p:to>
                                        <p:strVal val="visible"/>
                                      </p:to>
                                    </p:set>
                                    <p:animEffect transition="in" filter="fade">
                                      <p:cBhvr>
                                        <p:cTn id="64" dur="1000"/>
                                        <p:tgtEl>
                                          <p:spTgt spid="4115"/>
                                        </p:tgtEl>
                                      </p:cBhvr>
                                    </p:animEffect>
                                  </p:childTnLst>
                                </p:cTn>
                              </p:par>
                              <p:par>
                                <p:cTn id="65" presetID="10" presetClass="entr" presetSubtype="0" fill="hold" nodeType="withEffect">
                                  <p:stCondLst>
                                    <p:cond delay="0"/>
                                  </p:stCondLst>
                                  <p:childTnLst>
                                    <p:set>
                                      <p:cBhvr>
                                        <p:cTn id="66" dur="1" fill="hold">
                                          <p:stCondLst>
                                            <p:cond delay="0"/>
                                          </p:stCondLst>
                                        </p:cTn>
                                        <p:tgtEl>
                                          <p:spTgt spid="4116"/>
                                        </p:tgtEl>
                                        <p:attrNameLst>
                                          <p:attrName>style.visibility</p:attrName>
                                        </p:attrNameLst>
                                      </p:cBhvr>
                                      <p:to>
                                        <p:strVal val="visible"/>
                                      </p:to>
                                    </p:set>
                                    <p:animEffect transition="in" filter="fade">
                                      <p:cBhvr>
                                        <p:cTn id="67" dur="1000"/>
                                        <p:tgtEl>
                                          <p:spTgt spid="4116"/>
                                        </p:tgtEl>
                                      </p:cBhvr>
                                    </p:animEffect>
                                  </p:childTnLst>
                                </p:cTn>
                              </p:par>
                              <p:par>
                                <p:cTn id="68" presetID="10" presetClass="entr" presetSubtype="0" fill="hold" nodeType="withEffect">
                                  <p:stCondLst>
                                    <p:cond delay="0"/>
                                  </p:stCondLst>
                                  <p:childTnLst>
                                    <p:set>
                                      <p:cBhvr>
                                        <p:cTn id="69" dur="1" fill="hold">
                                          <p:stCondLst>
                                            <p:cond delay="0"/>
                                          </p:stCondLst>
                                        </p:cTn>
                                        <p:tgtEl>
                                          <p:spTgt spid="4117"/>
                                        </p:tgtEl>
                                        <p:attrNameLst>
                                          <p:attrName>style.visibility</p:attrName>
                                        </p:attrNameLst>
                                      </p:cBhvr>
                                      <p:to>
                                        <p:strVal val="visible"/>
                                      </p:to>
                                    </p:set>
                                    <p:animEffect transition="in" filter="fade">
                                      <p:cBhvr>
                                        <p:cTn id="70" dur="1000"/>
                                        <p:tgtEl>
                                          <p:spTgt spid="4117"/>
                                        </p:tgtEl>
                                      </p:cBhvr>
                                    </p:animEffect>
                                  </p:childTnLst>
                                </p:cTn>
                              </p:par>
                              <p:par>
                                <p:cTn id="71" presetID="10" presetClass="entr" presetSubtype="0" fill="hold" nodeType="withEffect">
                                  <p:stCondLst>
                                    <p:cond delay="0"/>
                                  </p:stCondLst>
                                  <p:childTnLst>
                                    <p:set>
                                      <p:cBhvr>
                                        <p:cTn id="72" dur="1" fill="hold">
                                          <p:stCondLst>
                                            <p:cond delay="0"/>
                                          </p:stCondLst>
                                        </p:cTn>
                                        <p:tgtEl>
                                          <p:spTgt spid="4119"/>
                                        </p:tgtEl>
                                        <p:attrNameLst>
                                          <p:attrName>style.visibility</p:attrName>
                                        </p:attrNameLst>
                                      </p:cBhvr>
                                      <p:to>
                                        <p:strVal val="visible"/>
                                      </p:to>
                                    </p:set>
                                    <p:animEffect transition="in" filter="fade">
                                      <p:cBhvr>
                                        <p:cTn id="73" dur="1000"/>
                                        <p:tgtEl>
                                          <p:spTgt spid="4119"/>
                                        </p:tgtEl>
                                      </p:cBhvr>
                                    </p:animEffect>
                                  </p:childTnLst>
                                </p:cTn>
                              </p:par>
                              <p:par>
                                <p:cTn id="74" presetID="10" presetClass="entr" presetSubtype="0" fill="hold" nodeType="withEffect">
                                  <p:stCondLst>
                                    <p:cond delay="0"/>
                                  </p:stCondLst>
                                  <p:childTnLst>
                                    <p:set>
                                      <p:cBhvr>
                                        <p:cTn id="75" dur="1" fill="hold">
                                          <p:stCondLst>
                                            <p:cond delay="0"/>
                                          </p:stCondLst>
                                        </p:cTn>
                                        <p:tgtEl>
                                          <p:spTgt spid="4120"/>
                                        </p:tgtEl>
                                        <p:attrNameLst>
                                          <p:attrName>style.visibility</p:attrName>
                                        </p:attrNameLst>
                                      </p:cBhvr>
                                      <p:to>
                                        <p:strVal val="visible"/>
                                      </p:to>
                                    </p:set>
                                    <p:animEffect transition="in" filter="fade">
                                      <p:cBhvr>
                                        <p:cTn id="76" dur="1000"/>
                                        <p:tgtEl>
                                          <p:spTgt spid="4120"/>
                                        </p:tgtEl>
                                      </p:cBhvr>
                                    </p:animEffect>
                                  </p:childTnLst>
                                </p:cTn>
                              </p:par>
                              <p:par>
                                <p:cTn id="77" presetID="10" presetClass="entr" presetSubtype="0" fill="hold" nodeType="withEffect">
                                  <p:stCondLst>
                                    <p:cond delay="0"/>
                                  </p:stCondLst>
                                  <p:childTnLst>
                                    <p:set>
                                      <p:cBhvr>
                                        <p:cTn id="78" dur="1" fill="hold">
                                          <p:stCondLst>
                                            <p:cond delay="0"/>
                                          </p:stCondLst>
                                        </p:cTn>
                                        <p:tgtEl>
                                          <p:spTgt spid="4118"/>
                                        </p:tgtEl>
                                        <p:attrNameLst>
                                          <p:attrName>style.visibility</p:attrName>
                                        </p:attrNameLst>
                                      </p:cBhvr>
                                      <p:to>
                                        <p:strVal val="visible"/>
                                      </p:to>
                                    </p:set>
                                    <p:animEffect transition="in" filter="fade">
                                      <p:cBhvr>
                                        <p:cTn id="79" dur="1000"/>
                                        <p:tgtEl>
                                          <p:spTgt spid="4118"/>
                                        </p:tgtEl>
                                      </p:cBhvr>
                                    </p:animEffect>
                                  </p:childTnLst>
                                </p:cTn>
                              </p:par>
                              <p:par>
                                <p:cTn id="80" presetID="10" presetClass="entr" presetSubtype="0" fill="hold" nodeType="withEffect">
                                  <p:stCondLst>
                                    <p:cond delay="0"/>
                                  </p:stCondLst>
                                  <p:childTnLst>
                                    <p:set>
                                      <p:cBhvr>
                                        <p:cTn id="81" dur="1" fill="hold">
                                          <p:stCondLst>
                                            <p:cond delay="0"/>
                                          </p:stCondLst>
                                        </p:cTn>
                                        <p:tgtEl>
                                          <p:spTgt spid="4121"/>
                                        </p:tgtEl>
                                        <p:attrNameLst>
                                          <p:attrName>style.visibility</p:attrName>
                                        </p:attrNameLst>
                                      </p:cBhvr>
                                      <p:to>
                                        <p:strVal val="visible"/>
                                      </p:to>
                                    </p:set>
                                    <p:animEffect transition="in" filter="fade">
                                      <p:cBhvr>
                                        <p:cTn id="82" dur="1000"/>
                                        <p:tgtEl>
                                          <p:spTgt spid="4121"/>
                                        </p:tgtEl>
                                      </p:cBhvr>
                                    </p:animEffect>
                                  </p:childTnLst>
                                </p:cTn>
                              </p:par>
                              <p:par>
                                <p:cTn id="83" presetID="10" presetClass="entr" presetSubtype="0" fill="hold" nodeType="withEffect">
                                  <p:stCondLst>
                                    <p:cond delay="0"/>
                                  </p:stCondLst>
                                  <p:childTnLst>
                                    <p:set>
                                      <p:cBhvr>
                                        <p:cTn id="84" dur="1" fill="hold">
                                          <p:stCondLst>
                                            <p:cond delay="0"/>
                                          </p:stCondLst>
                                        </p:cTn>
                                        <p:tgtEl>
                                          <p:spTgt spid="4109"/>
                                        </p:tgtEl>
                                        <p:attrNameLst>
                                          <p:attrName>style.visibility</p:attrName>
                                        </p:attrNameLst>
                                      </p:cBhvr>
                                      <p:to>
                                        <p:strVal val="visible"/>
                                      </p:to>
                                    </p:set>
                                    <p:animEffect transition="in" filter="fade">
                                      <p:cBhvr>
                                        <p:cTn id="85" dur="1000"/>
                                        <p:tgtEl>
                                          <p:spTgt spid="4109"/>
                                        </p:tgtEl>
                                      </p:cBhvr>
                                    </p:animEffect>
                                  </p:childTnLst>
                                </p:cTn>
                              </p:par>
                              <p:par>
                                <p:cTn id="86" presetID="10" presetClass="entr" presetSubtype="0" fill="hold" nodeType="withEffect">
                                  <p:stCondLst>
                                    <p:cond delay="0"/>
                                  </p:stCondLst>
                                  <p:childTnLst>
                                    <p:set>
                                      <p:cBhvr>
                                        <p:cTn id="87" dur="1" fill="hold">
                                          <p:stCondLst>
                                            <p:cond delay="0"/>
                                          </p:stCondLst>
                                        </p:cTn>
                                        <p:tgtEl>
                                          <p:spTgt spid="4122"/>
                                        </p:tgtEl>
                                        <p:attrNameLst>
                                          <p:attrName>style.visibility</p:attrName>
                                        </p:attrNameLst>
                                      </p:cBhvr>
                                      <p:to>
                                        <p:strVal val="visible"/>
                                      </p:to>
                                    </p:set>
                                    <p:animEffect transition="in" filter="fade">
                                      <p:cBhvr>
                                        <p:cTn id="88" dur="1000"/>
                                        <p:tgtEl>
                                          <p:spTgt spid="4122"/>
                                        </p:tgtEl>
                                      </p:cBhvr>
                                    </p:animEffect>
                                  </p:childTnLst>
                                </p:cTn>
                              </p:par>
                              <p:par>
                                <p:cTn id="89" presetID="10" presetClass="entr" presetSubtype="0" fill="hold" nodeType="withEffect">
                                  <p:stCondLst>
                                    <p:cond delay="0"/>
                                  </p:stCondLst>
                                  <p:childTnLst>
                                    <p:set>
                                      <p:cBhvr>
                                        <p:cTn id="90" dur="1" fill="hold">
                                          <p:stCondLst>
                                            <p:cond delay="0"/>
                                          </p:stCondLst>
                                        </p:cTn>
                                        <p:tgtEl>
                                          <p:spTgt spid="4123"/>
                                        </p:tgtEl>
                                        <p:attrNameLst>
                                          <p:attrName>style.visibility</p:attrName>
                                        </p:attrNameLst>
                                      </p:cBhvr>
                                      <p:to>
                                        <p:strVal val="visible"/>
                                      </p:to>
                                    </p:set>
                                    <p:animEffect transition="in" filter="fade">
                                      <p:cBhvr>
                                        <p:cTn id="91" dur="1000"/>
                                        <p:tgtEl>
                                          <p:spTgt spid="4123"/>
                                        </p:tgtEl>
                                      </p:cBhvr>
                                    </p:animEffect>
                                  </p:childTnLst>
                                </p:cTn>
                              </p:par>
                              <p:par>
                                <p:cTn id="92" presetID="10" presetClass="entr" presetSubtype="0" fill="hold" nodeType="withEffect">
                                  <p:stCondLst>
                                    <p:cond delay="0"/>
                                  </p:stCondLst>
                                  <p:childTnLst>
                                    <p:set>
                                      <p:cBhvr>
                                        <p:cTn id="93" dur="1" fill="hold">
                                          <p:stCondLst>
                                            <p:cond delay="0"/>
                                          </p:stCondLst>
                                        </p:cTn>
                                        <p:tgtEl>
                                          <p:spTgt spid="4124"/>
                                        </p:tgtEl>
                                        <p:attrNameLst>
                                          <p:attrName>style.visibility</p:attrName>
                                        </p:attrNameLst>
                                      </p:cBhvr>
                                      <p:to>
                                        <p:strVal val="visible"/>
                                      </p:to>
                                    </p:set>
                                    <p:animEffect transition="in" filter="fade">
                                      <p:cBhvr>
                                        <p:cTn id="94" dur="1000"/>
                                        <p:tgtEl>
                                          <p:spTgt spid="4124"/>
                                        </p:tgtEl>
                                      </p:cBhvr>
                                    </p:animEffect>
                                  </p:childTnLst>
                                </p:cTn>
                              </p:par>
                              <p:par>
                                <p:cTn id="95" presetID="10" presetClass="entr" presetSubtype="0" fill="hold" nodeType="withEffect">
                                  <p:stCondLst>
                                    <p:cond delay="0"/>
                                  </p:stCondLst>
                                  <p:childTnLst>
                                    <p:set>
                                      <p:cBhvr>
                                        <p:cTn id="96" dur="1" fill="hold">
                                          <p:stCondLst>
                                            <p:cond delay="0"/>
                                          </p:stCondLst>
                                        </p:cTn>
                                        <p:tgtEl>
                                          <p:spTgt spid="4125"/>
                                        </p:tgtEl>
                                        <p:attrNameLst>
                                          <p:attrName>style.visibility</p:attrName>
                                        </p:attrNameLst>
                                      </p:cBhvr>
                                      <p:to>
                                        <p:strVal val="visible"/>
                                      </p:to>
                                    </p:set>
                                    <p:animEffect transition="in" filter="fade">
                                      <p:cBhvr>
                                        <p:cTn id="97" dur="1000"/>
                                        <p:tgtEl>
                                          <p:spTgt spid="4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129"/>
        <p:cNvGrpSpPr/>
        <p:nvPr/>
      </p:nvGrpSpPr>
      <p:grpSpPr>
        <a:xfrm>
          <a:off x="0" y="0"/>
          <a:ext cx="0" cy="0"/>
          <a:chOff x="0" y="0"/>
          <a:chExt cx="0" cy="0"/>
        </a:xfrm>
      </p:grpSpPr>
      <p:pic>
        <p:nvPicPr>
          <p:cNvPr id="4130" name="Google Shape;4130;p382"/>
          <p:cNvPicPr preferRelativeResize="0"/>
          <p:nvPr/>
        </p:nvPicPr>
        <p:blipFill rotWithShape="1">
          <a:blip r:embed="rId3">
            <a:alphaModFix/>
          </a:blip>
          <a:srcRect t="4205"/>
          <a:stretch/>
        </p:blipFill>
        <p:spPr>
          <a:xfrm>
            <a:off x="77701" y="1406968"/>
            <a:ext cx="6923169" cy="5565033"/>
          </a:xfrm>
          <a:prstGeom prst="rect">
            <a:avLst/>
          </a:prstGeom>
          <a:noFill/>
          <a:ln>
            <a:noFill/>
          </a:ln>
        </p:spPr>
      </p:pic>
      <p:sp>
        <p:nvSpPr>
          <p:cNvPr id="4131" name="Google Shape;4131;p382"/>
          <p:cNvSpPr/>
          <p:nvPr/>
        </p:nvSpPr>
        <p:spPr>
          <a:xfrm>
            <a:off x="7060967" y="1816700"/>
            <a:ext cx="4835200" cy="440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Sub-task Instructions:</a:t>
            </a:r>
            <a:r>
              <a:rPr lang="en" sz="1333" b="1">
                <a:latin typeface="Lato"/>
                <a:ea typeface="Lato"/>
                <a:cs typeface="Lato"/>
                <a:sym typeface="Lato"/>
              </a:rPr>
              <a:t> </a:t>
            </a:r>
            <a:endParaRPr sz="1333" b="1">
              <a:latin typeface="Lato"/>
              <a:ea typeface="Lato"/>
              <a:cs typeface="Lato"/>
              <a:sym typeface="Lato"/>
            </a:endParaRPr>
          </a:p>
          <a:p>
            <a:pPr algn="ctr">
              <a:spcBef>
                <a:spcPts val="0"/>
              </a:spcBef>
              <a:spcAft>
                <a:spcPts val="0"/>
              </a:spcAft>
            </a:pPr>
            <a:endParaRPr sz="1333" i="1">
              <a:latin typeface="Lato"/>
              <a:ea typeface="Lato"/>
              <a:cs typeface="Lato"/>
              <a:sym typeface="Lato"/>
            </a:endParaRPr>
          </a:p>
        </p:txBody>
      </p:sp>
      <p:sp>
        <p:nvSpPr>
          <p:cNvPr id="4132" name="Google Shape;4132;p382"/>
          <p:cNvSpPr/>
          <p:nvPr/>
        </p:nvSpPr>
        <p:spPr>
          <a:xfrm>
            <a:off x="9248400" y="4871733"/>
            <a:ext cx="2425600" cy="102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Input/outputs:</a:t>
            </a:r>
            <a:r>
              <a:rPr lang="en" sz="1333" b="1">
                <a:latin typeface="Lato"/>
                <a:ea typeface="Lato"/>
                <a:cs typeface="Lato"/>
                <a:sym typeface="Lato"/>
              </a:rPr>
              <a:t> </a:t>
            </a:r>
            <a:endParaRPr sz="1333" b="1" i="1">
              <a:latin typeface="Lato"/>
              <a:ea typeface="Lato"/>
              <a:cs typeface="Lato"/>
              <a:sym typeface="Lato"/>
            </a:endParaRPr>
          </a:p>
        </p:txBody>
      </p:sp>
      <p:sp>
        <p:nvSpPr>
          <p:cNvPr id="4133" name="Google Shape;4133;p382"/>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Schema Definition (6)</a:t>
            </a:r>
            <a:endParaRPr/>
          </a:p>
          <a:p>
            <a:endParaRPr/>
          </a:p>
        </p:txBody>
      </p:sp>
      <p:sp>
        <p:nvSpPr>
          <p:cNvPr id="4134" name="Google Shape;4134;p382"/>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61</a:t>
            </a:fld>
            <a:endParaRPr/>
          </a:p>
        </p:txBody>
      </p:sp>
      <p:sp>
        <p:nvSpPr>
          <p:cNvPr id="4135" name="Google Shape;4135;p382"/>
          <p:cNvSpPr/>
          <p:nvPr/>
        </p:nvSpPr>
        <p:spPr>
          <a:xfrm>
            <a:off x="333300" y="2555433"/>
            <a:ext cx="6470000" cy="417200"/>
          </a:xfrm>
          <a:prstGeom prst="roundRect">
            <a:avLst>
              <a:gd name="adj" fmla="val 0"/>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136" name="Google Shape;4136;p382"/>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61</a:t>
            </a:fld>
            <a:endParaRPr/>
          </a:p>
        </p:txBody>
      </p:sp>
      <p:sp>
        <p:nvSpPr>
          <p:cNvPr id="4137" name="Google Shape;4137;p382"/>
          <p:cNvSpPr/>
          <p:nvPr/>
        </p:nvSpPr>
        <p:spPr>
          <a:xfrm>
            <a:off x="8008731" y="2280067"/>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Definition</a:t>
            </a:r>
            <a:endParaRPr/>
          </a:p>
        </p:txBody>
      </p:sp>
      <p:sp>
        <p:nvSpPr>
          <p:cNvPr id="4138" name="Google Shape;4138;p382"/>
          <p:cNvSpPr/>
          <p:nvPr/>
        </p:nvSpPr>
        <p:spPr>
          <a:xfrm>
            <a:off x="9183825" y="2280033"/>
            <a:ext cx="11324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“Don’t” instructions</a:t>
            </a:r>
            <a:endParaRPr/>
          </a:p>
        </p:txBody>
      </p:sp>
      <p:sp>
        <p:nvSpPr>
          <p:cNvPr id="4139" name="Google Shape;4139;p382"/>
          <p:cNvSpPr/>
          <p:nvPr/>
        </p:nvSpPr>
        <p:spPr>
          <a:xfrm>
            <a:off x="10456433" y="2280033"/>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Emphasize/Caution</a:t>
            </a:r>
            <a:endParaRPr/>
          </a:p>
        </p:txBody>
      </p:sp>
      <p:sp>
        <p:nvSpPr>
          <p:cNvPr id="4140" name="Google Shape;4140;p382"/>
          <p:cNvSpPr/>
          <p:nvPr/>
        </p:nvSpPr>
        <p:spPr>
          <a:xfrm>
            <a:off x="7474533" y="3490933"/>
            <a:ext cx="1692800" cy="102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Positive example</a:t>
            </a:r>
            <a:endParaRPr/>
          </a:p>
        </p:txBody>
      </p:sp>
      <p:sp>
        <p:nvSpPr>
          <p:cNvPr id="4141" name="Google Shape;4141;p382"/>
          <p:cNvSpPr/>
          <p:nvPr/>
        </p:nvSpPr>
        <p:spPr>
          <a:xfrm>
            <a:off x="9726200" y="3483500"/>
            <a:ext cx="1563600" cy="9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Negative example</a:t>
            </a:r>
            <a:endParaRPr/>
          </a:p>
        </p:txBody>
      </p:sp>
      <p:sp>
        <p:nvSpPr>
          <p:cNvPr id="4142" name="Google Shape;4142;p382"/>
          <p:cNvSpPr/>
          <p:nvPr/>
        </p:nvSpPr>
        <p:spPr>
          <a:xfrm>
            <a:off x="7608525"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143" name="Google Shape;4143;p382"/>
          <p:cNvSpPr/>
          <p:nvPr/>
        </p:nvSpPr>
        <p:spPr>
          <a:xfrm>
            <a:off x="8463592"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144" name="Google Shape;4144;p382"/>
          <p:cNvSpPr/>
          <p:nvPr/>
        </p:nvSpPr>
        <p:spPr>
          <a:xfrm>
            <a:off x="8050925" y="4215889"/>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145" name="Google Shape;4145;p382"/>
          <p:cNvSpPr/>
          <p:nvPr/>
        </p:nvSpPr>
        <p:spPr>
          <a:xfrm>
            <a:off x="9856048"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146" name="Google Shape;4146;p382"/>
          <p:cNvSpPr/>
          <p:nvPr/>
        </p:nvSpPr>
        <p:spPr>
          <a:xfrm>
            <a:off x="10609260"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147" name="Google Shape;4147;p382"/>
          <p:cNvSpPr/>
          <p:nvPr/>
        </p:nvSpPr>
        <p:spPr>
          <a:xfrm>
            <a:off x="9861492" y="4167567"/>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148" name="Google Shape;4148;p382"/>
          <p:cNvSpPr/>
          <p:nvPr/>
        </p:nvSpPr>
        <p:spPr>
          <a:xfrm>
            <a:off x="10511335" y="4167577"/>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Suggestion</a:t>
            </a:r>
            <a:endParaRPr sz="1600"/>
          </a:p>
        </p:txBody>
      </p:sp>
      <p:sp>
        <p:nvSpPr>
          <p:cNvPr id="4149" name="Google Shape;4149;p382"/>
          <p:cNvSpPr/>
          <p:nvPr/>
        </p:nvSpPr>
        <p:spPr>
          <a:xfrm>
            <a:off x="10649753" y="5330340"/>
            <a:ext cx="809200" cy="28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output</a:t>
            </a:r>
            <a:endParaRPr/>
          </a:p>
        </p:txBody>
      </p:sp>
      <p:sp>
        <p:nvSpPr>
          <p:cNvPr id="4150" name="Google Shape;4150;p382"/>
          <p:cNvSpPr/>
          <p:nvPr/>
        </p:nvSpPr>
        <p:spPr>
          <a:xfrm>
            <a:off x="7237933" y="3095833"/>
            <a:ext cx="4436000" cy="16100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Examples:</a:t>
            </a:r>
            <a:r>
              <a:rPr lang="en" sz="1333" b="1">
                <a:latin typeface="Lato"/>
                <a:ea typeface="Lato"/>
                <a:cs typeface="Lato"/>
                <a:sym typeface="Lato"/>
              </a:rPr>
              <a:t> </a:t>
            </a:r>
            <a:endParaRPr sz="1333" b="1" i="1">
              <a:latin typeface="Lato"/>
              <a:ea typeface="Lato"/>
              <a:cs typeface="Lato"/>
              <a:sym typeface="Lato"/>
            </a:endParaRPr>
          </a:p>
        </p:txBody>
      </p:sp>
      <p:sp>
        <p:nvSpPr>
          <p:cNvPr id="4151" name="Google Shape;4151;p382"/>
          <p:cNvSpPr/>
          <p:nvPr/>
        </p:nvSpPr>
        <p:spPr>
          <a:xfrm>
            <a:off x="7669647" y="5187875"/>
            <a:ext cx="101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Prompt message </a:t>
            </a:r>
            <a:endParaRPr/>
          </a:p>
        </p:txBody>
      </p:sp>
      <p:sp>
        <p:nvSpPr>
          <p:cNvPr id="4152" name="Google Shape;4152;p382"/>
          <p:cNvSpPr/>
          <p:nvPr/>
        </p:nvSpPr>
        <p:spPr>
          <a:xfrm>
            <a:off x="7300100" y="2280067"/>
            <a:ext cx="62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Title</a:t>
            </a:r>
            <a:endParaRPr/>
          </a:p>
        </p:txBody>
      </p:sp>
      <p:sp>
        <p:nvSpPr>
          <p:cNvPr id="4153" name="Google Shape;4153;p382"/>
          <p:cNvSpPr/>
          <p:nvPr/>
        </p:nvSpPr>
        <p:spPr>
          <a:xfrm>
            <a:off x="9483077" y="5320540"/>
            <a:ext cx="682400" cy="30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input</a:t>
            </a:r>
            <a:endParaRPr/>
          </a:p>
        </p:txBody>
      </p:sp>
      <p:sp>
        <p:nvSpPr>
          <p:cNvPr id="4154" name="Google Shape;4154;p382"/>
          <p:cNvSpPr txBox="1"/>
          <p:nvPr/>
        </p:nvSpPr>
        <p:spPr>
          <a:xfrm>
            <a:off x="10123833" y="5592067"/>
            <a:ext cx="19792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 instances</a:t>
            </a:r>
            <a:endParaRPr sz="1067">
              <a:latin typeface="Lato"/>
              <a:ea typeface="Lato"/>
              <a:cs typeface="Lato"/>
              <a:sym typeface="Lato"/>
            </a:endParaRPr>
          </a:p>
        </p:txBody>
      </p:sp>
      <p:sp>
        <p:nvSpPr>
          <p:cNvPr id="4155" name="Google Shape;4155;p382"/>
          <p:cNvSpPr txBox="1"/>
          <p:nvPr/>
        </p:nvSpPr>
        <p:spPr>
          <a:xfrm>
            <a:off x="9960967" y="4387901"/>
            <a:ext cx="18648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examples for sub-task</a:t>
            </a:r>
            <a:endParaRPr sz="1067">
              <a:latin typeface="Lato"/>
              <a:ea typeface="Lato"/>
              <a:cs typeface="Lato"/>
              <a:sym typeface="Lato"/>
            </a:endParaRPr>
          </a:p>
        </p:txBody>
      </p:sp>
      <p:sp>
        <p:nvSpPr>
          <p:cNvPr id="4156" name="Google Shape;4156;p382"/>
          <p:cNvSpPr txBox="1"/>
          <p:nvPr/>
        </p:nvSpPr>
        <p:spPr>
          <a:xfrm>
            <a:off x="10880275" y="5903801"/>
            <a:ext cx="11324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sub-tasks</a:t>
            </a:r>
            <a:endParaRPr sz="1067">
              <a:latin typeface="Lato"/>
              <a:ea typeface="Lato"/>
              <a:cs typeface="Lato"/>
              <a:sym typeface="Lato"/>
            </a:endParaRPr>
          </a:p>
        </p:txBody>
      </p:sp>
      <p:cxnSp>
        <p:nvCxnSpPr>
          <p:cNvPr id="4157" name="Google Shape;4157;p382"/>
          <p:cNvCxnSpPr>
            <a:stCxn id="4135" idx="3"/>
            <a:endCxn id="4138" idx="2"/>
          </p:cNvCxnSpPr>
          <p:nvPr/>
        </p:nvCxnSpPr>
        <p:spPr>
          <a:xfrm rot="10800000" flipH="1">
            <a:off x="6803300" y="2750033"/>
            <a:ext cx="2946800" cy="14000"/>
          </a:xfrm>
          <a:prstGeom prst="curvedConnector2">
            <a:avLst/>
          </a:prstGeom>
          <a:noFill/>
          <a:ln w="9525" cap="flat" cmpd="sng">
            <a:solidFill>
              <a:srgbClr val="FF0000"/>
            </a:solidFill>
            <a:prstDash val="solid"/>
            <a:round/>
            <a:headEnd type="stealth" w="med" len="med"/>
            <a:tailEnd type="stealth" w="med" len="med"/>
          </a:ln>
        </p:spPr>
      </p:cxnSp>
      <p:sp>
        <p:nvSpPr>
          <p:cNvPr id="4158" name="Google Shape;4158;p382"/>
          <p:cNvSpPr/>
          <p:nvPr/>
        </p:nvSpPr>
        <p:spPr>
          <a:xfrm>
            <a:off x="323800" y="2999832"/>
            <a:ext cx="6470000" cy="303600"/>
          </a:xfrm>
          <a:prstGeom prst="roundRect">
            <a:avLst>
              <a:gd name="adj" fmla="val 0"/>
            </a:avLst>
          </a:prstGeom>
          <a:noFill/>
          <a:ln w="952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4159" name="Google Shape;4159;p382"/>
          <p:cNvCxnSpPr>
            <a:stCxn id="4158" idx="3"/>
            <a:endCxn id="4139" idx="2"/>
          </p:cNvCxnSpPr>
          <p:nvPr/>
        </p:nvCxnSpPr>
        <p:spPr>
          <a:xfrm rot="10800000" flipH="1">
            <a:off x="6793800" y="2750032"/>
            <a:ext cx="4199600" cy="401600"/>
          </a:xfrm>
          <a:prstGeom prst="curvedConnector2">
            <a:avLst/>
          </a:prstGeom>
          <a:noFill/>
          <a:ln w="9525" cap="flat" cmpd="sng">
            <a:solidFill>
              <a:srgbClr val="38761D"/>
            </a:solidFill>
            <a:prstDash val="solid"/>
            <a:round/>
            <a:headEnd type="stealth"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30"/>
                                        </p:tgtEl>
                                        <p:attrNameLst>
                                          <p:attrName>style.visibility</p:attrName>
                                        </p:attrNameLst>
                                      </p:cBhvr>
                                      <p:to>
                                        <p:strVal val="visible"/>
                                      </p:to>
                                    </p:set>
                                    <p:animEffect transition="in" filter="fade">
                                      <p:cBhvr>
                                        <p:cTn id="7" dur="1000"/>
                                        <p:tgtEl>
                                          <p:spTgt spid="4130"/>
                                        </p:tgtEl>
                                      </p:cBhvr>
                                    </p:animEffect>
                                  </p:childTnLst>
                                </p:cTn>
                              </p:par>
                              <p:par>
                                <p:cTn id="8" presetID="10" presetClass="entr" presetSubtype="0" fill="hold" nodeType="withEffect">
                                  <p:stCondLst>
                                    <p:cond delay="0"/>
                                  </p:stCondLst>
                                  <p:childTnLst>
                                    <p:set>
                                      <p:cBhvr>
                                        <p:cTn id="9" dur="1" fill="hold">
                                          <p:stCondLst>
                                            <p:cond delay="0"/>
                                          </p:stCondLst>
                                        </p:cTn>
                                        <p:tgtEl>
                                          <p:spTgt spid="4131"/>
                                        </p:tgtEl>
                                        <p:attrNameLst>
                                          <p:attrName>style.visibility</p:attrName>
                                        </p:attrNameLst>
                                      </p:cBhvr>
                                      <p:to>
                                        <p:strVal val="visible"/>
                                      </p:to>
                                    </p:set>
                                    <p:animEffect transition="in" filter="fade">
                                      <p:cBhvr>
                                        <p:cTn id="10" dur="1000"/>
                                        <p:tgtEl>
                                          <p:spTgt spid="4131"/>
                                        </p:tgtEl>
                                      </p:cBhvr>
                                    </p:animEffect>
                                  </p:childTnLst>
                                </p:cTn>
                              </p:par>
                              <p:par>
                                <p:cTn id="11" presetID="10" presetClass="entr" presetSubtype="0" fill="hold" nodeType="withEffect">
                                  <p:stCondLst>
                                    <p:cond delay="0"/>
                                  </p:stCondLst>
                                  <p:childTnLst>
                                    <p:set>
                                      <p:cBhvr>
                                        <p:cTn id="12" dur="1" fill="hold">
                                          <p:stCondLst>
                                            <p:cond delay="0"/>
                                          </p:stCondLst>
                                        </p:cTn>
                                        <p:tgtEl>
                                          <p:spTgt spid="4132"/>
                                        </p:tgtEl>
                                        <p:attrNameLst>
                                          <p:attrName>style.visibility</p:attrName>
                                        </p:attrNameLst>
                                      </p:cBhvr>
                                      <p:to>
                                        <p:strVal val="visible"/>
                                      </p:to>
                                    </p:set>
                                    <p:animEffect transition="in" filter="fade">
                                      <p:cBhvr>
                                        <p:cTn id="13" dur="1000"/>
                                        <p:tgtEl>
                                          <p:spTgt spid="4132"/>
                                        </p:tgtEl>
                                      </p:cBhvr>
                                    </p:animEffect>
                                  </p:childTnLst>
                                </p:cTn>
                              </p:par>
                              <p:par>
                                <p:cTn id="14" presetID="10" presetClass="entr" presetSubtype="0" fill="hold" nodeType="withEffect">
                                  <p:stCondLst>
                                    <p:cond delay="0"/>
                                  </p:stCondLst>
                                  <p:childTnLst>
                                    <p:set>
                                      <p:cBhvr>
                                        <p:cTn id="15" dur="1" fill="hold">
                                          <p:stCondLst>
                                            <p:cond delay="0"/>
                                          </p:stCondLst>
                                        </p:cTn>
                                        <p:tgtEl>
                                          <p:spTgt spid="4134"/>
                                        </p:tgtEl>
                                        <p:attrNameLst>
                                          <p:attrName>style.visibility</p:attrName>
                                        </p:attrNameLst>
                                      </p:cBhvr>
                                      <p:to>
                                        <p:strVal val="visible"/>
                                      </p:to>
                                    </p:set>
                                    <p:animEffect transition="in" filter="fade">
                                      <p:cBhvr>
                                        <p:cTn id="16" dur="1000"/>
                                        <p:tgtEl>
                                          <p:spTgt spid="4134"/>
                                        </p:tgtEl>
                                      </p:cBhvr>
                                    </p:animEffect>
                                  </p:childTnLst>
                                </p:cTn>
                              </p:par>
                              <p:par>
                                <p:cTn id="17" presetID="10" presetClass="entr" presetSubtype="0" fill="hold" nodeType="withEffect">
                                  <p:stCondLst>
                                    <p:cond delay="0"/>
                                  </p:stCondLst>
                                  <p:childTnLst>
                                    <p:set>
                                      <p:cBhvr>
                                        <p:cTn id="18" dur="1" fill="hold">
                                          <p:stCondLst>
                                            <p:cond delay="0"/>
                                          </p:stCondLst>
                                        </p:cTn>
                                        <p:tgtEl>
                                          <p:spTgt spid="4135"/>
                                        </p:tgtEl>
                                        <p:attrNameLst>
                                          <p:attrName>style.visibility</p:attrName>
                                        </p:attrNameLst>
                                      </p:cBhvr>
                                      <p:to>
                                        <p:strVal val="visible"/>
                                      </p:to>
                                    </p:set>
                                    <p:animEffect transition="in" filter="fade">
                                      <p:cBhvr>
                                        <p:cTn id="19" dur="1000"/>
                                        <p:tgtEl>
                                          <p:spTgt spid="4135"/>
                                        </p:tgtEl>
                                      </p:cBhvr>
                                    </p:animEffect>
                                  </p:childTnLst>
                                </p:cTn>
                              </p:par>
                              <p:par>
                                <p:cTn id="20" presetID="10" presetClass="entr" presetSubtype="0" fill="hold" nodeType="withEffect">
                                  <p:stCondLst>
                                    <p:cond delay="0"/>
                                  </p:stCondLst>
                                  <p:childTnLst>
                                    <p:set>
                                      <p:cBhvr>
                                        <p:cTn id="21" dur="1" fill="hold">
                                          <p:stCondLst>
                                            <p:cond delay="0"/>
                                          </p:stCondLst>
                                        </p:cTn>
                                        <p:tgtEl>
                                          <p:spTgt spid="4136"/>
                                        </p:tgtEl>
                                        <p:attrNameLst>
                                          <p:attrName>style.visibility</p:attrName>
                                        </p:attrNameLst>
                                      </p:cBhvr>
                                      <p:to>
                                        <p:strVal val="visible"/>
                                      </p:to>
                                    </p:set>
                                    <p:animEffect transition="in" filter="fade">
                                      <p:cBhvr>
                                        <p:cTn id="22" dur="1000"/>
                                        <p:tgtEl>
                                          <p:spTgt spid="4136"/>
                                        </p:tgtEl>
                                      </p:cBhvr>
                                    </p:animEffect>
                                  </p:childTnLst>
                                </p:cTn>
                              </p:par>
                              <p:par>
                                <p:cTn id="23" presetID="10" presetClass="entr" presetSubtype="0" fill="hold" nodeType="withEffect">
                                  <p:stCondLst>
                                    <p:cond delay="0"/>
                                  </p:stCondLst>
                                  <p:childTnLst>
                                    <p:set>
                                      <p:cBhvr>
                                        <p:cTn id="24" dur="1" fill="hold">
                                          <p:stCondLst>
                                            <p:cond delay="0"/>
                                          </p:stCondLst>
                                        </p:cTn>
                                        <p:tgtEl>
                                          <p:spTgt spid="4137"/>
                                        </p:tgtEl>
                                        <p:attrNameLst>
                                          <p:attrName>style.visibility</p:attrName>
                                        </p:attrNameLst>
                                      </p:cBhvr>
                                      <p:to>
                                        <p:strVal val="visible"/>
                                      </p:to>
                                    </p:set>
                                    <p:animEffect transition="in" filter="fade">
                                      <p:cBhvr>
                                        <p:cTn id="25" dur="1000"/>
                                        <p:tgtEl>
                                          <p:spTgt spid="4137"/>
                                        </p:tgtEl>
                                      </p:cBhvr>
                                    </p:animEffect>
                                  </p:childTnLst>
                                </p:cTn>
                              </p:par>
                              <p:par>
                                <p:cTn id="26" presetID="10" presetClass="entr" presetSubtype="0" fill="hold" nodeType="withEffect">
                                  <p:stCondLst>
                                    <p:cond delay="0"/>
                                  </p:stCondLst>
                                  <p:childTnLst>
                                    <p:set>
                                      <p:cBhvr>
                                        <p:cTn id="27" dur="1" fill="hold">
                                          <p:stCondLst>
                                            <p:cond delay="0"/>
                                          </p:stCondLst>
                                        </p:cTn>
                                        <p:tgtEl>
                                          <p:spTgt spid="4138"/>
                                        </p:tgtEl>
                                        <p:attrNameLst>
                                          <p:attrName>style.visibility</p:attrName>
                                        </p:attrNameLst>
                                      </p:cBhvr>
                                      <p:to>
                                        <p:strVal val="visible"/>
                                      </p:to>
                                    </p:set>
                                    <p:animEffect transition="in" filter="fade">
                                      <p:cBhvr>
                                        <p:cTn id="28" dur="1000"/>
                                        <p:tgtEl>
                                          <p:spTgt spid="4138"/>
                                        </p:tgtEl>
                                      </p:cBhvr>
                                    </p:animEffect>
                                  </p:childTnLst>
                                </p:cTn>
                              </p:par>
                              <p:par>
                                <p:cTn id="29" presetID="10" presetClass="entr" presetSubtype="0" fill="hold" nodeType="withEffect">
                                  <p:stCondLst>
                                    <p:cond delay="0"/>
                                  </p:stCondLst>
                                  <p:childTnLst>
                                    <p:set>
                                      <p:cBhvr>
                                        <p:cTn id="30" dur="1" fill="hold">
                                          <p:stCondLst>
                                            <p:cond delay="0"/>
                                          </p:stCondLst>
                                        </p:cTn>
                                        <p:tgtEl>
                                          <p:spTgt spid="4139"/>
                                        </p:tgtEl>
                                        <p:attrNameLst>
                                          <p:attrName>style.visibility</p:attrName>
                                        </p:attrNameLst>
                                      </p:cBhvr>
                                      <p:to>
                                        <p:strVal val="visible"/>
                                      </p:to>
                                    </p:set>
                                    <p:animEffect transition="in" filter="fade">
                                      <p:cBhvr>
                                        <p:cTn id="31" dur="1000"/>
                                        <p:tgtEl>
                                          <p:spTgt spid="4139"/>
                                        </p:tgtEl>
                                      </p:cBhvr>
                                    </p:animEffect>
                                  </p:childTnLst>
                                </p:cTn>
                              </p:par>
                              <p:par>
                                <p:cTn id="32" presetID="10" presetClass="entr" presetSubtype="0" fill="hold" nodeType="withEffect">
                                  <p:stCondLst>
                                    <p:cond delay="0"/>
                                  </p:stCondLst>
                                  <p:childTnLst>
                                    <p:set>
                                      <p:cBhvr>
                                        <p:cTn id="33" dur="1" fill="hold">
                                          <p:stCondLst>
                                            <p:cond delay="0"/>
                                          </p:stCondLst>
                                        </p:cTn>
                                        <p:tgtEl>
                                          <p:spTgt spid="4140"/>
                                        </p:tgtEl>
                                        <p:attrNameLst>
                                          <p:attrName>style.visibility</p:attrName>
                                        </p:attrNameLst>
                                      </p:cBhvr>
                                      <p:to>
                                        <p:strVal val="visible"/>
                                      </p:to>
                                    </p:set>
                                    <p:animEffect transition="in" filter="fade">
                                      <p:cBhvr>
                                        <p:cTn id="34" dur="1000"/>
                                        <p:tgtEl>
                                          <p:spTgt spid="4140"/>
                                        </p:tgtEl>
                                      </p:cBhvr>
                                    </p:animEffect>
                                  </p:childTnLst>
                                </p:cTn>
                              </p:par>
                              <p:par>
                                <p:cTn id="35" presetID="10" presetClass="entr" presetSubtype="0" fill="hold" nodeType="withEffect">
                                  <p:stCondLst>
                                    <p:cond delay="0"/>
                                  </p:stCondLst>
                                  <p:childTnLst>
                                    <p:set>
                                      <p:cBhvr>
                                        <p:cTn id="36" dur="1" fill="hold">
                                          <p:stCondLst>
                                            <p:cond delay="0"/>
                                          </p:stCondLst>
                                        </p:cTn>
                                        <p:tgtEl>
                                          <p:spTgt spid="4141"/>
                                        </p:tgtEl>
                                        <p:attrNameLst>
                                          <p:attrName>style.visibility</p:attrName>
                                        </p:attrNameLst>
                                      </p:cBhvr>
                                      <p:to>
                                        <p:strVal val="visible"/>
                                      </p:to>
                                    </p:set>
                                    <p:animEffect transition="in" filter="fade">
                                      <p:cBhvr>
                                        <p:cTn id="37" dur="1000"/>
                                        <p:tgtEl>
                                          <p:spTgt spid="4141"/>
                                        </p:tgtEl>
                                      </p:cBhvr>
                                    </p:animEffect>
                                  </p:childTnLst>
                                </p:cTn>
                              </p:par>
                              <p:par>
                                <p:cTn id="38" presetID="10" presetClass="entr" presetSubtype="0" fill="hold" nodeType="withEffect">
                                  <p:stCondLst>
                                    <p:cond delay="0"/>
                                  </p:stCondLst>
                                  <p:childTnLst>
                                    <p:set>
                                      <p:cBhvr>
                                        <p:cTn id="39" dur="1" fill="hold">
                                          <p:stCondLst>
                                            <p:cond delay="0"/>
                                          </p:stCondLst>
                                        </p:cTn>
                                        <p:tgtEl>
                                          <p:spTgt spid="4142"/>
                                        </p:tgtEl>
                                        <p:attrNameLst>
                                          <p:attrName>style.visibility</p:attrName>
                                        </p:attrNameLst>
                                      </p:cBhvr>
                                      <p:to>
                                        <p:strVal val="visible"/>
                                      </p:to>
                                    </p:set>
                                    <p:animEffect transition="in" filter="fade">
                                      <p:cBhvr>
                                        <p:cTn id="40" dur="1000"/>
                                        <p:tgtEl>
                                          <p:spTgt spid="4142"/>
                                        </p:tgtEl>
                                      </p:cBhvr>
                                    </p:animEffect>
                                  </p:childTnLst>
                                </p:cTn>
                              </p:par>
                              <p:par>
                                <p:cTn id="41" presetID="10" presetClass="entr" presetSubtype="0" fill="hold" nodeType="withEffect">
                                  <p:stCondLst>
                                    <p:cond delay="0"/>
                                  </p:stCondLst>
                                  <p:childTnLst>
                                    <p:set>
                                      <p:cBhvr>
                                        <p:cTn id="42" dur="1" fill="hold">
                                          <p:stCondLst>
                                            <p:cond delay="0"/>
                                          </p:stCondLst>
                                        </p:cTn>
                                        <p:tgtEl>
                                          <p:spTgt spid="4143"/>
                                        </p:tgtEl>
                                        <p:attrNameLst>
                                          <p:attrName>style.visibility</p:attrName>
                                        </p:attrNameLst>
                                      </p:cBhvr>
                                      <p:to>
                                        <p:strVal val="visible"/>
                                      </p:to>
                                    </p:set>
                                    <p:animEffect transition="in" filter="fade">
                                      <p:cBhvr>
                                        <p:cTn id="43" dur="1000"/>
                                        <p:tgtEl>
                                          <p:spTgt spid="4143"/>
                                        </p:tgtEl>
                                      </p:cBhvr>
                                    </p:animEffect>
                                  </p:childTnLst>
                                </p:cTn>
                              </p:par>
                              <p:par>
                                <p:cTn id="44" presetID="10" presetClass="entr" presetSubtype="0" fill="hold" nodeType="withEffect">
                                  <p:stCondLst>
                                    <p:cond delay="0"/>
                                  </p:stCondLst>
                                  <p:childTnLst>
                                    <p:set>
                                      <p:cBhvr>
                                        <p:cTn id="45" dur="1" fill="hold">
                                          <p:stCondLst>
                                            <p:cond delay="0"/>
                                          </p:stCondLst>
                                        </p:cTn>
                                        <p:tgtEl>
                                          <p:spTgt spid="4144"/>
                                        </p:tgtEl>
                                        <p:attrNameLst>
                                          <p:attrName>style.visibility</p:attrName>
                                        </p:attrNameLst>
                                      </p:cBhvr>
                                      <p:to>
                                        <p:strVal val="visible"/>
                                      </p:to>
                                    </p:set>
                                    <p:animEffect transition="in" filter="fade">
                                      <p:cBhvr>
                                        <p:cTn id="46" dur="1000"/>
                                        <p:tgtEl>
                                          <p:spTgt spid="4144"/>
                                        </p:tgtEl>
                                      </p:cBhvr>
                                    </p:animEffect>
                                  </p:childTnLst>
                                </p:cTn>
                              </p:par>
                              <p:par>
                                <p:cTn id="47" presetID="10" presetClass="entr" presetSubtype="0" fill="hold" nodeType="withEffect">
                                  <p:stCondLst>
                                    <p:cond delay="0"/>
                                  </p:stCondLst>
                                  <p:childTnLst>
                                    <p:set>
                                      <p:cBhvr>
                                        <p:cTn id="48" dur="1" fill="hold">
                                          <p:stCondLst>
                                            <p:cond delay="0"/>
                                          </p:stCondLst>
                                        </p:cTn>
                                        <p:tgtEl>
                                          <p:spTgt spid="4145"/>
                                        </p:tgtEl>
                                        <p:attrNameLst>
                                          <p:attrName>style.visibility</p:attrName>
                                        </p:attrNameLst>
                                      </p:cBhvr>
                                      <p:to>
                                        <p:strVal val="visible"/>
                                      </p:to>
                                    </p:set>
                                    <p:animEffect transition="in" filter="fade">
                                      <p:cBhvr>
                                        <p:cTn id="49" dur="1000"/>
                                        <p:tgtEl>
                                          <p:spTgt spid="4145"/>
                                        </p:tgtEl>
                                      </p:cBhvr>
                                    </p:animEffect>
                                  </p:childTnLst>
                                </p:cTn>
                              </p:par>
                              <p:par>
                                <p:cTn id="50" presetID="10" presetClass="entr" presetSubtype="0" fill="hold" nodeType="withEffect">
                                  <p:stCondLst>
                                    <p:cond delay="0"/>
                                  </p:stCondLst>
                                  <p:childTnLst>
                                    <p:set>
                                      <p:cBhvr>
                                        <p:cTn id="51" dur="1" fill="hold">
                                          <p:stCondLst>
                                            <p:cond delay="0"/>
                                          </p:stCondLst>
                                        </p:cTn>
                                        <p:tgtEl>
                                          <p:spTgt spid="4146"/>
                                        </p:tgtEl>
                                        <p:attrNameLst>
                                          <p:attrName>style.visibility</p:attrName>
                                        </p:attrNameLst>
                                      </p:cBhvr>
                                      <p:to>
                                        <p:strVal val="visible"/>
                                      </p:to>
                                    </p:set>
                                    <p:animEffect transition="in" filter="fade">
                                      <p:cBhvr>
                                        <p:cTn id="52" dur="1000"/>
                                        <p:tgtEl>
                                          <p:spTgt spid="4146"/>
                                        </p:tgtEl>
                                      </p:cBhvr>
                                    </p:animEffect>
                                  </p:childTnLst>
                                </p:cTn>
                              </p:par>
                              <p:par>
                                <p:cTn id="53" presetID="10" presetClass="entr" presetSubtype="0" fill="hold" nodeType="withEffect">
                                  <p:stCondLst>
                                    <p:cond delay="0"/>
                                  </p:stCondLst>
                                  <p:childTnLst>
                                    <p:set>
                                      <p:cBhvr>
                                        <p:cTn id="54" dur="1" fill="hold">
                                          <p:stCondLst>
                                            <p:cond delay="0"/>
                                          </p:stCondLst>
                                        </p:cTn>
                                        <p:tgtEl>
                                          <p:spTgt spid="4147"/>
                                        </p:tgtEl>
                                        <p:attrNameLst>
                                          <p:attrName>style.visibility</p:attrName>
                                        </p:attrNameLst>
                                      </p:cBhvr>
                                      <p:to>
                                        <p:strVal val="visible"/>
                                      </p:to>
                                    </p:set>
                                    <p:animEffect transition="in" filter="fade">
                                      <p:cBhvr>
                                        <p:cTn id="55" dur="1000"/>
                                        <p:tgtEl>
                                          <p:spTgt spid="4147"/>
                                        </p:tgtEl>
                                      </p:cBhvr>
                                    </p:animEffect>
                                  </p:childTnLst>
                                </p:cTn>
                              </p:par>
                              <p:par>
                                <p:cTn id="56" presetID="10" presetClass="entr" presetSubtype="0" fill="hold" nodeType="withEffect">
                                  <p:stCondLst>
                                    <p:cond delay="0"/>
                                  </p:stCondLst>
                                  <p:childTnLst>
                                    <p:set>
                                      <p:cBhvr>
                                        <p:cTn id="57" dur="1" fill="hold">
                                          <p:stCondLst>
                                            <p:cond delay="0"/>
                                          </p:stCondLst>
                                        </p:cTn>
                                        <p:tgtEl>
                                          <p:spTgt spid="4148"/>
                                        </p:tgtEl>
                                        <p:attrNameLst>
                                          <p:attrName>style.visibility</p:attrName>
                                        </p:attrNameLst>
                                      </p:cBhvr>
                                      <p:to>
                                        <p:strVal val="visible"/>
                                      </p:to>
                                    </p:set>
                                    <p:animEffect transition="in" filter="fade">
                                      <p:cBhvr>
                                        <p:cTn id="58" dur="1000"/>
                                        <p:tgtEl>
                                          <p:spTgt spid="4148"/>
                                        </p:tgtEl>
                                      </p:cBhvr>
                                    </p:animEffect>
                                  </p:childTnLst>
                                </p:cTn>
                              </p:par>
                              <p:par>
                                <p:cTn id="59" presetID="10" presetClass="entr" presetSubtype="0" fill="hold" nodeType="withEffect">
                                  <p:stCondLst>
                                    <p:cond delay="0"/>
                                  </p:stCondLst>
                                  <p:childTnLst>
                                    <p:set>
                                      <p:cBhvr>
                                        <p:cTn id="60" dur="1" fill="hold">
                                          <p:stCondLst>
                                            <p:cond delay="0"/>
                                          </p:stCondLst>
                                        </p:cTn>
                                        <p:tgtEl>
                                          <p:spTgt spid="4149"/>
                                        </p:tgtEl>
                                        <p:attrNameLst>
                                          <p:attrName>style.visibility</p:attrName>
                                        </p:attrNameLst>
                                      </p:cBhvr>
                                      <p:to>
                                        <p:strVal val="visible"/>
                                      </p:to>
                                    </p:set>
                                    <p:animEffect transition="in" filter="fade">
                                      <p:cBhvr>
                                        <p:cTn id="61" dur="1000"/>
                                        <p:tgtEl>
                                          <p:spTgt spid="4149"/>
                                        </p:tgtEl>
                                      </p:cBhvr>
                                    </p:animEffect>
                                  </p:childTnLst>
                                </p:cTn>
                              </p:par>
                              <p:par>
                                <p:cTn id="62" presetID="10" presetClass="entr" presetSubtype="0" fill="hold" nodeType="withEffect">
                                  <p:stCondLst>
                                    <p:cond delay="0"/>
                                  </p:stCondLst>
                                  <p:childTnLst>
                                    <p:set>
                                      <p:cBhvr>
                                        <p:cTn id="63" dur="1" fill="hold">
                                          <p:stCondLst>
                                            <p:cond delay="0"/>
                                          </p:stCondLst>
                                        </p:cTn>
                                        <p:tgtEl>
                                          <p:spTgt spid="4150"/>
                                        </p:tgtEl>
                                        <p:attrNameLst>
                                          <p:attrName>style.visibility</p:attrName>
                                        </p:attrNameLst>
                                      </p:cBhvr>
                                      <p:to>
                                        <p:strVal val="visible"/>
                                      </p:to>
                                    </p:set>
                                    <p:animEffect transition="in" filter="fade">
                                      <p:cBhvr>
                                        <p:cTn id="64" dur="1000"/>
                                        <p:tgtEl>
                                          <p:spTgt spid="4150"/>
                                        </p:tgtEl>
                                      </p:cBhvr>
                                    </p:animEffect>
                                  </p:childTnLst>
                                </p:cTn>
                              </p:par>
                              <p:par>
                                <p:cTn id="65" presetID="10" presetClass="entr" presetSubtype="0" fill="hold" nodeType="withEffect">
                                  <p:stCondLst>
                                    <p:cond delay="0"/>
                                  </p:stCondLst>
                                  <p:childTnLst>
                                    <p:set>
                                      <p:cBhvr>
                                        <p:cTn id="66" dur="1" fill="hold">
                                          <p:stCondLst>
                                            <p:cond delay="0"/>
                                          </p:stCondLst>
                                        </p:cTn>
                                        <p:tgtEl>
                                          <p:spTgt spid="4151"/>
                                        </p:tgtEl>
                                        <p:attrNameLst>
                                          <p:attrName>style.visibility</p:attrName>
                                        </p:attrNameLst>
                                      </p:cBhvr>
                                      <p:to>
                                        <p:strVal val="visible"/>
                                      </p:to>
                                    </p:set>
                                    <p:animEffect transition="in" filter="fade">
                                      <p:cBhvr>
                                        <p:cTn id="67" dur="1000"/>
                                        <p:tgtEl>
                                          <p:spTgt spid="4151"/>
                                        </p:tgtEl>
                                      </p:cBhvr>
                                    </p:animEffect>
                                  </p:childTnLst>
                                </p:cTn>
                              </p:par>
                              <p:par>
                                <p:cTn id="68" presetID="10" presetClass="entr" presetSubtype="0" fill="hold" nodeType="withEffect">
                                  <p:stCondLst>
                                    <p:cond delay="0"/>
                                  </p:stCondLst>
                                  <p:childTnLst>
                                    <p:set>
                                      <p:cBhvr>
                                        <p:cTn id="69" dur="1" fill="hold">
                                          <p:stCondLst>
                                            <p:cond delay="0"/>
                                          </p:stCondLst>
                                        </p:cTn>
                                        <p:tgtEl>
                                          <p:spTgt spid="4152"/>
                                        </p:tgtEl>
                                        <p:attrNameLst>
                                          <p:attrName>style.visibility</p:attrName>
                                        </p:attrNameLst>
                                      </p:cBhvr>
                                      <p:to>
                                        <p:strVal val="visible"/>
                                      </p:to>
                                    </p:set>
                                    <p:animEffect transition="in" filter="fade">
                                      <p:cBhvr>
                                        <p:cTn id="70" dur="1000"/>
                                        <p:tgtEl>
                                          <p:spTgt spid="4152"/>
                                        </p:tgtEl>
                                      </p:cBhvr>
                                    </p:animEffect>
                                  </p:childTnLst>
                                </p:cTn>
                              </p:par>
                              <p:par>
                                <p:cTn id="71" presetID="10" presetClass="entr" presetSubtype="0" fill="hold" nodeType="withEffect">
                                  <p:stCondLst>
                                    <p:cond delay="0"/>
                                  </p:stCondLst>
                                  <p:childTnLst>
                                    <p:set>
                                      <p:cBhvr>
                                        <p:cTn id="72" dur="1" fill="hold">
                                          <p:stCondLst>
                                            <p:cond delay="0"/>
                                          </p:stCondLst>
                                        </p:cTn>
                                        <p:tgtEl>
                                          <p:spTgt spid="4153"/>
                                        </p:tgtEl>
                                        <p:attrNameLst>
                                          <p:attrName>style.visibility</p:attrName>
                                        </p:attrNameLst>
                                      </p:cBhvr>
                                      <p:to>
                                        <p:strVal val="visible"/>
                                      </p:to>
                                    </p:set>
                                    <p:animEffect transition="in" filter="fade">
                                      <p:cBhvr>
                                        <p:cTn id="73" dur="1000"/>
                                        <p:tgtEl>
                                          <p:spTgt spid="4153"/>
                                        </p:tgtEl>
                                      </p:cBhvr>
                                    </p:animEffect>
                                  </p:childTnLst>
                                </p:cTn>
                              </p:par>
                              <p:par>
                                <p:cTn id="74" presetID="10" presetClass="entr" presetSubtype="0" fill="hold" nodeType="withEffect">
                                  <p:stCondLst>
                                    <p:cond delay="0"/>
                                  </p:stCondLst>
                                  <p:childTnLst>
                                    <p:set>
                                      <p:cBhvr>
                                        <p:cTn id="75" dur="1" fill="hold">
                                          <p:stCondLst>
                                            <p:cond delay="0"/>
                                          </p:stCondLst>
                                        </p:cTn>
                                        <p:tgtEl>
                                          <p:spTgt spid="4154"/>
                                        </p:tgtEl>
                                        <p:attrNameLst>
                                          <p:attrName>style.visibility</p:attrName>
                                        </p:attrNameLst>
                                      </p:cBhvr>
                                      <p:to>
                                        <p:strVal val="visible"/>
                                      </p:to>
                                    </p:set>
                                    <p:animEffect transition="in" filter="fade">
                                      <p:cBhvr>
                                        <p:cTn id="76" dur="1000"/>
                                        <p:tgtEl>
                                          <p:spTgt spid="4154"/>
                                        </p:tgtEl>
                                      </p:cBhvr>
                                    </p:animEffect>
                                  </p:childTnLst>
                                </p:cTn>
                              </p:par>
                              <p:par>
                                <p:cTn id="77" presetID="10" presetClass="entr" presetSubtype="0" fill="hold" nodeType="withEffect">
                                  <p:stCondLst>
                                    <p:cond delay="0"/>
                                  </p:stCondLst>
                                  <p:childTnLst>
                                    <p:set>
                                      <p:cBhvr>
                                        <p:cTn id="78" dur="1" fill="hold">
                                          <p:stCondLst>
                                            <p:cond delay="0"/>
                                          </p:stCondLst>
                                        </p:cTn>
                                        <p:tgtEl>
                                          <p:spTgt spid="4155"/>
                                        </p:tgtEl>
                                        <p:attrNameLst>
                                          <p:attrName>style.visibility</p:attrName>
                                        </p:attrNameLst>
                                      </p:cBhvr>
                                      <p:to>
                                        <p:strVal val="visible"/>
                                      </p:to>
                                    </p:set>
                                    <p:animEffect transition="in" filter="fade">
                                      <p:cBhvr>
                                        <p:cTn id="79" dur="1000"/>
                                        <p:tgtEl>
                                          <p:spTgt spid="4155"/>
                                        </p:tgtEl>
                                      </p:cBhvr>
                                    </p:animEffect>
                                  </p:childTnLst>
                                </p:cTn>
                              </p:par>
                              <p:par>
                                <p:cTn id="80" presetID="10" presetClass="entr" presetSubtype="0" fill="hold" nodeType="withEffect">
                                  <p:stCondLst>
                                    <p:cond delay="0"/>
                                  </p:stCondLst>
                                  <p:childTnLst>
                                    <p:set>
                                      <p:cBhvr>
                                        <p:cTn id="81" dur="1" fill="hold">
                                          <p:stCondLst>
                                            <p:cond delay="0"/>
                                          </p:stCondLst>
                                        </p:cTn>
                                        <p:tgtEl>
                                          <p:spTgt spid="4156"/>
                                        </p:tgtEl>
                                        <p:attrNameLst>
                                          <p:attrName>style.visibility</p:attrName>
                                        </p:attrNameLst>
                                      </p:cBhvr>
                                      <p:to>
                                        <p:strVal val="visible"/>
                                      </p:to>
                                    </p:set>
                                    <p:animEffect transition="in" filter="fade">
                                      <p:cBhvr>
                                        <p:cTn id="82" dur="1000"/>
                                        <p:tgtEl>
                                          <p:spTgt spid="4156"/>
                                        </p:tgtEl>
                                      </p:cBhvr>
                                    </p:animEffect>
                                  </p:childTnLst>
                                </p:cTn>
                              </p:par>
                              <p:par>
                                <p:cTn id="83" presetID="10" presetClass="entr" presetSubtype="0" fill="hold" nodeType="withEffect">
                                  <p:stCondLst>
                                    <p:cond delay="0"/>
                                  </p:stCondLst>
                                  <p:childTnLst>
                                    <p:set>
                                      <p:cBhvr>
                                        <p:cTn id="84" dur="1" fill="hold">
                                          <p:stCondLst>
                                            <p:cond delay="0"/>
                                          </p:stCondLst>
                                        </p:cTn>
                                        <p:tgtEl>
                                          <p:spTgt spid="4157"/>
                                        </p:tgtEl>
                                        <p:attrNameLst>
                                          <p:attrName>style.visibility</p:attrName>
                                        </p:attrNameLst>
                                      </p:cBhvr>
                                      <p:to>
                                        <p:strVal val="visible"/>
                                      </p:to>
                                    </p:set>
                                    <p:animEffect transition="in" filter="fade">
                                      <p:cBhvr>
                                        <p:cTn id="85" dur="1000"/>
                                        <p:tgtEl>
                                          <p:spTgt spid="4157"/>
                                        </p:tgtEl>
                                      </p:cBhvr>
                                    </p:animEffect>
                                  </p:childTnLst>
                                </p:cTn>
                              </p:par>
                              <p:par>
                                <p:cTn id="86" presetID="10" presetClass="entr" presetSubtype="0" fill="hold" nodeType="withEffect">
                                  <p:stCondLst>
                                    <p:cond delay="0"/>
                                  </p:stCondLst>
                                  <p:childTnLst>
                                    <p:set>
                                      <p:cBhvr>
                                        <p:cTn id="87" dur="1" fill="hold">
                                          <p:stCondLst>
                                            <p:cond delay="0"/>
                                          </p:stCondLst>
                                        </p:cTn>
                                        <p:tgtEl>
                                          <p:spTgt spid="4158"/>
                                        </p:tgtEl>
                                        <p:attrNameLst>
                                          <p:attrName>style.visibility</p:attrName>
                                        </p:attrNameLst>
                                      </p:cBhvr>
                                      <p:to>
                                        <p:strVal val="visible"/>
                                      </p:to>
                                    </p:set>
                                    <p:animEffect transition="in" filter="fade">
                                      <p:cBhvr>
                                        <p:cTn id="88" dur="1000"/>
                                        <p:tgtEl>
                                          <p:spTgt spid="4158"/>
                                        </p:tgtEl>
                                      </p:cBhvr>
                                    </p:animEffect>
                                  </p:childTnLst>
                                </p:cTn>
                              </p:par>
                              <p:par>
                                <p:cTn id="89" presetID="10" presetClass="entr" presetSubtype="0" fill="hold" nodeType="withEffect">
                                  <p:stCondLst>
                                    <p:cond delay="0"/>
                                  </p:stCondLst>
                                  <p:childTnLst>
                                    <p:set>
                                      <p:cBhvr>
                                        <p:cTn id="90" dur="1" fill="hold">
                                          <p:stCondLst>
                                            <p:cond delay="0"/>
                                          </p:stCondLst>
                                        </p:cTn>
                                        <p:tgtEl>
                                          <p:spTgt spid="4159"/>
                                        </p:tgtEl>
                                        <p:attrNameLst>
                                          <p:attrName>style.visibility</p:attrName>
                                        </p:attrNameLst>
                                      </p:cBhvr>
                                      <p:to>
                                        <p:strVal val="visible"/>
                                      </p:to>
                                    </p:set>
                                    <p:animEffect transition="in" filter="fade">
                                      <p:cBhvr>
                                        <p:cTn id="91" dur="1000"/>
                                        <p:tgtEl>
                                          <p:spTgt spid="4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163"/>
        <p:cNvGrpSpPr/>
        <p:nvPr/>
      </p:nvGrpSpPr>
      <p:grpSpPr>
        <a:xfrm>
          <a:off x="0" y="0"/>
          <a:ext cx="0" cy="0"/>
          <a:chOff x="0" y="0"/>
          <a:chExt cx="0" cy="0"/>
        </a:xfrm>
      </p:grpSpPr>
      <p:sp>
        <p:nvSpPr>
          <p:cNvPr id="4164" name="Google Shape;4164;p383"/>
          <p:cNvSpPr/>
          <p:nvPr/>
        </p:nvSpPr>
        <p:spPr>
          <a:xfrm>
            <a:off x="7060967" y="1816700"/>
            <a:ext cx="4835200" cy="440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Sub-task Instructions:</a:t>
            </a:r>
            <a:r>
              <a:rPr lang="en" sz="1333" b="1">
                <a:latin typeface="Lato"/>
                <a:ea typeface="Lato"/>
                <a:cs typeface="Lato"/>
                <a:sym typeface="Lato"/>
              </a:rPr>
              <a:t> </a:t>
            </a:r>
            <a:endParaRPr sz="1333" b="1">
              <a:latin typeface="Lato"/>
              <a:ea typeface="Lato"/>
              <a:cs typeface="Lato"/>
              <a:sym typeface="Lato"/>
            </a:endParaRPr>
          </a:p>
          <a:p>
            <a:pPr algn="ctr">
              <a:spcBef>
                <a:spcPts val="0"/>
              </a:spcBef>
              <a:spcAft>
                <a:spcPts val="0"/>
              </a:spcAft>
            </a:pPr>
            <a:endParaRPr sz="1333" i="1">
              <a:latin typeface="Lato"/>
              <a:ea typeface="Lato"/>
              <a:cs typeface="Lato"/>
              <a:sym typeface="Lato"/>
            </a:endParaRPr>
          </a:p>
        </p:txBody>
      </p:sp>
      <p:sp>
        <p:nvSpPr>
          <p:cNvPr id="4165" name="Google Shape;4165;p383"/>
          <p:cNvSpPr/>
          <p:nvPr/>
        </p:nvSpPr>
        <p:spPr>
          <a:xfrm>
            <a:off x="9248400" y="4871733"/>
            <a:ext cx="2425600" cy="102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Input/outputs:</a:t>
            </a:r>
            <a:r>
              <a:rPr lang="en" sz="1333" b="1">
                <a:latin typeface="Lato"/>
                <a:ea typeface="Lato"/>
                <a:cs typeface="Lato"/>
                <a:sym typeface="Lato"/>
              </a:rPr>
              <a:t> </a:t>
            </a:r>
            <a:endParaRPr sz="1333" b="1" i="1">
              <a:latin typeface="Lato"/>
              <a:ea typeface="Lato"/>
              <a:cs typeface="Lato"/>
              <a:sym typeface="Lato"/>
            </a:endParaRPr>
          </a:p>
        </p:txBody>
      </p:sp>
      <p:sp>
        <p:nvSpPr>
          <p:cNvPr id="4166" name="Google Shape;4166;p383"/>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Schema Definition (7)</a:t>
            </a:r>
            <a:endParaRPr/>
          </a:p>
          <a:p>
            <a:endParaRPr/>
          </a:p>
        </p:txBody>
      </p:sp>
      <p:sp>
        <p:nvSpPr>
          <p:cNvPr id="4167" name="Google Shape;4167;p383"/>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62</a:t>
            </a:fld>
            <a:endParaRPr/>
          </a:p>
        </p:txBody>
      </p:sp>
      <p:sp>
        <p:nvSpPr>
          <p:cNvPr id="4168" name="Google Shape;4168;p383"/>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62</a:t>
            </a:fld>
            <a:endParaRPr/>
          </a:p>
        </p:txBody>
      </p:sp>
      <p:sp>
        <p:nvSpPr>
          <p:cNvPr id="4169" name="Google Shape;4169;p383"/>
          <p:cNvSpPr/>
          <p:nvPr/>
        </p:nvSpPr>
        <p:spPr>
          <a:xfrm>
            <a:off x="8008731" y="2280067"/>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Definition</a:t>
            </a:r>
            <a:endParaRPr/>
          </a:p>
        </p:txBody>
      </p:sp>
      <p:sp>
        <p:nvSpPr>
          <p:cNvPr id="4170" name="Google Shape;4170;p383"/>
          <p:cNvSpPr/>
          <p:nvPr/>
        </p:nvSpPr>
        <p:spPr>
          <a:xfrm>
            <a:off x="9183825" y="2280033"/>
            <a:ext cx="11324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“Don’t” instructions</a:t>
            </a:r>
            <a:endParaRPr/>
          </a:p>
        </p:txBody>
      </p:sp>
      <p:sp>
        <p:nvSpPr>
          <p:cNvPr id="4171" name="Google Shape;4171;p383"/>
          <p:cNvSpPr/>
          <p:nvPr/>
        </p:nvSpPr>
        <p:spPr>
          <a:xfrm>
            <a:off x="10456433" y="2280033"/>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Emphasize/Caution</a:t>
            </a:r>
            <a:endParaRPr/>
          </a:p>
        </p:txBody>
      </p:sp>
      <p:sp>
        <p:nvSpPr>
          <p:cNvPr id="4172" name="Google Shape;4172;p383"/>
          <p:cNvSpPr/>
          <p:nvPr/>
        </p:nvSpPr>
        <p:spPr>
          <a:xfrm>
            <a:off x="7474533" y="3490933"/>
            <a:ext cx="1692800" cy="102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Positive example</a:t>
            </a:r>
            <a:endParaRPr/>
          </a:p>
        </p:txBody>
      </p:sp>
      <p:sp>
        <p:nvSpPr>
          <p:cNvPr id="4173" name="Google Shape;4173;p383"/>
          <p:cNvSpPr/>
          <p:nvPr/>
        </p:nvSpPr>
        <p:spPr>
          <a:xfrm>
            <a:off x="9726200" y="3483500"/>
            <a:ext cx="1563600" cy="9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Negative example</a:t>
            </a:r>
            <a:endParaRPr/>
          </a:p>
        </p:txBody>
      </p:sp>
      <p:sp>
        <p:nvSpPr>
          <p:cNvPr id="4174" name="Google Shape;4174;p383"/>
          <p:cNvSpPr/>
          <p:nvPr/>
        </p:nvSpPr>
        <p:spPr>
          <a:xfrm>
            <a:off x="7608525"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175" name="Google Shape;4175;p383"/>
          <p:cNvSpPr/>
          <p:nvPr/>
        </p:nvSpPr>
        <p:spPr>
          <a:xfrm>
            <a:off x="8463592"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176" name="Google Shape;4176;p383"/>
          <p:cNvSpPr/>
          <p:nvPr/>
        </p:nvSpPr>
        <p:spPr>
          <a:xfrm>
            <a:off x="8050925" y="4215889"/>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177" name="Google Shape;4177;p383"/>
          <p:cNvSpPr/>
          <p:nvPr/>
        </p:nvSpPr>
        <p:spPr>
          <a:xfrm>
            <a:off x="9856048"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178" name="Google Shape;4178;p383"/>
          <p:cNvSpPr/>
          <p:nvPr/>
        </p:nvSpPr>
        <p:spPr>
          <a:xfrm>
            <a:off x="10609260"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179" name="Google Shape;4179;p383"/>
          <p:cNvSpPr/>
          <p:nvPr/>
        </p:nvSpPr>
        <p:spPr>
          <a:xfrm>
            <a:off x="9861492" y="4167567"/>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180" name="Google Shape;4180;p383"/>
          <p:cNvSpPr/>
          <p:nvPr/>
        </p:nvSpPr>
        <p:spPr>
          <a:xfrm>
            <a:off x="10511335" y="4167577"/>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Suggestion</a:t>
            </a:r>
            <a:endParaRPr sz="1600"/>
          </a:p>
        </p:txBody>
      </p:sp>
      <p:sp>
        <p:nvSpPr>
          <p:cNvPr id="4181" name="Google Shape;4181;p383"/>
          <p:cNvSpPr/>
          <p:nvPr/>
        </p:nvSpPr>
        <p:spPr>
          <a:xfrm>
            <a:off x="10649753" y="5330340"/>
            <a:ext cx="809200" cy="28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output</a:t>
            </a:r>
            <a:endParaRPr/>
          </a:p>
        </p:txBody>
      </p:sp>
      <p:sp>
        <p:nvSpPr>
          <p:cNvPr id="4182" name="Google Shape;4182;p383"/>
          <p:cNvSpPr/>
          <p:nvPr/>
        </p:nvSpPr>
        <p:spPr>
          <a:xfrm>
            <a:off x="7237933" y="3095833"/>
            <a:ext cx="4436000" cy="16100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Examples:</a:t>
            </a:r>
            <a:r>
              <a:rPr lang="en" sz="1333" b="1">
                <a:latin typeface="Lato"/>
                <a:ea typeface="Lato"/>
                <a:cs typeface="Lato"/>
                <a:sym typeface="Lato"/>
              </a:rPr>
              <a:t> </a:t>
            </a:r>
            <a:endParaRPr sz="1333" b="1" i="1">
              <a:latin typeface="Lato"/>
              <a:ea typeface="Lato"/>
              <a:cs typeface="Lato"/>
              <a:sym typeface="Lato"/>
            </a:endParaRPr>
          </a:p>
        </p:txBody>
      </p:sp>
      <p:sp>
        <p:nvSpPr>
          <p:cNvPr id="4183" name="Google Shape;4183;p383"/>
          <p:cNvSpPr/>
          <p:nvPr/>
        </p:nvSpPr>
        <p:spPr>
          <a:xfrm>
            <a:off x="7669647" y="5187875"/>
            <a:ext cx="101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Prompt message </a:t>
            </a:r>
            <a:endParaRPr/>
          </a:p>
        </p:txBody>
      </p:sp>
      <p:sp>
        <p:nvSpPr>
          <p:cNvPr id="4184" name="Google Shape;4184;p383"/>
          <p:cNvSpPr/>
          <p:nvPr/>
        </p:nvSpPr>
        <p:spPr>
          <a:xfrm>
            <a:off x="7300100" y="2280067"/>
            <a:ext cx="62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Title</a:t>
            </a:r>
            <a:endParaRPr/>
          </a:p>
        </p:txBody>
      </p:sp>
      <p:sp>
        <p:nvSpPr>
          <p:cNvPr id="4185" name="Google Shape;4185;p383"/>
          <p:cNvSpPr/>
          <p:nvPr/>
        </p:nvSpPr>
        <p:spPr>
          <a:xfrm>
            <a:off x="9483077" y="5320540"/>
            <a:ext cx="682400" cy="30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input</a:t>
            </a:r>
            <a:endParaRPr/>
          </a:p>
        </p:txBody>
      </p:sp>
      <p:sp>
        <p:nvSpPr>
          <p:cNvPr id="4186" name="Google Shape;4186;p383"/>
          <p:cNvSpPr txBox="1"/>
          <p:nvPr/>
        </p:nvSpPr>
        <p:spPr>
          <a:xfrm>
            <a:off x="10123833" y="5592067"/>
            <a:ext cx="19792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 instances</a:t>
            </a:r>
            <a:endParaRPr sz="1067">
              <a:latin typeface="Lato"/>
              <a:ea typeface="Lato"/>
              <a:cs typeface="Lato"/>
              <a:sym typeface="Lato"/>
            </a:endParaRPr>
          </a:p>
        </p:txBody>
      </p:sp>
      <p:sp>
        <p:nvSpPr>
          <p:cNvPr id="4187" name="Google Shape;4187;p383"/>
          <p:cNvSpPr txBox="1"/>
          <p:nvPr/>
        </p:nvSpPr>
        <p:spPr>
          <a:xfrm>
            <a:off x="9960967" y="4387901"/>
            <a:ext cx="18648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examples for sub-task</a:t>
            </a:r>
            <a:endParaRPr sz="1067">
              <a:latin typeface="Lato"/>
              <a:ea typeface="Lato"/>
              <a:cs typeface="Lato"/>
              <a:sym typeface="Lato"/>
            </a:endParaRPr>
          </a:p>
        </p:txBody>
      </p:sp>
      <p:sp>
        <p:nvSpPr>
          <p:cNvPr id="4188" name="Google Shape;4188;p383"/>
          <p:cNvSpPr txBox="1"/>
          <p:nvPr/>
        </p:nvSpPr>
        <p:spPr>
          <a:xfrm>
            <a:off x="10880275" y="5903801"/>
            <a:ext cx="11324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sub-tasks</a:t>
            </a:r>
            <a:endParaRPr sz="1067">
              <a:latin typeface="Lato"/>
              <a:ea typeface="Lato"/>
              <a:cs typeface="Lato"/>
              <a:sym typeface="Lato"/>
            </a:endParaRPr>
          </a:p>
        </p:txBody>
      </p:sp>
      <p:pic>
        <p:nvPicPr>
          <p:cNvPr id="4189" name="Google Shape;4189;p383"/>
          <p:cNvPicPr preferRelativeResize="0"/>
          <p:nvPr/>
        </p:nvPicPr>
        <p:blipFill rotWithShape="1">
          <a:blip r:embed="rId3">
            <a:alphaModFix/>
          </a:blip>
          <a:srcRect l="10084" r="6844"/>
          <a:stretch/>
        </p:blipFill>
        <p:spPr>
          <a:xfrm>
            <a:off x="109567" y="1606501"/>
            <a:ext cx="6857567" cy="5192735"/>
          </a:xfrm>
          <a:prstGeom prst="rect">
            <a:avLst/>
          </a:prstGeom>
          <a:noFill/>
          <a:ln>
            <a:noFill/>
          </a:ln>
        </p:spPr>
      </p:pic>
      <p:sp>
        <p:nvSpPr>
          <p:cNvPr id="4190" name="Google Shape;4190;p383"/>
          <p:cNvSpPr/>
          <p:nvPr/>
        </p:nvSpPr>
        <p:spPr>
          <a:xfrm>
            <a:off x="3715367" y="6217500"/>
            <a:ext cx="3048000" cy="470000"/>
          </a:xfrm>
          <a:prstGeom prst="roundRect">
            <a:avLst>
              <a:gd name="adj" fmla="val 0"/>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4191" name="Google Shape;4191;p383"/>
          <p:cNvCxnSpPr>
            <a:stCxn id="4190" idx="2"/>
          </p:cNvCxnSpPr>
          <p:nvPr/>
        </p:nvCxnSpPr>
        <p:spPr>
          <a:xfrm rot="-5400000">
            <a:off x="6661767" y="2830700"/>
            <a:ext cx="2434400" cy="5279200"/>
          </a:xfrm>
          <a:prstGeom prst="curvedConnector4">
            <a:avLst>
              <a:gd name="adj1" fmla="val -13043"/>
              <a:gd name="adj2" fmla="val 64434"/>
            </a:avLst>
          </a:prstGeom>
          <a:noFill/>
          <a:ln w="9525" cap="flat" cmpd="sng">
            <a:solidFill>
              <a:srgbClr val="FF0000"/>
            </a:solidFill>
            <a:prstDash val="solid"/>
            <a:round/>
            <a:headEnd type="stealth"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64"/>
                                        </p:tgtEl>
                                        <p:attrNameLst>
                                          <p:attrName>style.visibility</p:attrName>
                                        </p:attrNameLst>
                                      </p:cBhvr>
                                      <p:to>
                                        <p:strVal val="visible"/>
                                      </p:to>
                                    </p:set>
                                    <p:animEffect transition="in" filter="fade">
                                      <p:cBhvr>
                                        <p:cTn id="7" dur="1000"/>
                                        <p:tgtEl>
                                          <p:spTgt spid="4164"/>
                                        </p:tgtEl>
                                      </p:cBhvr>
                                    </p:animEffect>
                                  </p:childTnLst>
                                </p:cTn>
                              </p:par>
                              <p:par>
                                <p:cTn id="8" presetID="10" presetClass="entr" presetSubtype="0" fill="hold" nodeType="withEffect">
                                  <p:stCondLst>
                                    <p:cond delay="0"/>
                                  </p:stCondLst>
                                  <p:childTnLst>
                                    <p:set>
                                      <p:cBhvr>
                                        <p:cTn id="9" dur="1" fill="hold">
                                          <p:stCondLst>
                                            <p:cond delay="0"/>
                                          </p:stCondLst>
                                        </p:cTn>
                                        <p:tgtEl>
                                          <p:spTgt spid="4165"/>
                                        </p:tgtEl>
                                        <p:attrNameLst>
                                          <p:attrName>style.visibility</p:attrName>
                                        </p:attrNameLst>
                                      </p:cBhvr>
                                      <p:to>
                                        <p:strVal val="visible"/>
                                      </p:to>
                                    </p:set>
                                    <p:animEffect transition="in" filter="fade">
                                      <p:cBhvr>
                                        <p:cTn id="10" dur="1000"/>
                                        <p:tgtEl>
                                          <p:spTgt spid="4165"/>
                                        </p:tgtEl>
                                      </p:cBhvr>
                                    </p:animEffect>
                                  </p:childTnLst>
                                </p:cTn>
                              </p:par>
                              <p:par>
                                <p:cTn id="11" presetID="10" presetClass="entr" presetSubtype="0" fill="hold" nodeType="withEffect">
                                  <p:stCondLst>
                                    <p:cond delay="0"/>
                                  </p:stCondLst>
                                  <p:childTnLst>
                                    <p:set>
                                      <p:cBhvr>
                                        <p:cTn id="12" dur="1" fill="hold">
                                          <p:stCondLst>
                                            <p:cond delay="0"/>
                                          </p:stCondLst>
                                        </p:cTn>
                                        <p:tgtEl>
                                          <p:spTgt spid="4167"/>
                                        </p:tgtEl>
                                        <p:attrNameLst>
                                          <p:attrName>style.visibility</p:attrName>
                                        </p:attrNameLst>
                                      </p:cBhvr>
                                      <p:to>
                                        <p:strVal val="visible"/>
                                      </p:to>
                                    </p:set>
                                    <p:animEffect transition="in" filter="fade">
                                      <p:cBhvr>
                                        <p:cTn id="13" dur="1000"/>
                                        <p:tgtEl>
                                          <p:spTgt spid="4167"/>
                                        </p:tgtEl>
                                      </p:cBhvr>
                                    </p:animEffect>
                                  </p:childTnLst>
                                </p:cTn>
                              </p:par>
                              <p:par>
                                <p:cTn id="14" presetID="10" presetClass="entr" presetSubtype="0" fill="hold" nodeType="withEffect">
                                  <p:stCondLst>
                                    <p:cond delay="0"/>
                                  </p:stCondLst>
                                  <p:childTnLst>
                                    <p:set>
                                      <p:cBhvr>
                                        <p:cTn id="15" dur="1" fill="hold">
                                          <p:stCondLst>
                                            <p:cond delay="0"/>
                                          </p:stCondLst>
                                        </p:cTn>
                                        <p:tgtEl>
                                          <p:spTgt spid="4168"/>
                                        </p:tgtEl>
                                        <p:attrNameLst>
                                          <p:attrName>style.visibility</p:attrName>
                                        </p:attrNameLst>
                                      </p:cBhvr>
                                      <p:to>
                                        <p:strVal val="visible"/>
                                      </p:to>
                                    </p:set>
                                    <p:animEffect transition="in" filter="fade">
                                      <p:cBhvr>
                                        <p:cTn id="16" dur="1000"/>
                                        <p:tgtEl>
                                          <p:spTgt spid="4168"/>
                                        </p:tgtEl>
                                      </p:cBhvr>
                                    </p:animEffect>
                                  </p:childTnLst>
                                </p:cTn>
                              </p:par>
                              <p:par>
                                <p:cTn id="17" presetID="10" presetClass="entr" presetSubtype="0" fill="hold" nodeType="withEffect">
                                  <p:stCondLst>
                                    <p:cond delay="0"/>
                                  </p:stCondLst>
                                  <p:childTnLst>
                                    <p:set>
                                      <p:cBhvr>
                                        <p:cTn id="18" dur="1" fill="hold">
                                          <p:stCondLst>
                                            <p:cond delay="0"/>
                                          </p:stCondLst>
                                        </p:cTn>
                                        <p:tgtEl>
                                          <p:spTgt spid="4169"/>
                                        </p:tgtEl>
                                        <p:attrNameLst>
                                          <p:attrName>style.visibility</p:attrName>
                                        </p:attrNameLst>
                                      </p:cBhvr>
                                      <p:to>
                                        <p:strVal val="visible"/>
                                      </p:to>
                                    </p:set>
                                    <p:animEffect transition="in" filter="fade">
                                      <p:cBhvr>
                                        <p:cTn id="19" dur="1000"/>
                                        <p:tgtEl>
                                          <p:spTgt spid="4169"/>
                                        </p:tgtEl>
                                      </p:cBhvr>
                                    </p:animEffect>
                                  </p:childTnLst>
                                </p:cTn>
                              </p:par>
                              <p:par>
                                <p:cTn id="20" presetID="10" presetClass="entr" presetSubtype="0" fill="hold" nodeType="withEffect">
                                  <p:stCondLst>
                                    <p:cond delay="0"/>
                                  </p:stCondLst>
                                  <p:childTnLst>
                                    <p:set>
                                      <p:cBhvr>
                                        <p:cTn id="21" dur="1" fill="hold">
                                          <p:stCondLst>
                                            <p:cond delay="0"/>
                                          </p:stCondLst>
                                        </p:cTn>
                                        <p:tgtEl>
                                          <p:spTgt spid="4170"/>
                                        </p:tgtEl>
                                        <p:attrNameLst>
                                          <p:attrName>style.visibility</p:attrName>
                                        </p:attrNameLst>
                                      </p:cBhvr>
                                      <p:to>
                                        <p:strVal val="visible"/>
                                      </p:to>
                                    </p:set>
                                    <p:animEffect transition="in" filter="fade">
                                      <p:cBhvr>
                                        <p:cTn id="22" dur="1000"/>
                                        <p:tgtEl>
                                          <p:spTgt spid="4170"/>
                                        </p:tgtEl>
                                      </p:cBhvr>
                                    </p:animEffect>
                                  </p:childTnLst>
                                </p:cTn>
                              </p:par>
                              <p:par>
                                <p:cTn id="23" presetID="10" presetClass="entr" presetSubtype="0" fill="hold" nodeType="withEffect">
                                  <p:stCondLst>
                                    <p:cond delay="0"/>
                                  </p:stCondLst>
                                  <p:childTnLst>
                                    <p:set>
                                      <p:cBhvr>
                                        <p:cTn id="24" dur="1" fill="hold">
                                          <p:stCondLst>
                                            <p:cond delay="0"/>
                                          </p:stCondLst>
                                        </p:cTn>
                                        <p:tgtEl>
                                          <p:spTgt spid="4171"/>
                                        </p:tgtEl>
                                        <p:attrNameLst>
                                          <p:attrName>style.visibility</p:attrName>
                                        </p:attrNameLst>
                                      </p:cBhvr>
                                      <p:to>
                                        <p:strVal val="visible"/>
                                      </p:to>
                                    </p:set>
                                    <p:animEffect transition="in" filter="fade">
                                      <p:cBhvr>
                                        <p:cTn id="25" dur="1000"/>
                                        <p:tgtEl>
                                          <p:spTgt spid="4171"/>
                                        </p:tgtEl>
                                      </p:cBhvr>
                                    </p:animEffect>
                                  </p:childTnLst>
                                </p:cTn>
                              </p:par>
                              <p:par>
                                <p:cTn id="26" presetID="10" presetClass="entr" presetSubtype="0" fill="hold" nodeType="withEffect">
                                  <p:stCondLst>
                                    <p:cond delay="0"/>
                                  </p:stCondLst>
                                  <p:childTnLst>
                                    <p:set>
                                      <p:cBhvr>
                                        <p:cTn id="27" dur="1" fill="hold">
                                          <p:stCondLst>
                                            <p:cond delay="0"/>
                                          </p:stCondLst>
                                        </p:cTn>
                                        <p:tgtEl>
                                          <p:spTgt spid="4172"/>
                                        </p:tgtEl>
                                        <p:attrNameLst>
                                          <p:attrName>style.visibility</p:attrName>
                                        </p:attrNameLst>
                                      </p:cBhvr>
                                      <p:to>
                                        <p:strVal val="visible"/>
                                      </p:to>
                                    </p:set>
                                    <p:animEffect transition="in" filter="fade">
                                      <p:cBhvr>
                                        <p:cTn id="28" dur="1000"/>
                                        <p:tgtEl>
                                          <p:spTgt spid="4172"/>
                                        </p:tgtEl>
                                      </p:cBhvr>
                                    </p:animEffect>
                                  </p:childTnLst>
                                </p:cTn>
                              </p:par>
                              <p:par>
                                <p:cTn id="29" presetID="10" presetClass="entr" presetSubtype="0" fill="hold" nodeType="withEffect">
                                  <p:stCondLst>
                                    <p:cond delay="0"/>
                                  </p:stCondLst>
                                  <p:childTnLst>
                                    <p:set>
                                      <p:cBhvr>
                                        <p:cTn id="30" dur="1" fill="hold">
                                          <p:stCondLst>
                                            <p:cond delay="0"/>
                                          </p:stCondLst>
                                        </p:cTn>
                                        <p:tgtEl>
                                          <p:spTgt spid="4173"/>
                                        </p:tgtEl>
                                        <p:attrNameLst>
                                          <p:attrName>style.visibility</p:attrName>
                                        </p:attrNameLst>
                                      </p:cBhvr>
                                      <p:to>
                                        <p:strVal val="visible"/>
                                      </p:to>
                                    </p:set>
                                    <p:animEffect transition="in" filter="fade">
                                      <p:cBhvr>
                                        <p:cTn id="31" dur="1000"/>
                                        <p:tgtEl>
                                          <p:spTgt spid="4173"/>
                                        </p:tgtEl>
                                      </p:cBhvr>
                                    </p:animEffect>
                                  </p:childTnLst>
                                </p:cTn>
                              </p:par>
                              <p:par>
                                <p:cTn id="32" presetID="10" presetClass="entr" presetSubtype="0" fill="hold" nodeType="withEffect">
                                  <p:stCondLst>
                                    <p:cond delay="0"/>
                                  </p:stCondLst>
                                  <p:childTnLst>
                                    <p:set>
                                      <p:cBhvr>
                                        <p:cTn id="33" dur="1" fill="hold">
                                          <p:stCondLst>
                                            <p:cond delay="0"/>
                                          </p:stCondLst>
                                        </p:cTn>
                                        <p:tgtEl>
                                          <p:spTgt spid="4174"/>
                                        </p:tgtEl>
                                        <p:attrNameLst>
                                          <p:attrName>style.visibility</p:attrName>
                                        </p:attrNameLst>
                                      </p:cBhvr>
                                      <p:to>
                                        <p:strVal val="visible"/>
                                      </p:to>
                                    </p:set>
                                    <p:animEffect transition="in" filter="fade">
                                      <p:cBhvr>
                                        <p:cTn id="34" dur="1000"/>
                                        <p:tgtEl>
                                          <p:spTgt spid="4174"/>
                                        </p:tgtEl>
                                      </p:cBhvr>
                                    </p:animEffect>
                                  </p:childTnLst>
                                </p:cTn>
                              </p:par>
                              <p:par>
                                <p:cTn id="35" presetID="10" presetClass="entr" presetSubtype="0" fill="hold" nodeType="withEffect">
                                  <p:stCondLst>
                                    <p:cond delay="0"/>
                                  </p:stCondLst>
                                  <p:childTnLst>
                                    <p:set>
                                      <p:cBhvr>
                                        <p:cTn id="36" dur="1" fill="hold">
                                          <p:stCondLst>
                                            <p:cond delay="0"/>
                                          </p:stCondLst>
                                        </p:cTn>
                                        <p:tgtEl>
                                          <p:spTgt spid="4175"/>
                                        </p:tgtEl>
                                        <p:attrNameLst>
                                          <p:attrName>style.visibility</p:attrName>
                                        </p:attrNameLst>
                                      </p:cBhvr>
                                      <p:to>
                                        <p:strVal val="visible"/>
                                      </p:to>
                                    </p:set>
                                    <p:animEffect transition="in" filter="fade">
                                      <p:cBhvr>
                                        <p:cTn id="37" dur="1000"/>
                                        <p:tgtEl>
                                          <p:spTgt spid="4175"/>
                                        </p:tgtEl>
                                      </p:cBhvr>
                                    </p:animEffect>
                                  </p:childTnLst>
                                </p:cTn>
                              </p:par>
                              <p:par>
                                <p:cTn id="38" presetID="10" presetClass="entr" presetSubtype="0" fill="hold" nodeType="withEffect">
                                  <p:stCondLst>
                                    <p:cond delay="0"/>
                                  </p:stCondLst>
                                  <p:childTnLst>
                                    <p:set>
                                      <p:cBhvr>
                                        <p:cTn id="39" dur="1" fill="hold">
                                          <p:stCondLst>
                                            <p:cond delay="0"/>
                                          </p:stCondLst>
                                        </p:cTn>
                                        <p:tgtEl>
                                          <p:spTgt spid="4176"/>
                                        </p:tgtEl>
                                        <p:attrNameLst>
                                          <p:attrName>style.visibility</p:attrName>
                                        </p:attrNameLst>
                                      </p:cBhvr>
                                      <p:to>
                                        <p:strVal val="visible"/>
                                      </p:to>
                                    </p:set>
                                    <p:animEffect transition="in" filter="fade">
                                      <p:cBhvr>
                                        <p:cTn id="40" dur="1000"/>
                                        <p:tgtEl>
                                          <p:spTgt spid="4176"/>
                                        </p:tgtEl>
                                      </p:cBhvr>
                                    </p:animEffect>
                                  </p:childTnLst>
                                </p:cTn>
                              </p:par>
                              <p:par>
                                <p:cTn id="41" presetID="10" presetClass="entr" presetSubtype="0" fill="hold" nodeType="withEffect">
                                  <p:stCondLst>
                                    <p:cond delay="0"/>
                                  </p:stCondLst>
                                  <p:childTnLst>
                                    <p:set>
                                      <p:cBhvr>
                                        <p:cTn id="42" dur="1" fill="hold">
                                          <p:stCondLst>
                                            <p:cond delay="0"/>
                                          </p:stCondLst>
                                        </p:cTn>
                                        <p:tgtEl>
                                          <p:spTgt spid="4177"/>
                                        </p:tgtEl>
                                        <p:attrNameLst>
                                          <p:attrName>style.visibility</p:attrName>
                                        </p:attrNameLst>
                                      </p:cBhvr>
                                      <p:to>
                                        <p:strVal val="visible"/>
                                      </p:to>
                                    </p:set>
                                    <p:animEffect transition="in" filter="fade">
                                      <p:cBhvr>
                                        <p:cTn id="43" dur="1000"/>
                                        <p:tgtEl>
                                          <p:spTgt spid="4177"/>
                                        </p:tgtEl>
                                      </p:cBhvr>
                                    </p:animEffect>
                                  </p:childTnLst>
                                </p:cTn>
                              </p:par>
                              <p:par>
                                <p:cTn id="44" presetID="10" presetClass="entr" presetSubtype="0" fill="hold" nodeType="withEffect">
                                  <p:stCondLst>
                                    <p:cond delay="0"/>
                                  </p:stCondLst>
                                  <p:childTnLst>
                                    <p:set>
                                      <p:cBhvr>
                                        <p:cTn id="45" dur="1" fill="hold">
                                          <p:stCondLst>
                                            <p:cond delay="0"/>
                                          </p:stCondLst>
                                        </p:cTn>
                                        <p:tgtEl>
                                          <p:spTgt spid="4178"/>
                                        </p:tgtEl>
                                        <p:attrNameLst>
                                          <p:attrName>style.visibility</p:attrName>
                                        </p:attrNameLst>
                                      </p:cBhvr>
                                      <p:to>
                                        <p:strVal val="visible"/>
                                      </p:to>
                                    </p:set>
                                    <p:animEffect transition="in" filter="fade">
                                      <p:cBhvr>
                                        <p:cTn id="46" dur="1000"/>
                                        <p:tgtEl>
                                          <p:spTgt spid="4178"/>
                                        </p:tgtEl>
                                      </p:cBhvr>
                                    </p:animEffect>
                                  </p:childTnLst>
                                </p:cTn>
                              </p:par>
                              <p:par>
                                <p:cTn id="47" presetID="10" presetClass="entr" presetSubtype="0" fill="hold" nodeType="withEffect">
                                  <p:stCondLst>
                                    <p:cond delay="0"/>
                                  </p:stCondLst>
                                  <p:childTnLst>
                                    <p:set>
                                      <p:cBhvr>
                                        <p:cTn id="48" dur="1" fill="hold">
                                          <p:stCondLst>
                                            <p:cond delay="0"/>
                                          </p:stCondLst>
                                        </p:cTn>
                                        <p:tgtEl>
                                          <p:spTgt spid="4179"/>
                                        </p:tgtEl>
                                        <p:attrNameLst>
                                          <p:attrName>style.visibility</p:attrName>
                                        </p:attrNameLst>
                                      </p:cBhvr>
                                      <p:to>
                                        <p:strVal val="visible"/>
                                      </p:to>
                                    </p:set>
                                    <p:animEffect transition="in" filter="fade">
                                      <p:cBhvr>
                                        <p:cTn id="49" dur="1000"/>
                                        <p:tgtEl>
                                          <p:spTgt spid="4179"/>
                                        </p:tgtEl>
                                      </p:cBhvr>
                                    </p:animEffect>
                                  </p:childTnLst>
                                </p:cTn>
                              </p:par>
                              <p:par>
                                <p:cTn id="50" presetID="10" presetClass="entr" presetSubtype="0" fill="hold" nodeType="withEffect">
                                  <p:stCondLst>
                                    <p:cond delay="0"/>
                                  </p:stCondLst>
                                  <p:childTnLst>
                                    <p:set>
                                      <p:cBhvr>
                                        <p:cTn id="51" dur="1" fill="hold">
                                          <p:stCondLst>
                                            <p:cond delay="0"/>
                                          </p:stCondLst>
                                        </p:cTn>
                                        <p:tgtEl>
                                          <p:spTgt spid="4180"/>
                                        </p:tgtEl>
                                        <p:attrNameLst>
                                          <p:attrName>style.visibility</p:attrName>
                                        </p:attrNameLst>
                                      </p:cBhvr>
                                      <p:to>
                                        <p:strVal val="visible"/>
                                      </p:to>
                                    </p:set>
                                    <p:animEffect transition="in" filter="fade">
                                      <p:cBhvr>
                                        <p:cTn id="52" dur="1000"/>
                                        <p:tgtEl>
                                          <p:spTgt spid="4180"/>
                                        </p:tgtEl>
                                      </p:cBhvr>
                                    </p:animEffect>
                                  </p:childTnLst>
                                </p:cTn>
                              </p:par>
                              <p:par>
                                <p:cTn id="53" presetID="10" presetClass="entr" presetSubtype="0" fill="hold" nodeType="withEffect">
                                  <p:stCondLst>
                                    <p:cond delay="0"/>
                                  </p:stCondLst>
                                  <p:childTnLst>
                                    <p:set>
                                      <p:cBhvr>
                                        <p:cTn id="54" dur="1" fill="hold">
                                          <p:stCondLst>
                                            <p:cond delay="0"/>
                                          </p:stCondLst>
                                        </p:cTn>
                                        <p:tgtEl>
                                          <p:spTgt spid="4181"/>
                                        </p:tgtEl>
                                        <p:attrNameLst>
                                          <p:attrName>style.visibility</p:attrName>
                                        </p:attrNameLst>
                                      </p:cBhvr>
                                      <p:to>
                                        <p:strVal val="visible"/>
                                      </p:to>
                                    </p:set>
                                    <p:animEffect transition="in" filter="fade">
                                      <p:cBhvr>
                                        <p:cTn id="55" dur="1000"/>
                                        <p:tgtEl>
                                          <p:spTgt spid="4181"/>
                                        </p:tgtEl>
                                      </p:cBhvr>
                                    </p:animEffect>
                                  </p:childTnLst>
                                </p:cTn>
                              </p:par>
                              <p:par>
                                <p:cTn id="56" presetID="10" presetClass="entr" presetSubtype="0" fill="hold" nodeType="withEffect">
                                  <p:stCondLst>
                                    <p:cond delay="0"/>
                                  </p:stCondLst>
                                  <p:childTnLst>
                                    <p:set>
                                      <p:cBhvr>
                                        <p:cTn id="57" dur="1" fill="hold">
                                          <p:stCondLst>
                                            <p:cond delay="0"/>
                                          </p:stCondLst>
                                        </p:cTn>
                                        <p:tgtEl>
                                          <p:spTgt spid="4182"/>
                                        </p:tgtEl>
                                        <p:attrNameLst>
                                          <p:attrName>style.visibility</p:attrName>
                                        </p:attrNameLst>
                                      </p:cBhvr>
                                      <p:to>
                                        <p:strVal val="visible"/>
                                      </p:to>
                                    </p:set>
                                    <p:animEffect transition="in" filter="fade">
                                      <p:cBhvr>
                                        <p:cTn id="58" dur="1000"/>
                                        <p:tgtEl>
                                          <p:spTgt spid="4182"/>
                                        </p:tgtEl>
                                      </p:cBhvr>
                                    </p:animEffect>
                                  </p:childTnLst>
                                </p:cTn>
                              </p:par>
                              <p:par>
                                <p:cTn id="59" presetID="10" presetClass="entr" presetSubtype="0" fill="hold" nodeType="withEffect">
                                  <p:stCondLst>
                                    <p:cond delay="0"/>
                                  </p:stCondLst>
                                  <p:childTnLst>
                                    <p:set>
                                      <p:cBhvr>
                                        <p:cTn id="60" dur="1" fill="hold">
                                          <p:stCondLst>
                                            <p:cond delay="0"/>
                                          </p:stCondLst>
                                        </p:cTn>
                                        <p:tgtEl>
                                          <p:spTgt spid="4183"/>
                                        </p:tgtEl>
                                        <p:attrNameLst>
                                          <p:attrName>style.visibility</p:attrName>
                                        </p:attrNameLst>
                                      </p:cBhvr>
                                      <p:to>
                                        <p:strVal val="visible"/>
                                      </p:to>
                                    </p:set>
                                    <p:animEffect transition="in" filter="fade">
                                      <p:cBhvr>
                                        <p:cTn id="61" dur="1000"/>
                                        <p:tgtEl>
                                          <p:spTgt spid="4183"/>
                                        </p:tgtEl>
                                      </p:cBhvr>
                                    </p:animEffect>
                                  </p:childTnLst>
                                </p:cTn>
                              </p:par>
                              <p:par>
                                <p:cTn id="62" presetID="10" presetClass="entr" presetSubtype="0" fill="hold" nodeType="withEffect">
                                  <p:stCondLst>
                                    <p:cond delay="0"/>
                                  </p:stCondLst>
                                  <p:childTnLst>
                                    <p:set>
                                      <p:cBhvr>
                                        <p:cTn id="63" dur="1" fill="hold">
                                          <p:stCondLst>
                                            <p:cond delay="0"/>
                                          </p:stCondLst>
                                        </p:cTn>
                                        <p:tgtEl>
                                          <p:spTgt spid="4184"/>
                                        </p:tgtEl>
                                        <p:attrNameLst>
                                          <p:attrName>style.visibility</p:attrName>
                                        </p:attrNameLst>
                                      </p:cBhvr>
                                      <p:to>
                                        <p:strVal val="visible"/>
                                      </p:to>
                                    </p:set>
                                    <p:animEffect transition="in" filter="fade">
                                      <p:cBhvr>
                                        <p:cTn id="64" dur="1000"/>
                                        <p:tgtEl>
                                          <p:spTgt spid="4184"/>
                                        </p:tgtEl>
                                      </p:cBhvr>
                                    </p:animEffect>
                                  </p:childTnLst>
                                </p:cTn>
                              </p:par>
                              <p:par>
                                <p:cTn id="65" presetID="10" presetClass="entr" presetSubtype="0" fill="hold" nodeType="withEffect">
                                  <p:stCondLst>
                                    <p:cond delay="0"/>
                                  </p:stCondLst>
                                  <p:childTnLst>
                                    <p:set>
                                      <p:cBhvr>
                                        <p:cTn id="66" dur="1" fill="hold">
                                          <p:stCondLst>
                                            <p:cond delay="0"/>
                                          </p:stCondLst>
                                        </p:cTn>
                                        <p:tgtEl>
                                          <p:spTgt spid="4185"/>
                                        </p:tgtEl>
                                        <p:attrNameLst>
                                          <p:attrName>style.visibility</p:attrName>
                                        </p:attrNameLst>
                                      </p:cBhvr>
                                      <p:to>
                                        <p:strVal val="visible"/>
                                      </p:to>
                                    </p:set>
                                    <p:animEffect transition="in" filter="fade">
                                      <p:cBhvr>
                                        <p:cTn id="67" dur="1000"/>
                                        <p:tgtEl>
                                          <p:spTgt spid="4185"/>
                                        </p:tgtEl>
                                      </p:cBhvr>
                                    </p:animEffect>
                                  </p:childTnLst>
                                </p:cTn>
                              </p:par>
                              <p:par>
                                <p:cTn id="68" presetID="10" presetClass="entr" presetSubtype="0" fill="hold" nodeType="withEffect">
                                  <p:stCondLst>
                                    <p:cond delay="0"/>
                                  </p:stCondLst>
                                  <p:childTnLst>
                                    <p:set>
                                      <p:cBhvr>
                                        <p:cTn id="69" dur="1" fill="hold">
                                          <p:stCondLst>
                                            <p:cond delay="0"/>
                                          </p:stCondLst>
                                        </p:cTn>
                                        <p:tgtEl>
                                          <p:spTgt spid="4186"/>
                                        </p:tgtEl>
                                        <p:attrNameLst>
                                          <p:attrName>style.visibility</p:attrName>
                                        </p:attrNameLst>
                                      </p:cBhvr>
                                      <p:to>
                                        <p:strVal val="visible"/>
                                      </p:to>
                                    </p:set>
                                    <p:animEffect transition="in" filter="fade">
                                      <p:cBhvr>
                                        <p:cTn id="70" dur="1000"/>
                                        <p:tgtEl>
                                          <p:spTgt spid="4186"/>
                                        </p:tgtEl>
                                      </p:cBhvr>
                                    </p:animEffect>
                                  </p:childTnLst>
                                </p:cTn>
                              </p:par>
                              <p:par>
                                <p:cTn id="71" presetID="10" presetClass="entr" presetSubtype="0" fill="hold" nodeType="withEffect">
                                  <p:stCondLst>
                                    <p:cond delay="0"/>
                                  </p:stCondLst>
                                  <p:childTnLst>
                                    <p:set>
                                      <p:cBhvr>
                                        <p:cTn id="72" dur="1" fill="hold">
                                          <p:stCondLst>
                                            <p:cond delay="0"/>
                                          </p:stCondLst>
                                        </p:cTn>
                                        <p:tgtEl>
                                          <p:spTgt spid="4187"/>
                                        </p:tgtEl>
                                        <p:attrNameLst>
                                          <p:attrName>style.visibility</p:attrName>
                                        </p:attrNameLst>
                                      </p:cBhvr>
                                      <p:to>
                                        <p:strVal val="visible"/>
                                      </p:to>
                                    </p:set>
                                    <p:animEffect transition="in" filter="fade">
                                      <p:cBhvr>
                                        <p:cTn id="73" dur="1000"/>
                                        <p:tgtEl>
                                          <p:spTgt spid="4187"/>
                                        </p:tgtEl>
                                      </p:cBhvr>
                                    </p:animEffect>
                                  </p:childTnLst>
                                </p:cTn>
                              </p:par>
                              <p:par>
                                <p:cTn id="74" presetID="10" presetClass="entr" presetSubtype="0" fill="hold" nodeType="withEffect">
                                  <p:stCondLst>
                                    <p:cond delay="0"/>
                                  </p:stCondLst>
                                  <p:childTnLst>
                                    <p:set>
                                      <p:cBhvr>
                                        <p:cTn id="75" dur="1" fill="hold">
                                          <p:stCondLst>
                                            <p:cond delay="0"/>
                                          </p:stCondLst>
                                        </p:cTn>
                                        <p:tgtEl>
                                          <p:spTgt spid="4188"/>
                                        </p:tgtEl>
                                        <p:attrNameLst>
                                          <p:attrName>style.visibility</p:attrName>
                                        </p:attrNameLst>
                                      </p:cBhvr>
                                      <p:to>
                                        <p:strVal val="visible"/>
                                      </p:to>
                                    </p:set>
                                    <p:animEffect transition="in" filter="fade">
                                      <p:cBhvr>
                                        <p:cTn id="76" dur="1000"/>
                                        <p:tgtEl>
                                          <p:spTgt spid="4188"/>
                                        </p:tgtEl>
                                      </p:cBhvr>
                                    </p:animEffect>
                                  </p:childTnLst>
                                </p:cTn>
                              </p:par>
                              <p:par>
                                <p:cTn id="77" presetID="10" presetClass="entr" presetSubtype="0" fill="hold" nodeType="withEffect">
                                  <p:stCondLst>
                                    <p:cond delay="0"/>
                                  </p:stCondLst>
                                  <p:childTnLst>
                                    <p:set>
                                      <p:cBhvr>
                                        <p:cTn id="78" dur="1" fill="hold">
                                          <p:stCondLst>
                                            <p:cond delay="0"/>
                                          </p:stCondLst>
                                        </p:cTn>
                                        <p:tgtEl>
                                          <p:spTgt spid="4189"/>
                                        </p:tgtEl>
                                        <p:attrNameLst>
                                          <p:attrName>style.visibility</p:attrName>
                                        </p:attrNameLst>
                                      </p:cBhvr>
                                      <p:to>
                                        <p:strVal val="visible"/>
                                      </p:to>
                                    </p:set>
                                    <p:animEffect transition="in" filter="fade">
                                      <p:cBhvr>
                                        <p:cTn id="79" dur="1000"/>
                                        <p:tgtEl>
                                          <p:spTgt spid="4189"/>
                                        </p:tgtEl>
                                      </p:cBhvr>
                                    </p:animEffect>
                                  </p:childTnLst>
                                </p:cTn>
                              </p:par>
                              <p:par>
                                <p:cTn id="80" presetID="10" presetClass="entr" presetSubtype="0" fill="hold" nodeType="withEffect">
                                  <p:stCondLst>
                                    <p:cond delay="0"/>
                                  </p:stCondLst>
                                  <p:childTnLst>
                                    <p:set>
                                      <p:cBhvr>
                                        <p:cTn id="81" dur="1" fill="hold">
                                          <p:stCondLst>
                                            <p:cond delay="0"/>
                                          </p:stCondLst>
                                        </p:cTn>
                                        <p:tgtEl>
                                          <p:spTgt spid="4190"/>
                                        </p:tgtEl>
                                        <p:attrNameLst>
                                          <p:attrName>style.visibility</p:attrName>
                                        </p:attrNameLst>
                                      </p:cBhvr>
                                      <p:to>
                                        <p:strVal val="visible"/>
                                      </p:to>
                                    </p:set>
                                    <p:animEffect transition="in" filter="fade">
                                      <p:cBhvr>
                                        <p:cTn id="82" dur="1000"/>
                                        <p:tgtEl>
                                          <p:spTgt spid="4190"/>
                                        </p:tgtEl>
                                      </p:cBhvr>
                                    </p:animEffect>
                                  </p:childTnLst>
                                </p:cTn>
                              </p:par>
                              <p:par>
                                <p:cTn id="83" presetID="10" presetClass="entr" presetSubtype="0" fill="hold" nodeType="withEffect">
                                  <p:stCondLst>
                                    <p:cond delay="0"/>
                                  </p:stCondLst>
                                  <p:childTnLst>
                                    <p:set>
                                      <p:cBhvr>
                                        <p:cTn id="84" dur="1" fill="hold">
                                          <p:stCondLst>
                                            <p:cond delay="0"/>
                                          </p:stCondLst>
                                        </p:cTn>
                                        <p:tgtEl>
                                          <p:spTgt spid="4191"/>
                                        </p:tgtEl>
                                        <p:attrNameLst>
                                          <p:attrName>style.visibility</p:attrName>
                                        </p:attrNameLst>
                                      </p:cBhvr>
                                      <p:to>
                                        <p:strVal val="visible"/>
                                      </p:to>
                                    </p:set>
                                    <p:animEffect transition="in" filter="fade">
                                      <p:cBhvr>
                                        <p:cTn id="85" dur="1000"/>
                                        <p:tgtEl>
                                          <p:spTgt spid="4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211"/>
        <p:cNvGrpSpPr/>
        <p:nvPr/>
      </p:nvGrpSpPr>
      <p:grpSpPr>
        <a:xfrm>
          <a:off x="0" y="0"/>
          <a:ext cx="0" cy="0"/>
          <a:chOff x="0" y="0"/>
          <a:chExt cx="0" cy="0"/>
        </a:xfrm>
      </p:grpSpPr>
      <p:sp>
        <p:nvSpPr>
          <p:cNvPr id="4212" name="Google Shape;4212;p386"/>
          <p:cNvSpPr txBox="1">
            <a:spLocks noGrp="1"/>
          </p:cNvSpPr>
          <p:nvPr>
            <p:ph type="title"/>
          </p:nvPr>
        </p:nvSpPr>
        <p:spPr>
          <a:xfrm>
            <a:off x="822000" y="390167"/>
            <a:ext cx="113136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Number of Subtasks</a:t>
            </a:r>
            <a:endParaRPr/>
          </a:p>
        </p:txBody>
      </p:sp>
      <p:sp>
        <p:nvSpPr>
          <p:cNvPr id="4213" name="Google Shape;4213;p386"/>
          <p:cNvSpPr txBox="1">
            <a:spLocks noGrp="1"/>
          </p:cNvSpPr>
          <p:nvPr>
            <p:ph type="body" idx="1"/>
          </p:nvPr>
        </p:nvSpPr>
        <p:spPr>
          <a:xfrm>
            <a:off x="7882467" y="2593333"/>
            <a:ext cx="3952400" cy="40064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40256">
              <a:buSzPts val="1600"/>
            </a:pPr>
            <a:r>
              <a:rPr lang="en" sz="2133"/>
              <a:t>QASC and MCTACO has relatively higher number of subtasks than the rest of the dataset.</a:t>
            </a:r>
            <a:endParaRPr sz="2133"/>
          </a:p>
          <a:p>
            <a:pPr indent="-440256">
              <a:buSzPts val="1600"/>
            </a:pPr>
            <a:r>
              <a:rPr lang="en" sz="2133"/>
              <a:t>Number of subtasks (27) is way higher than the the number of datasets (6).</a:t>
            </a:r>
            <a:endParaRPr sz="2133"/>
          </a:p>
          <a:p>
            <a:pPr marL="0" indent="0">
              <a:buNone/>
            </a:pPr>
            <a:endParaRPr sz="2133"/>
          </a:p>
        </p:txBody>
      </p:sp>
      <p:sp>
        <p:nvSpPr>
          <p:cNvPr id="4214" name="Google Shape;4214;p386"/>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63</a:t>
            </a:fld>
            <a:endParaRPr/>
          </a:p>
        </p:txBody>
      </p:sp>
      <p:pic>
        <p:nvPicPr>
          <p:cNvPr id="4215" name="Google Shape;4215;p386" title="Chart"/>
          <p:cNvPicPr preferRelativeResize="0"/>
          <p:nvPr/>
        </p:nvPicPr>
        <p:blipFill rotWithShape="1">
          <a:blip r:embed="rId3">
            <a:alphaModFix/>
          </a:blip>
          <a:srcRect t="12648"/>
          <a:stretch/>
        </p:blipFill>
        <p:spPr>
          <a:xfrm>
            <a:off x="923601" y="2227467"/>
            <a:ext cx="6857268" cy="39183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15"/>
                                        </p:tgtEl>
                                        <p:attrNameLst>
                                          <p:attrName>style.visibility</p:attrName>
                                        </p:attrNameLst>
                                      </p:cBhvr>
                                      <p:to>
                                        <p:strVal val="visible"/>
                                      </p:to>
                                    </p:set>
                                    <p:animEffect transition="in" filter="fade">
                                      <p:cBhvr>
                                        <p:cTn id="7" dur="1000"/>
                                        <p:tgtEl>
                                          <p:spTgt spid="42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13">
                                            <p:txEl>
                                              <p:pRg st="0" end="0"/>
                                            </p:txEl>
                                          </p:spTgt>
                                        </p:tgtEl>
                                        <p:attrNameLst>
                                          <p:attrName>style.visibility</p:attrName>
                                        </p:attrNameLst>
                                      </p:cBhvr>
                                      <p:to>
                                        <p:strVal val="visible"/>
                                      </p:to>
                                    </p:set>
                                    <p:animEffect transition="in" filter="fade">
                                      <p:cBhvr>
                                        <p:cTn id="12" dur="1000"/>
                                        <p:tgtEl>
                                          <p:spTgt spid="42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13">
                                            <p:txEl>
                                              <p:pRg st="1" end="1"/>
                                            </p:txEl>
                                          </p:spTgt>
                                        </p:tgtEl>
                                        <p:attrNameLst>
                                          <p:attrName>style.visibility</p:attrName>
                                        </p:attrNameLst>
                                      </p:cBhvr>
                                      <p:to>
                                        <p:strVal val="visible"/>
                                      </p:to>
                                    </p:set>
                                    <p:animEffect transition="in" filter="fade">
                                      <p:cBhvr>
                                        <p:cTn id="17" dur="1000"/>
                                        <p:tgtEl>
                                          <p:spTgt spid="42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219"/>
        <p:cNvGrpSpPr/>
        <p:nvPr/>
      </p:nvGrpSpPr>
      <p:grpSpPr>
        <a:xfrm>
          <a:off x="0" y="0"/>
          <a:ext cx="0" cy="0"/>
          <a:chOff x="0" y="0"/>
          <a:chExt cx="0" cy="0"/>
        </a:xfrm>
      </p:grpSpPr>
      <p:sp>
        <p:nvSpPr>
          <p:cNvPr id="4220" name="Google Shape;4220;p387"/>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Statistics of Instruction Set</a:t>
            </a:r>
            <a:endParaRPr/>
          </a:p>
        </p:txBody>
      </p:sp>
      <p:sp>
        <p:nvSpPr>
          <p:cNvPr id="4221" name="Google Shape;4221;p387"/>
          <p:cNvSpPr txBox="1">
            <a:spLocks noGrp="1"/>
          </p:cNvSpPr>
          <p:nvPr>
            <p:ph type="body" idx="1"/>
          </p:nvPr>
        </p:nvSpPr>
        <p:spPr>
          <a:xfrm>
            <a:off x="822000" y="1536633"/>
            <a:ext cx="11012800" cy="45552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Total number of instances: 331k</a:t>
            </a:r>
            <a:endParaRPr/>
          </a:p>
        </p:txBody>
      </p:sp>
      <p:sp>
        <p:nvSpPr>
          <p:cNvPr id="4222" name="Google Shape;4222;p387"/>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64</a:t>
            </a:fld>
            <a:endParaRPr/>
          </a:p>
        </p:txBody>
      </p:sp>
      <p:graphicFrame>
        <p:nvGraphicFramePr>
          <p:cNvPr id="4223" name="Google Shape;4223;p387"/>
          <p:cNvGraphicFramePr/>
          <p:nvPr/>
        </p:nvGraphicFramePr>
        <p:xfrm>
          <a:off x="6640700" y="2413933"/>
          <a:ext cx="3438201" cy="3483300"/>
        </p:xfrm>
        <a:graphic>
          <a:graphicData uri="http://schemas.openxmlformats.org/drawingml/2006/table">
            <a:tbl>
              <a:tblPr>
                <a:noFill/>
              </a:tblPr>
              <a:tblGrid>
                <a:gridCol w="1146067">
                  <a:extLst>
                    <a:ext uri="{9D8B030D-6E8A-4147-A177-3AD203B41FA5}">
                      <a16:colId xmlns:a16="http://schemas.microsoft.com/office/drawing/2014/main" val="20000"/>
                    </a:ext>
                  </a:extLst>
                </a:gridCol>
                <a:gridCol w="1146067">
                  <a:extLst>
                    <a:ext uri="{9D8B030D-6E8A-4147-A177-3AD203B41FA5}">
                      <a16:colId xmlns:a16="http://schemas.microsoft.com/office/drawing/2014/main" val="20001"/>
                    </a:ext>
                  </a:extLst>
                </a:gridCol>
                <a:gridCol w="1146067">
                  <a:extLst>
                    <a:ext uri="{9D8B030D-6E8A-4147-A177-3AD203B41FA5}">
                      <a16:colId xmlns:a16="http://schemas.microsoft.com/office/drawing/2014/main" val="20002"/>
                    </a:ext>
                  </a:extLst>
                </a:gridCol>
              </a:tblGrid>
              <a:tr h="226737">
                <a:tc>
                  <a:txBody>
                    <a:bodyPr/>
                    <a:lstStyle/>
                    <a:p>
                      <a:pPr marL="0" lvl="0" indent="0" algn="ctr" rtl="0">
                        <a:lnSpc>
                          <a:spcPct val="115000"/>
                        </a:lnSpc>
                        <a:spcBef>
                          <a:spcPts val="0"/>
                        </a:spcBef>
                        <a:spcAft>
                          <a:spcPts val="0"/>
                        </a:spcAft>
                        <a:buNone/>
                      </a:pPr>
                      <a:r>
                        <a:rPr lang="en" sz="1100"/>
                        <a:t>Dataset</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100"/>
                        <a:t>sub-task id</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100"/>
                        <a:t># of instances</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9DAF8"/>
                    </a:solidFill>
                  </a:tcPr>
                </a:tc>
                <a:extLst>
                  <a:ext uri="{0D108BD9-81ED-4DB2-BD59-A6C34878D82A}">
                    <a16:rowId xmlns:a16="http://schemas.microsoft.com/office/drawing/2014/main" val="10000"/>
                  </a:ext>
                </a:extLst>
              </a:tr>
              <a:tr h="226737">
                <a:tc>
                  <a:txBody>
                    <a:bodyPr/>
                    <a:lstStyle/>
                    <a:p>
                      <a:pPr marL="0" lvl="0" indent="0" algn="ctr" rtl="0">
                        <a:lnSpc>
                          <a:spcPct val="115000"/>
                        </a:lnSpc>
                        <a:spcBef>
                          <a:spcPts val="0"/>
                        </a:spcBef>
                        <a:spcAft>
                          <a:spcPts val="0"/>
                        </a:spcAft>
                        <a:buNone/>
                      </a:pPr>
                      <a:r>
                        <a:rPr lang="en" sz="1100"/>
                        <a:t>DROP</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 sz="1100"/>
                        <a:t>1</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86,945</a:t>
                      </a:r>
                      <a:endParaRPr sz="8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26737">
                <a:tc>
                  <a:txBody>
                    <a:bodyPr/>
                    <a:lstStyle/>
                    <a:p>
                      <a:pPr marL="0" lvl="0" indent="0" algn="ctr" rtl="0">
                        <a:lnSpc>
                          <a:spcPct val="115000"/>
                        </a:lnSpc>
                        <a:spcBef>
                          <a:spcPts val="0"/>
                        </a:spcBef>
                        <a:spcAft>
                          <a:spcPts val="0"/>
                        </a:spcAft>
                        <a:buNone/>
                      </a:pPr>
                      <a:r>
                        <a:rPr lang="en" sz="1100"/>
                        <a:t>CosmosQA</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100"/>
                        <a:t>1</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22,722</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26737">
                <a:tc>
                  <a:txBody>
                    <a:bodyPr/>
                    <a:lstStyle/>
                    <a:p>
                      <a:pPr marL="0" lvl="0" indent="0" algn="ctr" rtl="0">
                        <a:lnSpc>
                          <a:spcPct val="115000"/>
                        </a:lnSpc>
                        <a:spcBef>
                          <a:spcPts val="0"/>
                        </a:spcBef>
                        <a:spcAft>
                          <a:spcPts val="0"/>
                        </a:spcAft>
                        <a:buNone/>
                      </a:pPr>
                      <a:r>
                        <a:rPr lang="en" sz="1100"/>
                        <a:t>CosmosQA</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100"/>
                        <a:t>2</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35,231</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26737">
                <a:tc>
                  <a:txBody>
                    <a:bodyPr/>
                    <a:lstStyle/>
                    <a:p>
                      <a:pPr marL="0" lvl="0" indent="0" algn="ctr" rtl="0">
                        <a:lnSpc>
                          <a:spcPct val="115000"/>
                        </a:lnSpc>
                        <a:spcBef>
                          <a:spcPts val="0"/>
                        </a:spcBef>
                        <a:spcAft>
                          <a:spcPts val="0"/>
                        </a:spcAft>
                        <a:buNone/>
                      </a:pPr>
                      <a:r>
                        <a:rPr lang="en" sz="1100"/>
                        <a:t>CosmosQA</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100"/>
                        <a:t>3</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35,231</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26737">
                <a:tc>
                  <a:txBody>
                    <a:bodyPr/>
                    <a:lstStyle/>
                    <a:p>
                      <a:pPr marL="0" lvl="0" indent="0" algn="ctr" rtl="0">
                        <a:lnSpc>
                          <a:spcPct val="115000"/>
                        </a:lnSpc>
                        <a:spcBef>
                          <a:spcPts val="0"/>
                        </a:spcBef>
                        <a:spcAft>
                          <a:spcPts val="0"/>
                        </a:spcAft>
                        <a:buNone/>
                      </a:pPr>
                      <a:r>
                        <a:rPr lang="en" sz="1100"/>
                        <a:t>CosmosQA</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100"/>
                        <a:t>4</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975</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26737">
                <a:tc>
                  <a:txBody>
                    <a:bodyPr/>
                    <a:lstStyle/>
                    <a:p>
                      <a:pPr marL="0" lvl="0" indent="0" algn="ctr" rtl="0">
                        <a:lnSpc>
                          <a:spcPct val="115000"/>
                        </a:lnSpc>
                        <a:spcBef>
                          <a:spcPts val="0"/>
                        </a:spcBef>
                        <a:spcAft>
                          <a:spcPts val="0"/>
                        </a:spcAft>
                        <a:buNone/>
                      </a:pPr>
                      <a:r>
                        <a:rPr lang="en" sz="1100"/>
                        <a:t>CosmosQA</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E6B8AF"/>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100"/>
                        <a:t>5</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975</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26737">
                <a:tc>
                  <a:txBody>
                    <a:bodyPr/>
                    <a:lstStyle/>
                    <a:p>
                      <a:pPr marL="0" lvl="0" indent="0" algn="ctr" rtl="0">
                        <a:lnSpc>
                          <a:spcPct val="115000"/>
                        </a:lnSpc>
                        <a:spcBef>
                          <a:spcPts val="0"/>
                        </a:spcBef>
                        <a:spcAft>
                          <a:spcPts val="0"/>
                        </a:spcAft>
                        <a:buNone/>
                      </a:pPr>
                      <a:r>
                        <a:rPr lang="en" sz="1100"/>
                        <a:t>Winogrande</a:t>
                      </a:r>
                      <a:endParaRPr sz="1100"/>
                    </a:p>
                  </a:txBody>
                  <a:tcPr marL="38100" marR="38100" marT="25400" marB="25400" anchor="b">
                    <a:lnL w="9525" cap="flat" cmpd="sng">
                      <a:solidFill>
                        <a:srgbClr val="E6B8AF"/>
                      </a:solidFill>
                      <a:prstDash val="solid"/>
                      <a:round/>
                      <a:headEnd type="none" w="sm" len="sm"/>
                      <a:tailEnd type="none" w="sm" len="sm"/>
                    </a:lnL>
                    <a:lnR w="9525" cap="flat" cmpd="sng">
                      <a:solidFill>
                        <a:srgbClr val="E6B8AF"/>
                      </a:solidFill>
                      <a:prstDash val="solid"/>
                      <a:round/>
                      <a:headEnd type="none" w="sm" len="sm"/>
                      <a:tailEnd type="none" w="sm" len="sm"/>
                    </a:lnR>
                    <a:lnT w="9525" cap="flat" cmpd="sng">
                      <a:solidFill>
                        <a:srgbClr val="E6B8AF"/>
                      </a:solidFill>
                      <a:prstDash val="solid"/>
                      <a:round/>
                      <a:headEnd type="none" w="sm" len="sm"/>
                      <a:tailEnd type="none" w="sm" len="sm"/>
                    </a:lnT>
                    <a:lnB w="9525" cap="flat" cmpd="sng">
                      <a:solidFill>
                        <a:srgbClr val="E6B8AF"/>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en" sz="1100"/>
                        <a:t>1</a:t>
                      </a:r>
                      <a:endParaRPr sz="1100"/>
                    </a:p>
                  </a:txBody>
                  <a:tcPr marL="38100" marR="38100" marT="25400" marB="25400" anchor="b">
                    <a:lnL w="9525" cap="flat" cmpd="sng">
                      <a:solidFill>
                        <a:srgbClr val="E6B8A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43,932</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26737">
                <a:tc>
                  <a:txBody>
                    <a:bodyPr/>
                    <a:lstStyle/>
                    <a:p>
                      <a:pPr marL="0" lvl="0" indent="0" algn="ctr" rtl="0">
                        <a:lnSpc>
                          <a:spcPct val="115000"/>
                        </a:lnSpc>
                        <a:spcBef>
                          <a:spcPts val="0"/>
                        </a:spcBef>
                        <a:spcAft>
                          <a:spcPts val="0"/>
                        </a:spcAft>
                        <a:buNone/>
                      </a:pPr>
                      <a:r>
                        <a:rPr lang="en" sz="1100"/>
                        <a:t>Winogrande</a:t>
                      </a:r>
                      <a:endParaRPr sz="1100"/>
                    </a:p>
                  </a:txBody>
                  <a:tcPr marL="38100" marR="38100" marT="25400" marB="25400" anchor="b">
                    <a:lnL w="9525" cap="flat" cmpd="sng">
                      <a:solidFill>
                        <a:srgbClr val="E6B8AF"/>
                      </a:solidFill>
                      <a:prstDash val="solid"/>
                      <a:round/>
                      <a:headEnd type="none" w="sm" len="sm"/>
                      <a:tailEnd type="none" w="sm" len="sm"/>
                    </a:lnL>
                    <a:lnR w="9525" cap="flat" cmpd="sng">
                      <a:solidFill>
                        <a:srgbClr val="E6B8AF"/>
                      </a:solidFill>
                      <a:prstDash val="solid"/>
                      <a:round/>
                      <a:headEnd type="none" w="sm" len="sm"/>
                      <a:tailEnd type="none" w="sm" len="sm"/>
                    </a:lnR>
                    <a:lnT w="9525" cap="flat" cmpd="sng">
                      <a:solidFill>
                        <a:srgbClr val="E6B8AF"/>
                      </a:solidFill>
                      <a:prstDash val="solid"/>
                      <a:round/>
                      <a:headEnd type="none" w="sm" len="sm"/>
                      <a:tailEnd type="none" w="sm" len="sm"/>
                    </a:lnT>
                    <a:lnB w="9525" cap="flat" cmpd="sng">
                      <a:solidFill>
                        <a:srgbClr val="E6B8AF"/>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en" sz="1100"/>
                        <a:t>2</a:t>
                      </a:r>
                      <a:endParaRPr sz="1100"/>
                    </a:p>
                  </a:txBody>
                  <a:tcPr marL="38100" marR="38100" marT="25400" marB="25400" anchor="b">
                    <a:lnL w="9525" cap="flat" cmpd="sng">
                      <a:solidFill>
                        <a:srgbClr val="E6B8A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226737">
                <a:tc>
                  <a:txBody>
                    <a:bodyPr/>
                    <a:lstStyle/>
                    <a:p>
                      <a:pPr marL="0" lvl="0" indent="0" algn="ctr" rtl="0">
                        <a:lnSpc>
                          <a:spcPct val="115000"/>
                        </a:lnSpc>
                        <a:spcBef>
                          <a:spcPts val="0"/>
                        </a:spcBef>
                        <a:spcAft>
                          <a:spcPts val="0"/>
                        </a:spcAft>
                        <a:buNone/>
                      </a:pPr>
                      <a:r>
                        <a:rPr lang="en" sz="1100"/>
                        <a:t>QASC</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E6B8AF"/>
                      </a:solidFill>
                      <a:prstDash val="solid"/>
                      <a:round/>
                      <a:headEnd type="none" w="sm" len="sm"/>
                      <a:tailEnd type="none" w="sm" len="sm"/>
                    </a:lnT>
                    <a:lnB w="9525" cap="flat" cmpd="sng">
                      <a:solidFill>
                        <a:srgbClr val="CCCCCC"/>
                      </a:solidFill>
                      <a:prstDash val="solid"/>
                      <a:round/>
                      <a:headEnd type="none" w="sm" len="sm"/>
                      <a:tailEnd type="none" w="sm" len="sm"/>
                    </a:lnB>
                    <a:solidFill>
                      <a:srgbClr val="D9D2E9"/>
                    </a:solidFill>
                  </a:tcPr>
                </a:tc>
                <a:tc>
                  <a:txBody>
                    <a:bodyPr/>
                    <a:lstStyle/>
                    <a:p>
                      <a:pPr marL="0" lvl="0" indent="0" algn="ctr" rtl="0">
                        <a:lnSpc>
                          <a:spcPct val="115000"/>
                        </a:lnSpc>
                        <a:spcBef>
                          <a:spcPts val="0"/>
                        </a:spcBef>
                        <a:spcAft>
                          <a:spcPts val="0"/>
                        </a:spcAft>
                        <a:buNone/>
                      </a:pPr>
                      <a:r>
                        <a:rPr lang="en" sz="1100"/>
                        <a:t>1</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7,653</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226737">
                <a:tc>
                  <a:txBody>
                    <a:bodyPr/>
                    <a:lstStyle/>
                    <a:p>
                      <a:pPr marL="0" lvl="0" indent="0" algn="ctr" rtl="0">
                        <a:lnSpc>
                          <a:spcPct val="115000"/>
                        </a:lnSpc>
                        <a:spcBef>
                          <a:spcPts val="0"/>
                        </a:spcBef>
                        <a:spcAft>
                          <a:spcPts val="0"/>
                        </a:spcAft>
                        <a:buNone/>
                      </a:pPr>
                      <a:r>
                        <a:rPr lang="en" sz="1100"/>
                        <a:t>QASC</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9D2E9"/>
                    </a:solidFill>
                  </a:tcPr>
                </a:tc>
                <a:tc>
                  <a:txBody>
                    <a:bodyPr/>
                    <a:lstStyle/>
                    <a:p>
                      <a:pPr marL="0" lvl="0" indent="0" algn="ctr" rtl="0">
                        <a:lnSpc>
                          <a:spcPct val="115000"/>
                        </a:lnSpc>
                        <a:spcBef>
                          <a:spcPts val="0"/>
                        </a:spcBef>
                        <a:spcAft>
                          <a:spcPts val="0"/>
                        </a:spcAft>
                        <a:buNone/>
                      </a:pPr>
                      <a:r>
                        <a:rPr lang="en" sz="1100"/>
                        <a:t>2</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7,653</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0"/>
                  </a:ext>
                </a:extLst>
              </a:tr>
              <a:tr h="226737">
                <a:tc>
                  <a:txBody>
                    <a:bodyPr/>
                    <a:lstStyle/>
                    <a:p>
                      <a:pPr marL="0" lvl="0" indent="0" algn="ctr" rtl="0">
                        <a:lnSpc>
                          <a:spcPct val="115000"/>
                        </a:lnSpc>
                        <a:spcBef>
                          <a:spcPts val="0"/>
                        </a:spcBef>
                        <a:spcAft>
                          <a:spcPts val="0"/>
                        </a:spcAft>
                        <a:buNone/>
                      </a:pPr>
                      <a:r>
                        <a:rPr lang="en" sz="1100"/>
                        <a:t>QASC</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9D2E9"/>
                    </a:solidFill>
                  </a:tcPr>
                </a:tc>
                <a:tc>
                  <a:txBody>
                    <a:bodyPr/>
                    <a:lstStyle/>
                    <a:p>
                      <a:pPr marL="0" lvl="0" indent="0" algn="ctr" rtl="0">
                        <a:lnSpc>
                          <a:spcPct val="115000"/>
                        </a:lnSpc>
                        <a:spcBef>
                          <a:spcPts val="0"/>
                        </a:spcBef>
                        <a:spcAft>
                          <a:spcPts val="0"/>
                        </a:spcAft>
                        <a:buNone/>
                      </a:pPr>
                      <a:r>
                        <a:rPr lang="en" sz="1100"/>
                        <a:t>3</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7,653</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r h="226737">
                <a:tc>
                  <a:txBody>
                    <a:bodyPr/>
                    <a:lstStyle/>
                    <a:p>
                      <a:pPr marL="0" lvl="0" indent="0" algn="ctr" rtl="0">
                        <a:lnSpc>
                          <a:spcPct val="115000"/>
                        </a:lnSpc>
                        <a:spcBef>
                          <a:spcPts val="0"/>
                        </a:spcBef>
                        <a:spcAft>
                          <a:spcPts val="0"/>
                        </a:spcAft>
                        <a:buNone/>
                      </a:pPr>
                      <a:r>
                        <a:rPr lang="en" sz="1100"/>
                        <a:t>QASC</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9D2E9"/>
                    </a:solidFill>
                  </a:tcPr>
                </a:tc>
                <a:tc>
                  <a:txBody>
                    <a:bodyPr/>
                    <a:lstStyle/>
                    <a:p>
                      <a:pPr marL="0" lvl="0" indent="0" algn="ctr" rtl="0">
                        <a:lnSpc>
                          <a:spcPct val="115000"/>
                        </a:lnSpc>
                        <a:spcBef>
                          <a:spcPts val="0"/>
                        </a:spcBef>
                        <a:spcAft>
                          <a:spcPts val="0"/>
                        </a:spcAft>
                        <a:buNone/>
                      </a:pPr>
                      <a:r>
                        <a:rPr lang="en" sz="1100"/>
                        <a:t>4</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7,653</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2"/>
                  </a:ext>
                </a:extLst>
              </a:tr>
              <a:tr h="226737">
                <a:tc>
                  <a:txBody>
                    <a:bodyPr/>
                    <a:lstStyle/>
                    <a:p>
                      <a:pPr marL="0" lvl="0" indent="0" algn="ctr" rtl="0">
                        <a:lnSpc>
                          <a:spcPct val="115000"/>
                        </a:lnSpc>
                        <a:spcBef>
                          <a:spcPts val="0"/>
                        </a:spcBef>
                        <a:spcAft>
                          <a:spcPts val="0"/>
                        </a:spcAft>
                        <a:buNone/>
                      </a:pPr>
                      <a:r>
                        <a:rPr lang="en" sz="1100"/>
                        <a:t>QASC</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9D2E9"/>
                    </a:solidFill>
                  </a:tcPr>
                </a:tc>
                <a:tc>
                  <a:txBody>
                    <a:bodyPr/>
                    <a:lstStyle/>
                    <a:p>
                      <a:pPr marL="0" lvl="0" indent="0" algn="ctr" rtl="0">
                        <a:lnSpc>
                          <a:spcPct val="115000"/>
                        </a:lnSpc>
                        <a:spcBef>
                          <a:spcPts val="0"/>
                        </a:spcBef>
                        <a:spcAft>
                          <a:spcPts val="0"/>
                        </a:spcAft>
                        <a:buNone/>
                      </a:pPr>
                      <a:r>
                        <a:rPr lang="en" sz="1100"/>
                        <a:t>5</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7,653</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3"/>
                  </a:ext>
                </a:extLst>
              </a:tr>
              <a:tr h="226737">
                <a:tc>
                  <a:txBody>
                    <a:bodyPr/>
                    <a:lstStyle/>
                    <a:p>
                      <a:pPr marL="0" lvl="0" indent="0" algn="ctr" rtl="0">
                        <a:lnSpc>
                          <a:spcPct val="115000"/>
                        </a:lnSpc>
                        <a:spcBef>
                          <a:spcPts val="0"/>
                        </a:spcBef>
                        <a:spcAft>
                          <a:spcPts val="0"/>
                        </a:spcAft>
                        <a:buNone/>
                      </a:pPr>
                      <a:r>
                        <a:rPr lang="en" sz="1100"/>
                        <a:t>QASC</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9D2E9"/>
                    </a:solidFill>
                  </a:tcPr>
                </a:tc>
                <a:tc>
                  <a:txBody>
                    <a:bodyPr/>
                    <a:lstStyle/>
                    <a:p>
                      <a:pPr marL="0" lvl="0" indent="0" algn="ctr" rtl="0">
                        <a:lnSpc>
                          <a:spcPct val="115000"/>
                        </a:lnSpc>
                        <a:spcBef>
                          <a:spcPts val="0"/>
                        </a:spcBef>
                        <a:spcAft>
                          <a:spcPts val="0"/>
                        </a:spcAft>
                        <a:buNone/>
                      </a:pPr>
                      <a:r>
                        <a:rPr lang="en" sz="1100"/>
                        <a:t>6</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7,653</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graphicFrame>
        <p:nvGraphicFramePr>
          <p:cNvPr id="4224" name="Google Shape;4224;p387"/>
          <p:cNvGraphicFramePr/>
          <p:nvPr/>
        </p:nvGraphicFramePr>
        <p:xfrm>
          <a:off x="1954600" y="2477539"/>
          <a:ext cx="3438201" cy="3251080"/>
        </p:xfrm>
        <a:graphic>
          <a:graphicData uri="http://schemas.openxmlformats.org/drawingml/2006/table">
            <a:tbl>
              <a:tblPr>
                <a:noFill/>
              </a:tblPr>
              <a:tblGrid>
                <a:gridCol w="1146067">
                  <a:extLst>
                    <a:ext uri="{9D8B030D-6E8A-4147-A177-3AD203B41FA5}">
                      <a16:colId xmlns:a16="http://schemas.microsoft.com/office/drawing/2014/main" val="20000"/>
                    </a:ext>
                  </a:extLst>
                </a:gridCol>
                <a:gridCol w="1146067">
                  <a:extLst>
                    <a:ext uri="{9D8B030D-6E8A-4147-A177-3AD203B41FA5}">
                      <a16:colId xmlns:a16="http://schemas.microsoft.com/office/drawing/2014/main" val="20001"/>
                    </a:ext>
                  </a:extLst>
                </a:gridCol>
                <a:gridCol w="1146067">
                  <a:extLst>
                    <a:ext uri="{9D8B030D-6E8A-4147-A177-3AD203B41FA5}">
                      <a16:colId xmlns:a16="http://schemas.microsoft.com/office/drawing/2014/main" val="20002"/>
                    </a:ext>
                  </a:extLst>
                </a:gridCol>
              </a:tblGrid>
              <a:tr h="226737">
                <a:tc>
                  <a:txBody>
                    <a:bodyPr/>
                    <a:lstStyle/>
                    <a:p>
                      <a:pPr marL="0" lvl="0" indent="0" algn="ctr" rtl="0">
                        <a:lnSpc>
                          <a:spcPct val="115000"/>
                        </a:lnSpc>
                        <a:spcBef>
                          <a:spcPts val="0"/>
                        </a:spcBef>
                        <a:spcAft>
                          <a:spcPts val="0"/>
                        </a:spcAft>
                        <a:buNone/>
                      </a:pPr>
                      <a:r>
                        <a:rPr lang="en" sz="1100"/>
                        <a:t>Dataset</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100"/>
                        <a:t>sub-task id</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100"/>
                        <a:t># of instances</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9DAF8"/>
                    </a:solidFill>
                  </a:tcPr>
                </a:tc>
                <a:extLst>
                  <a:ext uri="{0D108BD9-81ED-4DB2-BD59-A6C34878D82A}">
                    <a16:rowId xmlns:a16="http://schemas.microsoft.com/office/drawing/2014/main" val="10000"/>
                  </a:ext>
                </a:extLst>
              </a:tr>
              <a:tr h="226737">
                <a:tc>
                  <a:txBody>
                    <a:bodyPr/>
                    <a:lstStyle/>
                    <a:p>
                      <a:pPr marL="0" lvl="0" indent="0" algn="ctr" rtl="0">
                        <a:lnSpc>
                          <a:spcPct val="115000"/>
                        </a:lnSpc>
                        <a:spcBef>
                          <a:spcPts val="0"/>
                        </a:spcBef>
                        <a:spcAft>
                          <a:spcPts val="0"/>
                        </a:spcAft>
                        <a:buNone/>
                      </a:pPr>
                      <a:r>
                        <a:rPr lang="en" sz="1100"/>
                        <a:t>Quoref</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6B8AF"/>
                    </a:solidFill>
                  </a:tcPr>
                </a:tc>
                <a:tc>
                  <a:txBody>
                    <a:bodyPr/>
                    <a:lstStyle/>
                    <a:p>
                      <a:pPr marL="0" lvl="0" indent="0" algn="ctr" rtl="0">
                        <a:lnSpc>
                          <a:spcPct val="115000"/>
                        </a:lnSpc>
                        <a:spcBef>
                          <a:spcPts val="0"/>
                        </a:spcBef>
                        <a:spcAft>
                          <a:spcPts val="0"/>
                        </a:spcAft>
                        <a:buNone/>
                      </a:pPr>
                      <a:r>
                        <a:rPr lang="en" sz="1100"/>
                        <a:t>1</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21,817</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26737">
                <a:tc>
                  <a:txBody>
                    <a:bodyPr/>
                    <a:lstStyle/>
                    <a:p>
                      <a:pPr marL="0" lvl="0" indent="0" algn="ctr" rtl="0">
                        <a:lnSpc>
                          <a:spcPct val="115000"/>
                        </a:lnSpc>
                        <a:spcBef>
                          <a:spcPts val="0"/>
                        </a:spcBef>
                        <a:spcAft>
                          <a:spcPts val="0"/>
                        </a:spcAft>
                        <a:buNone/>
                      </a:pPr>
                      <a:r>
                        <a:rPr lang="en" sz="1100"/>
                        <a:t>Quoref</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6B8AF"/>
                    </a:solidFill>
                  </a:tcPr>
                </a:tc>
                <a:tc>
                  <a:txBody>
                    <a:bodyPr/>
                    <a:lstStyle/>
                    <a:p>
                      <a:pPr marL="0" lvl="0" indent="0" algn="ctr" rtl="0">
                        <a:lnSpc>
                          <a:spcPct val="115000"/>
                        </a:lnSpc>
                        <a:spcBef>
                          <a:spcPts val="0"/>
                        </a:spcBef>
                        <a:spcAft>
                          <a:spcPts val="0"/>
                        </a:spcAft>
                        <a:buNone/>
                      </a:pPr>
                      <a:r>
                        <a:rPr lang="en" sz="1100"/>
                        <a:t>2</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24,354</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1</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629</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2</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629</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3</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629</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4</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629</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5</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629</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6</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2,400</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7</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2,400</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8</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2,400</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0"/>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9</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2,400</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10</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2,400</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2"/>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11</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2,400</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21"/>
                                        </p:tgtEl>
                                        <p:attrNameLst>
                                          <p:attrName>style.visibility</p:attrName>
                                        </p:attrNameLst>
                                      </p:cBhvr>
                                      <p:to>
                                        <p:strVal val="visible"/>
                                      </p:to>
                                    </p:set>
                                    <p:animEffect transition="in" filter="fade">
                                      <p:cBhvr>
                                        <p:cTn id="7" dur="1000"/>
                                        <p:tgtEl>
                                          <p:spTgt spid="42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24"/>
                                        </p:tgtEl>
                                        <p:attrNameLst>
                                          <p:attrName>style.visibility</p:attrName>
                                        </p:attrNameLst>
                                      </p:cBhvr>
                                      <p:to>
                                        <p:strVal val="visible"/>
                                      </p:to>
                                    </p:set>
                                    <p:animEffect transition="in" filter="fade">
                                      <p:cBhvr>
                                        <p:cTn id="12" dur="1000"/>
                                        <p:tgtEl>
                                          <p:spTgt spid="42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23"/>
                                        </p:tgtEl>
                                        <p:attrNameLst>
                                          <p:attrName>style.visibility</p:attrName>
                                        </p:attrNameLst>
                                      </p:cBhvr>
                                      <p:to>
                                        <p:strVal val="visible"/>
                                      </p:to>
                                    </p:set>
                                    <p:animEffect transition="in" filter="fade">
                                      <p:cBhvr>
                                        <p:cTn id="17" dur="1000"/>
                                        <p:tgtEl>
                                          <p:spTgt spid="4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228"/>
        <p:cNvGrpSpPr/>
        <p:nvPr/>
      </p:nvGrpSpPr>
      <p:grpSpPr>
        <a:xfrm>
          <a:off x="0" y="0"/>
          <a:ext cx="0" cy="0"/>
          <a:chOff x="0" y="0"/>
          <a:chExt cx="0" cy="0"/>
        </a:xfrm>
      </p:grpSpPr>
      <p:sp>
        <p:nvSpPr>
          <p:cNvPr id="4229" name="Google Shape;4229;p388"/>
          <p:cNvSpPr txBox="1">
            <a:spLocks noGrp="1"/>
          </p:cNvSpPr>
          <p:nvPr>
            <p:ph type="title"/>
          </p:nvPr>
        </p:nvSpPr>
        <p:spPr>
          <a:xfrm>
            <a:off x="720233" y="170467"/>
            <a:ext cx="1169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sz="2933"/>
              <a:t>Input/Output Dimensions at each Subtask</a:t>
            </a:r>
            <a:endParaRPr sz="2933"/>
          </a:p>
        </p:txBody>
      </p:sp>
      <p:sp>
        <p:nvSpPr>
          <p:cNvPr id="4230" name="Google Shape;4230;p388"/>
          <p:cNvSpPr txBox="1">
            <a:spLocks noGrp="1"/>
          </p:cNvSpPr>
          <p:nvPr>
            <p:ph type="body" idx="1"/>
          </p:nvPr>
        </p:nvSpPr>
        <p:spPr>
          <a:xfrm>
            <a:off x="6541233" y="4303533"/>
            <a:ext cx="5333200" cy="20812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31789">
              <a:buSzPts val="1500"/>
            </a:pPr>
            <a:r>
              <a:rPr lang="en" sz="2000"/>
              <a:t>CosmosQA and QASC have relatively higher dimensional instances, whereas Quoref and MCTACO have relatively lower dimensional instances.</a:t>
            </a:r>
            <a:endParaRPr sz="2000"/>
          </a:p>
        </p:txBody>
      </p:sp>
      <p:sp>
        <p:nvSpPr>
          <p:cNvPr id="4231" name="Google Shape;4231;p388"/>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65</a:t>
            </a:fld>
            <a:endParaRPr/>
          </a:p>
        </p:txBody>
      </p:sp>
      <p:pic>
        <p:nvPicPr>
          <p:cNvPr id="4232" name="Google Shape;4232;p388"/>
          <p:cNvPicPr preferRelativeResize="0"/>
          <p:nvPr/>
        </p:nvPicPr>
        <p:blipFill rotWithShape="1">
          <a:blip r:embed="rId3">
            <a:alphaModFix/>
          </a:blip>
          <a:srcRect t="45972" b="21337"/>
          <a:stretch/>
        </p:blipFill>
        <p:spPr>
          <a:xfrm>
            <a:off x="6103334" y="2470267"/>
            <a:ext cx="6126169" cy="1630067"/>
          </a:xfrm>
          <a:prstGeom prst="rect">
            <a:avLst/>
          </a:prstGeom>
          <a:noFill/>
          <a:ln>
            <a:noFill/>
          </a:ln>
        </p:spPr>
      </p:pic>
      <p:sp>
        <p:nvSpPr>
          <p:cNvPr id="4233" name="Google Shape;4233;p388"/>
          <p:cNvSpPr/>
          <p:nvPr/>
        </p:nvSpPr>
        <p:spPr>
          <a:xfrm>
            <a:off x="6311167" y="2806184"/>
            <a:ext cx="1593600" cy="207200"/>
          </a:xfrm>
          <a:prstGeom prst="roundRect">
            <a:avLst>
              <a:gd name="adj" fmla="val 50000"/>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234" name="Google Shape;4234;p388"/>
          <p:cNvSpPr/>
          <p:nvPr/>
        </p:nvSpPr>
        <p:spPr>
          <a:xfrm>
            <a:off x="6338033" y="3087833"/>
            <a:ext cx="5752400" cy="649600"/>
          </a:xfrm>
          <a:prstGeom prst="roundRect">
            <a:avLst>
              <a:gd name="adj" fmla="val 50000"/>
            </a:avLst>
          </a:prstGeom>
          <a:noFill/>
          <a:ln w="952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235" name="Google Shape;4235;p388"/>
          <p:cNvSpPr txBox="1"/>
          <p:nvPr/>
        </p:nvSpPr>
        <p:spPr>
          <a:xfrm>
            <a:off x="8456667" y="2272601"/>
            <a:ext cx="14244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a:solidFill>
                <a:srgbClr val="FF0000"/>
              </a:solidFill>
              <a:latin typeface="Lato"/>
              <a:ea typeface="Lato"/>
              <a:cs typeface="Lato"/>
              <a:sym typeface="Lato"/>
            </a:endParaRPr>
          </a:p>
        </p:txBody>
      </p:sp>
      <p:sp>
        <p:nvSpPr>
          <p:cNvPr id="4236" name="Google Shape;4236;p388"/>
          <p:cNvSpPr txBox="1"/>
          <p:nvPr/>
        </p:nvSpPr>
        <p:spPr>
          <a:xfrm>
            <a:off x="9695767" y="2272601"/>
            <a:ext cx="14244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a:solidFill>
                <a:srgbClr val="38761D"/>
              </a:solidFill>
              <a:latin typeface="Lato"/>
              <a:ea typeface="Lato"/>
              <a:cs typeface="Lato"/>
              <a:sym typeface="Lato"/>
            </a:endParaRPr>
          </a:p>
        </p:txBody>
      </p:sp>
      <p:sp>
        <p:nvSpPr>
          <p:cNvPr id="4237" name="Google Shape;4237;p388"/>
          <p:cNvSpPr/>
          <p:nvPr/>
        </p:nvSpPr>
        <p:spPr>
          <a:xfrm>
            <a:off x="6808733" y="1758800"/>
            <a:ext cx="2460400" cy="582000"/>
          </a:xfrm>
          <a:prstGeom prst="wedgeRectCallout">
            <a:avLst>
              <a:gd name="adj1" fmla="val -28846"/>
              <a:gd name="adj2" fmla="val 125997"/>
            </a:avLst>
          </a:prstGeom>
          <a:solidFill>
            <a:schemeClr val="lt2"/>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a:solidFill>
                  <a:srgbClr val="FF0000"/>
                </a:solidFill>
                <a:latin typeface="Lato"/>
                <a:ea typeface="Lato"/>
                <a:cs typeface="Lato"/>
                <a:sym typeface="Lato"/>
              </a:rPr>
              <a:t>Input Dimension:1</a:t>
            </a:r>
            <a:endParaRPr/>
          </a:p>
        </p:txBody>
      </p:sp>
      <p:sp>
        <p:nvSpPr>
          <p:cNvPr id="4238" name="Google Shape;4238;p388"/>
          <p:cNvSpPr/>
          <p:nvPr/>
        </p:nvSpPr>
        <p:spPr>
          <a:xfrm>
            <a:off x="9677867" y="2146800"/>
            <a:ext cx="2460400" cy="582000"/>
          </a:xfrm>
          <a:prstGeom prst="wedgeRectCallout">
            <a:avLst>
              <a:gd name="adj1" fmla="val -29658"/>
              <a:gd name="adj2" fmla="val 110865"/>
            </a:avLst>
          </a:prstGeom>
          <a:solidFill>
            <a:schemeClr val="lt2"/>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a:solidFill>
                  <a:srgbClr val="38761D"/>
                </a:solidFill>
                <a:latin typeface="Lato"/>
                <a:ea typeface="Lato"/>
                <a:cs typeface="Lato"/>
                <a:sym typeface="Lato"/>
              </a:rPr>
              <a:t>Output</a:t>
            </a:r>
            <a:r>
              <a:rPr lang="en">
                <a:solidFill>
                  <a:srgbClr val="FF0000"/>
                </a:solidFill>
                <a:latin typeface="Lato"/>
                <a:ea typeface="Lato"/>
                <a:cs typeface="Lato"/>
                <a:sym typeface="Lato"/>
              </a:rPr>
              <a:t> </a:t>
            </a:r>
            <a:r>
              <a:rPr lang="en">
                <a:solidFill>
                  <a:srgbClr val="38761D"/>
                </a:solidFill>
                <a:latin typeface="Lato"/>
                <a:ea typeface="Lato"/>
                <a:cs typeface="Lato"/>
                <a:sym typeface="Lato"/>
              </a:rPr>
              <a:t>Dimension:2</a:t>
            </a:r>
            <a:endParaRPr/>
          </a:p>
        </p:txBody>
      </p:sp>
      <p:pic>
        <p:nvPicPr>
          <p:cNvPr id="4239" name="Google Shape;4239;p388" title="Chart"/>
          <p:cNvPicPr preferRelativeResize="0"/>
          <p:nvPr/>
        </p:nvPicPr>
        <p:blipFill>
          <a:blip r:embed="rId4">
            <a:alphaModFix/>
          </a:blip>
          <a:stretch>
            <a:fillRect/>
          </a:stretch>
        </p:blipFill>
        <p:spPr>
          <a:xfrm>
            <a:off x="631533" y="1753601"/>
            <a:ext cx="5464467" cy="2081167"/>
          </a:xfrm>
          <a:prstGeom prst="rect">
            <a:avLst/>
          </a:prstGeom>
          <a:noFill/>
          <a:ln>
            <a:noFill/>
          </a:ln>
        </p:spPr>
      </p:pic>
      <p:sp>
        <p:nvSpPr>
          <p:cNvPr id="4240" name="Google Shape;4240;p388"/>
          <p:cNvSpPr txBox="1"/>
          <p:nvPr/>
        </p:nvSpPr>
        <p:spPr>
          <a:xfrm>
            <a:off x="1427767" y="1364834"/>
            <a:ext cx="4000000" cy="600124"/>
          </a:xfrm>
          <a:prstGeom prst="rect">
            <a:avLst/>
          </a:prstGeom>
          <a:noFill/>
          <a:ln>
            <a:noFill/>
          </a:ln>
        </p:spPr>
        <p:txBody>
          <a:bodyPr spcFirstLastPara="1" wrap="square" lIns="121900" tIns="121900" rIns="121900" bIns="121900" anchor="t" anchorCtr="0">
            <a:spAutoFit/>
          </a:bodyPr>
          <a:lstStyle/>
          <a:p>
            <a:pPr>
              <a:lnSpc>
                <a:spcPct val="115000"/>
              </a:lnSpc>
              <a:spcBef>
                <a:spcPts val="0"/>
              </a:spcBef>
              <a:spcAft>
                <a:spcPts val="0"/>
              </a:spcAft>
            </a:pPr>
            <a:r>
              <a:rPr lang="en" sz="2000" i="1">
                <a:solidFill>
                  <a:schemeClr val="dk1"/>
                </a:solidFill>
                <a:latin typeface="Lato"/>
                <a:ea typeface="Lato"/>
                <a:cs typeface="Lato"/>
                <a:sym typeface="Lato"/>
              </a:rPr>
              <a:t>distribution of </a:t>
            </a:r>
            <a:r>
              <a:rPr lang="en" sz="2000" b="1" i="1">
                <a:solidFill>
                  <a:schemeClr val="dk1"/>
                </a:solidFill>
                <a:latin typeface="Lato"/>
                <a:ea typeface="Lato"/>
                <a:cs typeface="Lato"/>
                <a:sym typeface="Lato"/>
              </a:rPr>
              <a:t>input</a:t>
            </a:r>
            <a:r>
              <a:rPr lang="en" sz="2000" i="1">
                <a:solidFill>
                  <a:schemeClr val="dk1"/>
                </a:solidFill>
                <a:latin typeface="Lato"/>
                <a:ea typeface="Lato"/>
                <a:cs typeface="Lato"/>
                <a:sym typeface="Lato"/>
              </a:rPr>
              <a:t> dimensions</a:t>
            </a:r>
            <a:endParaRPr i="1"/>
          </a:p>
        </p:txBody>
      </p:sp>
      <p:pic>
        <p:nvPicPr>
          <p:cNvPr id="4241" name="Google Shape;4241;p388" title="Chart"/>
          <p:cNvPicPr preferRelativeResize="0"/>
          <p:nvPr/>
        </p:nvPicPr>
        <p:blipFill>
          <a:blip r:embed="rId5">
            <a:alphaModFix/>
          </a:blip>
          <a:stretch>
            <a:fillRect/>
          </a:stretch>
        </p:blipFill>
        <p:spPr>
          <a:xfrm>
            <a:off x="645367" y="4555700"/>
            <a:ext cx="5464467" cy="2081171"/>
          </a:xfrm>
          <a:prstGeom prst="rect">
            <a:avLst/>
          </a:prstGeom>
          <a:noFill/>
          <a:ln>
            <a:noFill/>
          </a:ln>
        </p:spPr>
      </p:pic>
      <p:sp>
        <p:nvSpPr>
          <p:cNvPr id="4242" name="Google Shape;4242;p388"/>
          <p:cNvSpPr txBox="1"/>
          <p:nvPr/>
        </p:nvSpPr>
        <p:spPr>
          <a:xfrm>
            <a:off x="1363767" y="4179700"/>
            <a:ext cx="4000000" cy="600124"/>
          </a:xfrm>
          <a:prstGeom prst="rect">
            <a:avLst/>
          </a:prstGeom>
          <a:noFill/>
          <a:ln>
            <a:noFill/>
          </a:ln>
        </p:spPr>
        <p:txBody>
          <a:bodyPr spcFirstLastPara="1" wrap="square" lIns="121900" tIns="121900" rIns="121900" bIns="121900" anchor="t" anchorCtr="0">
            <a:spAutoFit/>
          </a:bodyPr>
          <a:lstStyle/>
          <a:p>
            <a:pPr>
              <a:lnSpc>
                <a:spcPct val="115000"/>
              </a:lnSpc>
              <a:spcBef>
                <a:spcPts val="0"/>
              </a:spcBef>
              <a:spcAft>
                <a:spcPts val="0"/>
              </a:spcAft>
            </a:pPr>
            <a:r>
              <a:rPr lang="en" sz="2000" i="1">
                <a:solidFill>
                  <a:schemeClr val="dk1"/>
                </a:solidFill>
                <a:latin typeface="Lato"/>
                <a:ea typeface="Lato"/>
                <a:cs typeface="Lato"/>
                <a:sym typeface="Lato"/>
              </a:rPr>
              <a:t>distribution of </a:t>
            </a:r>
            <a:r>
              <a:rPr lang="en" sz="2000" b="1" i="1">
                <a:solidFill>
                  <a:schemeClr val="dk1"/>
                </a:solidFill>
                <a:latin typeface="Lato"/>
                <a:ea typeface="Lato"/>
                <a:cs typeface="Lato"/>
                <a:sym typeface="Lato"/>
              </a:rPr>
              <a:t>output</a:t>
            </a:r>
            <a:r>
              <a:rPr lang="en" sz="2000" i="1">
                <a:solidFill>
                  <a:schemeClr val="dk1"/>
                </a:solidFill>
                <a:latin typeface="Lato"/>
                <a:ea typeface="Lato"/>
                <a:cs typeface="Lato"/>
                <a:sym typeface="Lato"/>
              </a:rPr>
              <a:t> dimensions</a:t>
            </a:r>
            <a:endParaRPr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31"/>
                                        </p:tgtEl>
                                        <p:attrNameLst>
                                          <p:attrName>style.visibility</p:attrName>
                                        </p:attrNameLst>
                                      </p:cBhvr>
                                      <p:to>
                                        <p:strVal val="visible"/>
                                      </p:to>
                                    </p:set>
                                    <p:animEffect transition="in" filter="fade">
                                      <p:cBhvr>
                                        <p:cTn id="7" dur="1000"/>
                                        <p:tgtEl>
                                          <p:spTgt spid="4231"/>
                                        </p:tgtEl>
                                      </p:cBhvr>
                                    </p:animEffect>
                                  </p:childTnLst>
                                </p:cTn>
                              </p:par>
                              <p:par>
                                <p:cTn id="8" presetID="10" presetClass="entr" presetSubtype="0" fill="hold" nodeType="withEffect">
                                  <p:stCondLst>
                                    <p:cond delay="0"/>
                                  </p:stCondLst>
                                  <p:childTnLst>
                                    <p:set>
                                      <p:cBhvr>
                                        <p:cTn id="9" dur="1" fill="hold">
                                          <p:stCondLst>
                                            <p:cond delay="0"/>
                                          </p:stCondLst>
                                        </p:cTn>
                                        <p:tgtEl>
                                          <p:spTgt spid="4232"/>
                                        </p:tgtEl>
                                        <p:attrNameLst>
                                          <p:attrName>style.visibility</p:attrName>
                                        </p:attrNameLst>
                                      </p:cBhvr>
                                      <p:to>
                                        <p:strVal val="visible"/>
                                      </p:to>
                                    </p:set>
                                    <p:animEffect transition="in" filter="fade">
                                      <p:cBhvr>
                                        <p:cTn id="10" dur="1000"/>
                                        <p:tgtEl>
                                          <p:spTgt spid="4232"/>
                                        </p:tgtEl>
                                      </p:cBhvr>
                                    </p:animEffect>
                                  </p:childTnLst>
                                </p:cTn>
                              </p:par>
                              <p:par>
                                <p:cTn id="11" presetID="10" presetClass="entr" presetSubtype="0" fill="hold" nodeType="withEffect">
                                  <p:stCondLst>
                                    <p:cond delay="0"/>
                                  </p:stCondLst>
                                  <p:childTnLst>
                                    <p:set>
                                      <p:cBhvr>
                                        <p:cTn id="12" dur="1" fill="hold">
                                          <p:stCondLst>
                                            <p:cond delay="0"/>
                                          </p:stCondLst>
                                        </p:cTn>
                                        <p:tgtEl>
                                          <p:spTgt spid="4233"/>
                                        </p:tgtEl>
                                        <p:attrNameLst>
                                          <p:attrName>style.visibility</p:attrName>
                                        </p:attrNameLst>
                                      </p:cBhvr>
                                      <p:to>
                                        <p:strVal val="visible"/>
                                      </p:to>
                                    </p:set>
                                    <p:animEffect transition="in" filter="fade">
                                      <p:cBhvr>
                                        <p:cTn id="13" dur="1000"/>
                                        <p:tgtEl>
                                          <p:spTgt spid="4233"/>
                                        </p:tgtEl>
                                      </p:cBhvr>
                                    </p:animEffect>
                                  </p:childTnLst>
                                </p:cTn>
                              </p:par>
                              <p:par>
                                <p:cTn id="14" presetID="10" presetClass="entr" presetSubtype="0" fill="hold" nodeType="withEffect">
                                  <p:stCondLst>
                                    <p:cond delay="0"/>
                                  </p:stCondLst>
                                  <p:childTnLst>
                                    <p:set>
                                      <p:cBhvr>
                                        <p:cTn id="15" dur="1" fill="hold">
                                          <p:stCondLst>
                                            <p:cond delay="0"/>
                                          </p:stCondLst>
                                        </p:cTn>
                                        <p:tgtEl>
                                          <p:spTgt spid="4234"/>
                                        </p:tgtEl>
                                        <p:attrNameLst>
                                          <p:attrName>style.visibility</p:attrName>
                                        </p:attrNameLst>
                                      </p:cBhvr>
                                      <p:to>
                                        <p:strVal val="visible"/>
                                      </p:to>
                                    </p:set>
                                    <p:animEffect transition="in" filter="fade">
                                      <p:cBhvr>
                                        <p:cTn id="16" dur="1000"/>
                                        <p:tgtEl>
                                          <p:spTgt spid="4234"/>
                                        </p:tgtEl>
                                      </p:cBhvr>
                                    </p:animEffect>
                                  </p:childTnLst>
                                </p:cTn>
                              </p:par>
                              <p:par>
                                <p:cTn id="17" presetID="10" presetClass="entr" presetSubtype="0" fill="hold" nodeType="withEffect">
                                  <p:stCondLst>
                                    <p:cond delay="0"/>
                                  </p:stCondLst>
                                  <p:childTnLst>
                                    <p:set>
                                      <p:cBhvr>
                                        <p:cTn id="18" dur="1" fill="hold">
                                          <p:stCondLst>
                                            <p:cond delay="0"/>
                                          </p:stCondLst>
                                        </p:cTn>
                                        <p:tgtEl>
                                          <p:spTgt spid="4235"/>
                                        </p:tgtEl>
                                        <p:attrNameLst>
                                          <p:attrName>style.visibility</p:attrName>
                                        </p:attrNameLst>
                                      </p:cBhvr>
                                      <p:to>
                                        <p:strVal val="visible"/>
                                      </p:to>
                                    </p:set>
                                    <p:animEffect transition="in" filter="fade">
                                      <p:cBhvr>
                                        <p:cTn id="19" dur="1000"/>
                                        <p:tgtEl>
                                          <p:spTgt spid="4235"/>
                                        </p:tgtEl>
                                      </p:cBhvr>
                                    </p:animEffect>
                                  </p:childTnLst>
                                </p:cTn>
                              </p:par>
                              <p:par>
                                <p:cTn id="20" presetID="10" presetClass="entr" presetSubtype="0" fill="hold" nodeType="withEffect">
                                  <p:stCondLst>
                                    <p:cond delay="0"/>
                                  </p:stCondLst>
                                  <p:childTnLst>
                                    <p:set>
                                      <p:cBhvr>
                                        <p:cTn id="21" dur="1" fill="hold">
                                          <p:stCondLst>
                                            <p:cond delay="0"/>
                                          </p:stCondLst>
                                        </p:cTn>
                                        <p:tgtEl>
                                          <p:spTgt spid="4236"/>
                                        </p:tgtEl>
                                        <p:attrNameLst>
                                          <p:attrName>style.visibility</p:attrName>
                                        </p:attrNameLst>
                                      </p:cBhvr>
                                      <p:to>
                                        <p:strVal val="visible"/>
                                      </p:to>
                                    </p:set>
                                    <p:animEffect transition="in" filter="fade">
                                      <p:cBhvr>
                                        <p:cTn id="22" dur="1000"/>
                                        <p:tgtEl>
                                          <p:spTgt spid="4236"/>
                                        </p:tgtEl>
                                      </p:cBhvr>
                                    </p:animEffect>
                                  </p:childTnLst>
                                </p:cTn>
                              </p:par>
                              <p:par>
                                <p:cTn id="23" presetID="10" presetClass="entr" presetSubtype="0" fill="hold" nodeType="withEffect">
                                  <p:stCondLst>
                                    <p:cond delay="0"/>
                                  </p:stCondLst>
                                  <p:childTnLst>
                                    <p:set>
                                      <p:cBhvr>
                                        <p:cTn id="24" dur="1" fill="hold">
                                          <p:stCondLst>
                                            <p:cond delay="0"/>
                                          </p:stCondLst>
                                        </p:cTn>
                                        <p:tgtEl>
                                          <p:spTgt spid="4237"/>
                                        </p:tgtEl>
                                        <p:attrNameLst>
                                          <p:attrName>style.visibility</p:attrName>
                                        </p:attrNameLst>
                                      </p:cBhvr>
                                      <p:to>
                                        <p:strVal val="visible"/>
                                      </p:to>
                                    </p:set>
                                    <p:animEffect transition="in" filter="fade">
                                      <p:cBhvr>
                                        <p:cTn id="25" dur="1000"/>
                                        <p:tgtEl>
                                          <p:spTgt spid="4237"/>
                                        </p:tgtEl>
                                      </p:cBhvr>
                                    </p:animEffect>
                                  </p:childTnLst>
                                </p:cTn>
                              </p:par>
                              <p:par>
                                <p:cTn id="26" presetID="10" presetClass="entr" presetSubtype="0" fill="hold" nodeType="withEffect">
                                  <p:stCondLst>
                                    <p:cond delay="0"/>
                                  </p:stCondLst>
                                  <p:childTnLst>
                                    <p:set>
                                      <p:cBhvr>
                                        <p:cTn id="27" dur="1" fill="hold">
                                          <p:stCondLst>
                                            <p:cond delay="0"/>
                                          </p:stCondLst>
                                        </p:cTn>
                                        <p:tgtEl>
                                          <p:spTgt spid="4238"/>
                                        </p:tgtEl>
                                        <p:attrNameLst>
                                          <p:attrName>style.visibility</p:attrName>
                                        </p:attrNameLst>
                                      </p:cBhvr>
                                      <p:to>
                                        <p:strVal val="visible"/>
                                      </p:to>
                                    </p:set>
                                    <p:animEffect transition="in" filter="fade">
                                      <p:cBhvr>
                                        <p:cTn id="28" dur="1000"/>
                                        <p:tgtEl>
                                          <p:spTgt spid="423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230"/>
                                        </p:tgtEl>
                                        <p:attrNameLst>
                                          <p:attrName>style.visibility</p:attrName>
                                        </p:attrNameLst>
                                      </p:cBhvr>
                                      <p:to>
                                        <p:strVal val="visible"/>
                                      </p:to>
                                    </p:set>
                                    <p:animEffect transition="in" filter="fade">
                                      <p:cBhvr>
                                        <p:cTn id="33" dur="1000"/>
                                        <p:tgtEl>
                                          <p:spTgt spid="423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240"/>
                                        </p:tgtEl>
                                        <p:attrNameLst>
                                          <p:attrName>style.visibility</p:attrName>
                                        </p:attrNameLst>
                                      </p:cBhvr>
                                      <p:to>
                                        <p:strVal val="visible"/>
                                      </p:to>
                                    </p:set>
                                    <p:animEffect transition="in" filter="fade">
                                      <p:cBhvr>
                                        <p:cTn id="38" dur="1000"/>
                                        <p:tgtEl>
                                          <p:spTgt spid="4240"/>
                                        </p:tgtEl>
                                      </p:cBhvr>
                                    </p:animEffect>
                                  </p:childTnLst>
                                </p:cTn>
                              </p:par>
                              <p:par>
                                <p:cTn id="39" presetID="10" presetClass="entr" presetSubtype="0" fill="hold" nodeType="withEffect">
                                  <p:stCondLst>
                                    <p:cond delay="0"/>
                                  </p:stCondLst>
                                  <p:childTnLst>
                                    <p:set>
                                      <p:cBhvr>
                                        <p:cTn id="40" dur="1" fill="hold">
                                          <p:stCondLst>
                                            <p:cond delay="0"/>
                                          </p:stCondLst>
                                        </p:cTn>
                                        <p:tgtEl>
                                          <p:spTgt spid="4239"/>
                                        </p:tgtEl>
                                        <p:attrNameLst>
                                          <p:attrName>style.visibility</p:attrName>
                                        </p:attrNameLst>
                                      </p:cBhvr>
                                      <p:to>
                                        <p:strVal val="visible"/>
                                      </p:to>
                                    </p:set>
                                    <p:animEffect transition="in" filter="fade">
                                      <p:cBhvr>
                                        <p:cTn id="41" dur="1000"/>
                                        <p:tgtEl>
                                          <p:spTgt spid="42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242"/>
                                        </p:tgtEl>
                                        <p:attrNameLst>
                                          <p:attrName>style.visibility</p:attrName>
                                        </p:attrNameLst>
                                      </p:cBhvr>
                                      <p:to>
                                        <p:strVal val="visible"/>
                                      </p:to>
                                    </p:set>
                                    <p:animEffect transition="in" filter="fade">
                                      <p:cBhvr>
                                        <p:cTn id="46" dur="1000"/>
                                        <p:tgtEl>
                                          <p:spTgt spid="4242"/>
                                        </p:tgtEl>
                                      </p:cBhvr>
                                    </p:animEffect>
                                  </p:childTnLst>
                                </p:cTn>
                              </p:par>
                              <p:par>
                                <p:cTn id="47" presetID="10" presetClass="entr" presetSubtype="0" fill="hold" nodeType="withEffect">
                                  <p:stCondLst>
                                    <p:cond delay="0"/>
                                  </p:stCondLst>
                                  <p:childTnLst>
                                    <p:set>
                                      <p:cBhvr>
                                        <p:cTn id="48" dur="1" fill="hold">
                                          <p:stCondLst>
                                            <p:cond delay="0"/>
                                          </p:stCondLst>
                                        </p:cTn>
                                        <p:tgtEl>
                                          <p:spTgt spid="4241"/>
                                        </p:tgtEl>
                                        <p:attrNameLst>
                                          <p:attrName>style.visibility</p:attrName>
                                        </p:attrNameLst>
                                      </p:cBhvr>
                                      <p:to>
                                        <p:strVal val="visible"/>
                                      </p:to>
                                    </p:set>
                                    <p:animEffect transition="in" filter="fade">
                                      <p:cBhvr>
                                        <p:cTn id="49" dur="1000"/>
                                        <p:tgtEl>
                                          <p:spTgt spid="4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246"/>
        <p:cNvGrpSpPr/>
        <p:nvPr/>
      </p:nvGrpSpPr>
      <p:grpSpPr>
        <a:xfrm>
          <a:off x="0" y="0"/>
          <a:ext cx="0" cy="0"/>
          <a:chOff x="0" y="0"/>
          <a:chExt cx="0" cy="0"/>
        </a:xfrm>
      </p:grpSpPr>
      <p:sp>
        <p:nvSpPr>
          <p:cNvPr id="4247" name="Google Shape;4247;p389"/>
          <p:cNvSpPr txBox="1">
            <a:spLocks noGrp="1"/>
          </p:cNvSpPr>
          <p:nvPr>
            <p:ph type="title"/>
          </p:nvPr>
        </p:nvSpPr>
        <p:spPr>
          <a:xfrm>
            <a:off x="822000" y="288567"/>
            <a:ext cx="112448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sz="3467"/>
              <a:t>Number of Good/Bad Examples</a:t>
            </a:r>
            <a:endParaRPr sz="3467"/>
          </a:p>
          <a:p>
            <a:endParaRPr sz="2933"/>
          </a:p>
        </p:txBody>
      </p:sp>
      <p:sp>
        <p:nvSpPr>
          <p:cNvPr id="4248" name="Google Shape;4248;p389"/>
          <p:cNvSpPr txBox="1">
            <a:spLocks noGrp="1"/>
          </p:cNvSpPr>
          <p:nvPr>
            <p:ph type="body" idx="1"/>
          </p:nvPr>
        </p:nvSpPr>
        <p:spPr>
          <a:xfrm>
            <a:off x="7416400" y="2146233"/>
            <a:ext cx="4418400" cy="45552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31789">
              <a:buSzPts val="1500"/>
            </a:pPr>
            <a:r>
              <a:rPr lang="en" sz="2000"/>
              <a:t>DROP Instruction consists of relatively higher number of examples than the rest. </a:t>
            </a:r>
            <a:endParaRPr sz="2000"/>
          </a:p>
          <a:p>
            <a:pPr indent="-431789">
              <a:buSzPts val="1500"/>
            </a:pPr>
            <a:r>
              <a:rPr lang="en" sz="2000"/>
              <a:t>Only in Winogrande, no. of good examples provided is same as that of the bad examples.</a:t>
            </a:r>
            <a:endParaRPr sz="2000"/>
          </a:p>
          <a:p>
            <a:pPr indent="-431789">
              <a:buSzPts val="1500"/>
            </a:pPr>
            <a:r>
              <a:rPr lang="en" sz="2000"/>
              <a:t>QASC Instruction does not contain bad examples.</a:t>
            </a:r>
            <a:endParaRPr sz="2000"/>
          </a:p>
        </p:txBody>
      </p:sp>
      <p:sp>
        <p:nvSpPr>
          <p:cNvPr id="4249" name="Google Shape;4249;p389"/>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66</a:t>
            </a:fld>
            <a:endParaRPr/>
          </a:p>
        </p:txBody>
      </p:sp>
      <p:pic>
        <p:nvPicPr>
          <p:cNvPr id="4250" name="Google Shape;4250;p389" title="Chart"/>
          <p:cNvPicPr preferRelativeResize="0"/>
          <p:nvPr/>
        </p:nvPicPr>
        <p:blipFill rotWithShape="1">
          <a:blip r:embed="rId3">
            <a:alphaModFix/>
          </a:blip>
          <a:srcRect t="12800"/>
          <a:stretch/>
        </p:blipFill>
        <p:spPr>
          <a:xfrm>
            <a:off x="1" y="2213300"/>
            <a:ext cx="7694167" cy="3757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50"/>
                                        </p:tgtEl>
                                        <p:attrNameLst>
                                          <p:attrName>style.visibility</p:attrName>
                                        </p:attrNameLst>
                                      </p:cBhvr>
                                      <p:to>
                                        <p:strVal val="visible"/>
                                      </p:to>
                                    </p:set>
                                    <p:animEffect transition="in" filter="fade">
                                      <p:cBhvr>
                                        <p:cTn id="7" dur="1000"/>
                                        <p:tgtEl>
                                          <p:spTgt spid="42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48">
                                            <p:txEl>
                                              <p:pRg st="0" end="0"/>
                                            </p:txEl>
                                          </p:spTgt>
                                        </p:tgtEl>
                                        <p:attrNameLst>
                                          <p:attrName>style.visibility</p:attrName>
                                        </p:attrNameLst>
                                      </p:cBhvr>
                                      <p:to>
                                        <p:strVal val="visible"/>
                                      </p:to>
                                    </p:set>
                                    <p:animEffect transition="in" filter="fade">
                                      <p:cBhvr>
                                        <p:cTn id="12" dur="1000"/>
                                        <p:tgtEl>
                                          <p:spTgt spid="424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48">
                                            <p:txEl>
                                              <p:pRg st="1" end="1"/>
                                            </p:txEl>
                                          </p:spTgt>
                                        </p:tgtEl>
                                        <p:attrNameLst>
                                          <p:attrName>style.visibility</p:attrName>
                                        </p:attrNameLst>
                                      </p:cBhvr>
                                      <p:to>
                                        <p:strVal val="visible"/>
                                      </p:to>
                                    </p:set>
                                    <p:animEffect transition="in" filter="fade">
                                      <p:cBhvr>
                                        <p:cTn id="17" dur="1000"/>
                                        <p:tgtEl>
                                          <p:spTgt spid="424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48">
                                            <p:txEl>
                                              <p:pRg st="2" end="2"/>
                                            </p:txEl>
                                          </p:spTgt>
                                        </p:tgtEl>
                                        <p:attrNameLst>
                                          <p:attrName>style.visibility</p:attrName>
                                        </p:attrNameLst>
                                      </p:cBhvr>
                                      <p:to>
                                        <p:strVal val="visible"/>
                                      </p:to>
                                    </p:set>
                                    <p:animEffect transition="in" filter="fade">
                                      <p:cBhvr>
                                        <p:cTn id="22" dur="1000"/>
                                        <p:tgtEl>
                                          <p:spTgt spid="424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254"/>
        <p:cNvGrpSpPr/>
        <p:nvPr/>
      </p:nvGrpSpPr>
      <p:grpSpPr>
        <a:xfrm>
          <a:off x="0" y="0"/>
          <a:ext cx="0" cy="0"/>
          <a:chOff x="0" y="0"/>
          <a:chExt cx="0" cy="0"/>
        </a:xfrm>
      </p:grpSpPr>
      <p:sp>
        <p:nvSpPr>
          <p:cNvPr id="4255" name="Google Shape;4255;p390"/>
          <p:cNvSpPr txBox="1">
            <a:spLocks noGrp="1"/>
          </p:cNvSpPr>
          <p:nvPr>
            <p:ph type="title"/>
          </p:nvPr>
        </p:nvSpPr>
        <p:spPr>
          <a:xfrm>
            <a:off x="762000" y="186967"/>
            <a:ext cx="113672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Task Specification [Dis]Similarity</a:t>
            </a:r>
            <a:endParaRPr/>
          </a:p>
        </p:txBody>
      </p:sp>
      <p:sp>
        <p:nvSpPr>
          <p:cNvPr id="4256" name="Google Shape;4256;p390"/>
          <p:cNvSpPr txBox="1">
            <a:spLocks noGrp="1"/>
          </p:cNvSpPr>
          <p:nvPr>
            <p:ph type="body" idx="1"/>
          </p:nvPr>
        </p:nvSpPr>
        <p:spPr>
          <a:xfrm>
            <a:off x="851167" y="1437867"/>
            <a:ext cx="11012800" cy="5248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23323">
              <a:buSzPts val="1400"/>
            </a:pPr>
            <a:r>
              <a:rPr lang="en" sz="1867"/>
              <a:t>Subtasks with similar </a:t>
            </a:r>
            <a:r>
              <a:rPr lang="en" sz="1867">
                <a:solidFill>
                  <a:schemeClr val="dk1"/>
                </a:solidFill>
              </a:rPr>
              <a:t>objective</a:t>
            </a:r>
            <a:r>
              <a:rPr lang="en" sz="1867"/>
              <a:t>, however the task specifications are different. </a:t>
            </a:r>
            <a:endParaRPr sz="1867"/>
          </a:p>
          <a:p>
            <a:pPr indent="0">
              <a:buNone/>
            </a:pPr>
            <a:endParaRPr sz="1867"/>
          </a:p>
          <a:p>
            <a:pPr indent="0">
              <a:buNone/>
            </a:pPr>
            <a:endParaRPr sz="1867"/>
          </a:p>
        </p:txBody>
      </p:sp>
      <p:sp>
        <p:nvSpPr>
          <p:cNvPr id="4257" name="Google Shape;4257;p390"/>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67</a:t>
            </a:fld>
            <a:endParaRPr/>
          </a:p>
        </p:txBody>
      </p:sp>
      <p:pic>
        <p:nvPicPr>
          <p:cNvPr id="4258" name="Google Shape;4258;p390"/>
          <p:cNvPicPr preferRelativeResize="0"/>
          <p:nvPr/>
        </p:nvPicPr>
        <p:blipFill rotWithShape="1">
          <a:blip r:embed="rId3">
            <a:alphaModFix/>
          </a:blip>
          <a:srcRect t="2963" b="48527"/>
          <a:stretch/>
        </p:blipFill>
        <p:spPr>
          <a:xfrm>
            <a:off x="1433934" y="3028701"/>
            <a:ext cx="3463068" cy="990100"/>
          </a:xfrm>
          <a:prstGeom prst="rect">
            <a:avLst/>
          </a:prstGeom>
          <a:noFill/>
          <a:ln>
            <a:noFill/>
          </a:ln>
        </p:spPr>
      </p:pic>
      <p:pic>
        <p:nvPicPr>
          <p:cNvPr id="4259" name="Google Shape;4259;p390"/>
          <p:cNvPicPr preferRelativeResize="0"/>
          <p:nvPr/>
        </p:nvPicPr>
        <p:blipFill rotWithShape="1">
          <a:blip r:embed="rId4">
            <a:alphaModFix/>
          </a:blip>
          <a:srcRect b="1584"/>
          <a:stretch/>
        </p:blipFill>
        <p:spPr>
          <a:xfrm>
            <a:off x="1523667" y="4933833"/>
            <a:ext cx="9659600" cy="1032000"/>
          </a:xfrm>
          <a:prstGeom prst="rect">
            <a:avLst/>
          </a:prstGeom>
          <a:noFill/>
          <a:ln>
            <a:noFill/>
          </a:ln>
        </p:spPr>
      </p:pic>
      <p:sp>
        <p:nvSpPr>
          <p:cNvPr id="4260" name="Google Shape;4260;p390"/>
          <p:cNvSpPr txBox="1"/>
          <p:nvPr/>
        </p:nvSpPr>
        <p:spPr>
          <a:xfrm>
            <a:off x="2631567" y="2495101"/>
            <a:ext cx="11576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rgbClr val="1155CC"/>
                </a:solidFill>
                <a:latin typeface="Lato"/>
                <a:ea typeface="Lato"/>
                <a:cs typeface="Lato"/>
                <a:sym typeface="Lato"/>
              </a:rPr>
              <a:t>Quoref</a:t>
            </a:r>
            <a:endParaRPr b="1">
              <a:solidFill>
                <a:srgbClr val="1155CC"/>
              </a:solidFill>
              <a:latin typeface="Lato"/>
              <a:ea typeface="Lato"/>
              <a:cs typeface="Lato"/>
              <a:sym typeface="Lato"/>
            </a:endParaRPr>
          </a:p>
        </p:txBody>
      </p:sp>
      <p:sp>
        <p:nvSpPr>
          <p:cNvPr id="4261" name="Google Shape;4261;p390"/>
          <p:cNvSpPr txBox="1"/>
          <p:nvPr/>
        </p:nvSpPr>
        <p:spPr>
          <a:xfrm>
            <a:off x="7438133" y="2057021"/>
            <a:ext cx="29116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rgbClr val="1155CC"/>
                </a:solidFill>
                <a:latin typeface="Lato"/>
                <a:ea typeface="Lato"/>
                <a:cs typeface="Lato"/>
                <a:sym typeface="Lato"/>
              </a:rPr>
              <a:t>CosmosQA</a:t>
            </a:r>
            <a:endParaRPr b="1">
              <a:solidFill>
                <a:srgbClr val="1155CC"/>
              </a:solidFill>
              <a:latin typeface="Lato"/>
              <a:ea typeface="Lato"/>
              <a:cs typeface="Lato"/>
              <a:sym typeface="Lato"/>
            </a:endParaRPr>
          </a:p>
        </p:txBody>
      </p:sp>
      <p:sp>
        <p:nvSpPr>
          <p:cNvPr id="4262" name="Google Shape;4262;p390"/>
          <p:cNvSpPr txBox="1"/>
          <p:nvPr/>
        </p:nvSpPr>
        <p:spPr>
          <a:xfrm>
            <a:off x="-412033" y="5299134"/>
            <a:ext cx="2911600" cy="523180"/>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b="1">
                <a:solidFill>
                  <a:srgbClr val="1155CC"/>
                </a:solidFill>
                <a:latin typeface="Lato"/>
                <a:ea typeface="Lato"/>
                <a:cs typeface="Lato"/>
                <a:sym typeface="Lato"/>
              </a:rPr>
              <a:t>QASC</a:t>
            </a:r>
            <a:endParaRPr b="1">
              <a:solidFill>
                <a:srgbClr val="1155CC"/>
              </a:solidFill>
              <a:latin typeface="Lato"/>
              <a:ea typeface="Lato"/>
              <a:cs typeface="Lato"/>
              <a:sym typeface="Lato"/>
            </a:endParaRPr>
          </a:p>
        </p:txBody>
      </p:sp>
      <p:pic>
        <p:nvPicPr>
          <p:cNvPr id="4263" name="Google Shape;4263;p390"/>
          <p:cNvPicPr preferRelativeResize="0"/>
          <p:nvPr/>
        </p:nvPicPr>
        <p:blipFill>
          <a:blip r:embed="rId5">
            <a:alphaModFix/>
          </a:blip>
          <a:stretch>
            <a:fillRect/>
          </a:stretch>
        </p:blipFill>
        <p:spPr>
          <a:xfrm>
            <a:off x="5999487" y="2590634"/>
            <a:ext cx="4634845" cy="1996033"/>
          </a:xfrm>
          <a:prstGeom prst="rect">
            <a:avLst/>
          </a:prstGeom>
          <a:noFill/>
          <a:ln>
            <a:noFill/>
          </a:ln>
        </p:spPr>
      </p:pic>
      <p:sp>
        <p:nvSpPr>
          <p:cNvPr id="4264" name="Google Shape;4264;p390"/>
          <p:cNvSpPr/>
          <p:nvPr/>
        </p:nvSpPr>
        <p:spPr>
          <a:xfrm>
            <a:off x="5926333" y="2484500"/>
            <a:ext cx="4809600" cy="2199200"/>
          </a:xfrm>
          <a:prstGeom prst="roundRect">
            <a:avLst>
              <a:gd name="adj" fmla="val 4050"/>
            </a:avLst>
          </a:prstGeom>
          <a:noFill/>
          <a:ln w="9525" cap="flat" cmpd="sng">
            <a:solidFill>
              <a:srgbClr val="783F04"/>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265" name="Google Shape;4265;p390"/>
          <p:cNvSpPr/>
          <p:nvPr/>
        </p:nvSpPr>
        <p:spPr>
          <a:xfrm>
            <a:off x="1667433" y="5020233"/>
            <a:ext cx="9333200" cy="990000"/>
          </a:xfrm>
          <a:prstGeom prst="roundRect">
            <a:avLst>
              <a:gd name="adj" fmla="val 16667"/>
            </a:avLst>
          </a:prstGeom>
          <a:no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56"/>
                                        </p:tgtEl>
                                        <p:attrNameLst>
                                          <p:attrName>style.visibility</p:attrName>
                                        </p:attrNameLst>
                                      </p:cBhvr>
                                      <p:to>
                                        <p:strVal val="visible"/>
                                      </p:to>
                                    </p:set>
                                    <p:animEffect transition="in" filter="fade">
                                      <p:cBhvr>
                                        <p:cTn id="7" dur="1000"/>
                                        <p:tgtEl>
                                          <p:spTgt spid="42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60"/>
                                        </p:tgtEl>
                                        <p:attrNameLst>
                                          <p:attrName>style.visibility</p:attrName>
                                        </p:attrNameLst>
                                      </p:cBhvr>
                                      <p:to>
                                        <p:strVal val="visible"/>
                                      </p:to>
                                    </p:set>
                                    <p:animEffect transition="in" filter="fade">
                                      <p:cBhvr>
                                        <p:cTn id="12" dur="1000"/>
                                        <p:tgtEl>
                                          <p:spTgt spid="4260"/>
                                        </p:tgtEl>
                                      </p:cBhvr>
                                    </p:animEffect>
                                  </p:childTnLst>
                                </p:cTn>
                              </p:par>
                              <p:par>
                                <p:cTn id="13" presetID="10" presetClass="entr" presetSubtype="0" fill="hold" nodeType="withEffect">
                                  <p:stCondLst>
                                    <p:cond delay="0"/>
                                  </p:stCondLst>
                                  <p:childTnLst>
                                    <p:set>
                                      <p:cBhvr>
                                        <p:cTn id="14" dur="1" fill="hold">
                                          <p:stCondLst>
                                            <p:cond delay="0"/>
                                          </p:stCondLst>
                                        </p:cTn>
                                        <p:tgtEl>
                                          <p:spTgt spid="4258"/>
                                        </p:tgtEl>
                                        <p:attrNameLst>
                                          <p:attrName>style.visibility</p:attrName>
                                        </p:attrNameLst>
                                      </p:cBhvr>
                                      <p:to>
                                        <p:strVal val="visible"/>
                                      </p:to>
                                    </p:set>
                                    <p:animEffect transition="in" filter="fade">
                                      <p:cBhvr>
                                        <p:cTn id="15" dur="1000"/>
                                        <p:tgtEl>
                                          <p:spTgt spid="42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261"/>
                                        </p:tgtEl>
                                        <p:attrNameLst>
                                          <p:attrName>style.visibility</p:attrName>
                                        </p:attrNameLst>
                                      </p:cBhvr>
                                      <p:to>
                                        <p:strVal val="visible"/>
                                      </p:to>
                                    </p:set>
                                    <p:animEffect transition="in" filter="fade">
                                      <p:cBhvr>
                                        <p:cTn id="20" dur="1000"/>
                                        <p:tgtEl>
                                          <p:spTgt spid="4261"/>
                                        </p:tgtEl>
                                      </p:cBhvr>
                                    </p:animEffect>
                                  </p:childTnLst>
                                </p:cTn>
                              </p:par>
                              <p:par>
                                <p:cTn id="21" presetID="10" presetClass="entr" presetSubtype="0" fill="hold" nodeType="withEffect">
                                  <p:stCondLst>
                                    <p:cond delay="0"/>
                                  </p:stCondLst>
                                  <p:childTnLst>
                                    <p:set>
                                      <p:cBhvr>
                                        <p:cTn id="22" dur="1" fill="hold">
                                          <p:stCondLst>
                                            <p:cond delay="0"/>
                                          </p:stCondLst>
                                        </p:cTn>
                                        <p:tgtEl>
                                          <p:spTgt spid="4263"/>
                                        </p:tgtEl>
                                        <p:attrNameLst>
                                          <p:attrName>style.visibility</p:attrName>
                                        </p:attrNameLst>
                                      </p:cBhvr>
                                      <p:to>
                                        <p:strVal val="visible"/>
                                      </p:to>
                                    </p:set>
                                    <p:animEffect transition="in" filter="fade">
                                      <p:cBhvr>
                                        <p:cTn id="23" dur="1000"/>
                                        <p:tgtEl>
                                          <p:spTgt spid="4263"/>
                                        </p:tgtEl>
                                      </p:cBhvr>
                                    </p:animEffect>
                                  </p:childTnLst>
                                </p:cTn>
                              </p:par>
                              <p:par>
                                <p:cTn id="24" presetID="10" presetClass="entr" presetSubtype="0" fill="hold" nodeType="withEffect">
                                  <p:stCondLst>
                                    <p:cond delay="0"/>
                                  </p:stCondLst>
                                  <p:childTnLst>
                                    <p:set>
                                      <p:cBhvr>
                                        <p:cTn id="25" dur="1" fill="hold">
                                          <p:stCondLst>
                                            <p:cond delay="0"/>
                                          </p:stCondLst>
                                        </p:cTn>
                                        <p:tgtEl>
                                          <p:spTgt spid="4264"/>
                                        </p:tgtEl>
                                        <p:attrNameLst>
                                          <p:attrName>style.visibility</p:attrName>
                                        </p:attrNameLst>
                                      </p:cBhvr>
                                      <p:to>
                                        <p:strVal val="visible"/>
                                      </p:to>
                                    </p:set>
                                    <p:animEffect transition="in" filter="fade">
                                      <p:cBhvr>
                                        <p:cTn id="26" dur="1000"/>
                                        <p:tgtEl>
                                          <p:spTgt spid="426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262"/>
                                        </p:tgtEl>
                                        <p:attrNameLst>
                                          <p:attrName>style.visibility</p:attrName>
                                        </p:attrNameLst>
                                      </p:cBhvr>
                                      <p:to>
                                        <p:strVal val="visible"/>
                                      </p:to>
                                    </p:set>
                                    <p:animEffect transition="in" filter="fade">
                                      <p:cBhvr>
                                        <p:cTn id="31" dur="1000"/>
                                        <p:tgtEl>
                                          <p:spTgt spid="4262"/>
                                        </p:tgtEl>
                                      </p:cBhvr>
                                    </p:animEffect>
                                  </p:childTnLst>
                                </p:cTn>
                              </p:par>
                              <p:par>
                                <p:cTn id="32" presetID="10" presetClass="entr" presetSubtype="0" fill="hold" nodeType="withEffect">
                                  <p:stCondLst>
                                    <p:cond delay="0"/>
                                  </p:stCondLst>
                                  <p:childTnLst>
                                    <p:set>
                                      <p:cBhvr>
                                        <p:cTn id="33" dur="1" fill="hold">
                                          <p:stCondLst>
                                            <p:cond delay="0"/>
                                          </p:stCondLst>
                                        </p:cTn>
                                        <p:tgtEl>
                                          <p:spTgt spid="4259"/>
                                        </p:tgtEl>
                                        <p:attrNameLst>
                                          <p:attrName>style.visibility</p:attrName>
                                        </p:attrNameLst>
                                      </p:cBhvr>
                                      <p:to>
                                        <p:strVal val="visible"/>
                                      </p:to>
                                    </p:set>
                                    <p:animEffect transition="in" filter="fade">
                                      <p:cBhvr>
                                        <p:cTn id="34" dur="1000"/>
                                        <p:tgtEl>
                                          <p:spTgt spid="4259"/>
                                        </p:tgtEl>
                                      </p:cBhvr>
                                    </p:animEffect>
                                  </p:childTnLst>
                                </p:cTn>
                              </p:par>
                              <p:par>
                                <p:cTn id="35" presetID="10" presetClass="entr" presetSubtype="0" fill="hold" nodeType="withEffect">
                                  <p:stCondLst>
                                    <p:cond delay="0"/>
                                  </p:stCondLst>
                                  <p:childTnLst>
                                    <p:set>
                                      <p:cBhvr>
                                        <p:cTn id="36" dur="1" fill="hold">
                                          <p:stCondLst>
                                            <p:cond delay="0"/>
                                          </p:stCondLst>
                                        </p:cTn>
                                        <p:tgtEl>
                                          <p:spTgt spid="4265"/>
                                        </p:tgtEl>
                                        <p:attrNameLst>
                                          <p:attrName>style.visibility</p:attrName>
                                        </p:attrNameLst>
                                      </p:cBhvr>
                                      <p:to>
                                        <p:strVal val="visible"/>
                                      </p:to>
                                    </p:set>
                                    <p:animEffect transition="in" filter="fade">
                                      <p:cBhvr>
                                        <p:cTn id="37" dur="1000"/>
                                        <p:tgtEl>
                                          <p:spTgt spid="4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269"/>
        <p:cNvGrpSpPr/>
        <p:nvPr/>
      </p:nvGrpSpPr>
      <p:grpSpPr>
        <a:xfrm>
          <a:off x="0" y="0"/>
          <a:ext cx="0" cy="0"/>
          <a:chOff x="0" y="0"/>
          <a:chExt cx="0" cy="0"/>
        </a:xfrm>
      </p:grpSpPr>
      <p:sp>
        <p:nvSpPr>
          <p:cNvPr id="4270" name="Google Shape;4270;p391"/>
          <p:cNvSpPr txBox="1">
            <a:spLocks noGrp="1"/>
          </p:cNvSpPr>
          <p:nvPr>
            <p:ph type="title"/>
          </p:nvPr>
        </p:nvSpPr>
        <p:spPr>
          <a:xfrm>
            <a:off x="762000" y="186967"/>
            <a:ext cx="113672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Topical Analysis</a:t>
            </a:r>
            <a:endParaRPr/>
          </a:p>
        </p:txBody>
      </p:sp>
      <p:sp>
        <p:nvSpPr>
          <p:cNvPr id="4271" name="Google Shape;4271;p391"/>
          <p:cNvSpPr txBox="1">
            <a:spLocks noGrp="1"/>
          </p:cNvSpPr>
          <p:nvPr>
            <p:ph type="body" idx="1"/>
          </p:nvPr>
        </p:nvSpPr>
        <p:spPr>
          <a:xfrm>
            <a:off x="822000" y="1435033"/>
            <a:ext cx="11012800" cy="45552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23323">
              <a:buClr>
                <a:schemeClr val="dk1"/>
              </a:buClr>
              <a:buSzPts val="1400"/>
            </a:pPr>
            <a:r>
              <a:rPr lang="en" sz="1867">
                <a:solidFill>
                  <a:schemeClr val="dk1"/>
                </a:solidFill>
              </a:rPr>
              <a:t>Even datasets with overlapping reasoning skills can have different topical distribution.</a:t>
            </a:r>
            <a:endParaRPr sz="1867">
              <a:solidFill>
                <a:schemeClr val="dk1"/>
              </a:solidFill>
            </a:endParaRPr>
          </a:p>
          <a:p>
            <a:pPr marL="0" indent="0">
              <a:buNone/>
            </a:pPr>
            <a:endParaRPr/>
          </a:p>
        </p:txBody>
      </p:sp>
      <p:sp>
        <p:nvSpPr>
          <p:cNvPr id="4272" name="Google Shape;4272;p391"/>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68</a:t>
            </a:fld>
            <a:endParaRPr/>
          </a:p>
        </p:txBody>
      </p:sp>
      <p:graphicFrame>
        <p:nvGraphicFramePr>
          <p:cNvPr id="4273" name="Google Shape;4273;p391"/>
          <p:cNvGraphicFramePr/>
          <p:nvPr/>
        </p:nvGraphicFramePr>
        <p:xfrm>
          <a:off x="571151" y="2283247"/>
          <a:ext cx="11081433" cy="3528000"/>
        </p:xfrm>
        <a:graphic>
          <a:graphicData uri="http://schemas.openxmlformats.org/drawingml/2006/table">
            <a:tbl>
              <a:tblPr>
                <a:noFill/>
              </a:tblPr>
              <a:tblGrid>
                <a:gridCol w="1613000">
                  <a:extLst>
                    <a:ext uri="{9D8B030D-6E8A-4147-A177-3AD203B41FA5}">
                      <a16:colId xmlns:a16="http://schemas.microsoft.com/office/drawing/2014/main" val="20000"/>
                    </a:ext>
                  </a:extLst>
                </a:gridCol>
                <a:gridCol w="1924133">
                  <a:extLst>
                    <a:ext uri="{9D8B030D-6E8A-4147-A177-3AD203B41FA5}">
                      <a16:colId xmlns:a16="http://schemas.microsoft.com/office/drawing/2014/main" val="20001"/>
                    </a:ext>
                  </a:extLst>
                </a:gridCol>
                <a:gridCol w="7544300">
                  <a:extLst>
                    <a:ext uri="{9D8B030D-6E8A-4147-A177-3AD203B41FA5}">
                      <a16:colId xmlns:a16="http://schemas.microsoft.com/office/drawing/2014/main" val="20002"/>
                    </a:ext>
                  </a:extLst>
                </a:gridCol>
              </a:tblGrid>
              <a:tr h="447000">
                <a:tc>
                  <a:txBody>
                    <a:bodyPr/>
                    <a:lstStyle/>
                    <a:p>
                      <a:pPr marL="0" lvl="0" indent="0" algn="ctr" rtl="0">
                        <a:spcBef>
                          <a:spcPts val="0"/>
                        </a:spcBef>
                        <a:spcAft>
                          <a:spcPts val="0"/>
                        </a:spcAft>
                        <a:buNone/>
                      </a:pPr>
                      <a:r>
                        <a:rPr lang="en" sz="1300" b="1">
                          <a:latin typeface="Lato"/>
                          <a:ea typeface="Lato"/>
                          <a:cs typeface="Lato"/>
                          <a:sym typeface="Lato"/>
                        </a:rPr>
                        <a:t>Reasoning Skill</a:t>
                      </a:r>
                      <a:endParaRPr sz="1300" b="1">
                        <a:latin typeface="Lato"/>
                        <a:ea typeface="Lato"/>
                        <a:cs typeface="Lato"/>
                        <a:sym typeface="Lato"/>
                      </a:endParaRPr>
                    </a:p>
                  </a:txBody>
                  <a:tcPr marL="121900" marR="121900" marT="121900" marB="121900"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b="1">
                          <a:latin typeface="Lato"/>
                          <a:ea typeface="Lato"/>
                          <a:cs typeface="Lato"/>
                          <a:sym typeface="Lato"/>
                        </a:rPr>
                        <a:t>Datasets</a:t>
                      </a:r>
                      <a:endParaRPr sz="1300" b="1">
                        <a:latin typeface="Lato"/>
                        <a:ea typeface="Lato"/>
                        <a:cs typeface="Lato"/>
                        <a:sym typeface="Lato"/>
                      </a:endParaRPr>
                    </a:p>
                  </a:txBody>
                  <a:tcPr marL="121900" marR="121900" marT="121900" marB="121900"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b="1">
                          <a:latin typeface="Lato"/>
                          <a:ea typeface="Lato"/>
                          <a:cs typeface="Lato"/>
                          <a:sym typeface="Lato"/>
                        </a:rPr>
                        <a:t>Topic</a:t>
                      </a:r>
                      <a:endParaRPr sz="1300" b="1">
                        <a:latin typeface="Lato"/>
                        <a:ea typeface="Lato"/>
                        <a:cs typeface="Lato"/>
                        <a:sym typeface="Lato"/>
                      </a:endParaRPr>
                    </a:p>
                  </a:txBody>
                  <a:tcPr marL="121900" marR="121900" marT="121900" marB="121900" anchor="ctr"/>
                </a:tc>
                <a:extLst>
                  <a:ext uri="{0D108BD9-81ED-4DB2-BD59-A6C34878D82A}">
                    <a16:rowId xmlns:a16="http://schemas.microsoft.com/office/drawing/2014/main" val="10000"/>
                  </a:ext>
                </a:extLst>
              </a:tr>
              <a:tr h="724000">
                <a:tc>
                  <a:txBody>
                    <a:bodyPr/>
                    <a:lstStyle/>
                    <a:p>
                      <a:pPr marL="0" lvl="0" indent="0" algn="ctr" rtl="0">
                        <a:spcBef>
                          <a:spcPts val="0"/>
                        </a:spcBef>
                        <a:spcAft>
                          <a:spcPts val="0"/>
                        </a:spcAft>
                        <a:buNone/>
                      </a:pPr>
                      <a:r>
                        <a:rPr lang="en" sz="1300">
                          <a:latin typeface="Lato"/>
                          <a:ea typeface="Lato"/>
                          <a:cs typeface="Lato"/>
                          <a:sym typeface="Lato"/>
                        </a:rPr>
                        <a:t>Coreference Resolution</a:t>
                      </a:r>
                      <a:endParaRPr sz="13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rgbClr val="980000"/>
                          </a:solidFill>
                          <a:latin typeface="Lato"/>
                          <a:ea typeface="Lato"/>
                          <a:cs typeface="Lato"/>
                          <a:sym typeface="Lato"/>
                        </a:rPr>
                        <a:t>Quoref, Winogrande</a:t>
                      </a:r>
                      <a:endParaRPr sz="1300">
                        <a:solidFill>
                          <a:srgbClr val="980000"/>
                        </a:solidFill>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rgbClr val="980000"/>
                          </a:solidFill>
                          <a:latin typeface="Lato"/>
                          <a:ea typeface="Lato"/>
                          <a:cs typeface="Lato"/>
                          <a:sym typeface="Lato"/>
                        </a:rPr>
                        <a:t>Quoref</a:t>
                      </a:r>
                      <a:r>
                        <a:rPr lang="en" sz="1300">
                          <a:latin typeface="Lato"/>
                          <a:ea typeface="Lato"/>
                          <a:cs typeface="Lato"/>
                          <a:sym typeface="Lato"/>
                        </a:rPr>
                        <a:t> uses </a:t>
                      </a:r>
                      <a:r>
                        <a:rPr lang="en" sz="1300" b="1">
                          <a:latin typeface="Lato"/>
                          <a:ea typeface="Lato"/>
                          <a:cs typeface="Lato"/>
                          <a:sym typeface="Lato"/>
                        </a:rPr>
                        <a:t>Wikipedia</a:t>
                      </a:r>
                      <a:r>
                        <a:rPr lang="en" sz="1300">
                          <a:latin typeface="Lato"/>
                          <a:ea typeface="Lato"/>
                          <a:cs typeface="Lato"/>
                          <a:sym typeface="Lato"/>
                        </a:rPr>
                        <a:t> pages about English </a:t>
                      </a:r>
                      <a:r>
                        <a:rPr lang="en" sz="1300" b="1">
                          <a:latin typeface="Lato"/>
                          <a:ea typeface="Lato"/>
                          <a:cs typeface="Lato"/>
                          <a:sym typeface="Lato"/>
                        </a:rPr>
                        <a:t>movies, art and architecture, geography, history, and music</a:t>
                      </a:r>
                      <a:r>
                        <a:rPr lang="en" sz="1300">
                          <a:latin typeface="Lato"/>
                          <a:ea typeface="Lato"/>
                          <a:cs typeface="Lato"/>
                          <a:sym typeface="Lato"/>
                        </a:rPr>
                        <a:t>, whereas </a:t>
                      </a:r>
                      <a:r>
                        <a:rPr lang="en" sz="1300">
                          <a:solidFill>
                            <a:srgbClr val="980000"/>
                          </a:solidFill>
                          <a:latin typeface="Lato"/>
                          <a:ea typeface="Lato"/>
                          <a:cs typeface="Lato"/>
                          <a:sym typeface="Lato"/>
                        </a:rPr>
                        <a:t>Winogrande</a:t>
                      </a:r>
                      <a:r>
                        <a:rPr lang="en" sz="1300">
                          <a:latin typeface="Lato"/>
                          <a:ea typeface="Lato"/>
                          <a:cs typeface="Lato"/>
                          <a:sym typeface="Lato"/>
                        </a:rPr>
                        <a:t> uses </a:t>
                      </a:r>
                      <a:r>
                        <a:rPr lang="en" sz="1300" b="1" u="sng">
                          <a:solidFill>
                            <a:schemeClr val="hlink"/>
                          </a:solidFill>
                          <a:latin typeface="Lato"/>
                          <a:ea typeface="Lato"/>
                          <a:cs typeface="Lato"/>
                          <a:sym typeface="Lato"/>
                          <a:hlinkClick r:id="rId3"/>
                        </a:rPr>
                        <a:t>wikihow</a:t>
                      </a:r>
                      <a:r>
                        <a:rPr lang="en" sz="1300">
                          <a:latin typeface="Lato"/>
                          <a:ea typeface="Lato"/>
                          <a:cs typeface="Lato"/>
                          <a:sym typeface="Lato"/>
                        </a:rPr>
                        <a:t> which are very different.</a:t>
                      </a:r>
                      <a:endParaRPr sz="13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50200">
                <a:tc>
                  <a:txBody>
                    <a:bodyPr/>
                    <a:lstStyle/>
                    <a:p>
                      <a:pPr marL="0" lvl="0" indent="0" algn="ctr" rtl="0">
                        <a:spcBef>
                          <a:spcPts val="0"/>
                        </a:spcBef>
                        <a:spcAft>
                          <a:spcPts val="0"/>
                        </a:spcAft>
                        <a:buNone/>
                      </a:pPr>
                      <a:r>
                        <a:rPr lang="en" sz="1300">
                          <a:latin typeface="Lato"/>
                          <a:ea typeface="Lato"/>
                          <a:cs typeface="Lato"/>
                          <a:sym typeface="Lato"/>
                        </a:rPr>
                        <a:t>Sentence Composition</a:t>
                      </a:r>
                      <a:endParaRPr sz="13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rgbClr val="980000"/>
                          </a:solidFill>
                          <a:latin typeface="Lato"/>
                          <a:ea typeface="Lato"/>
                          <a:cs typeface="Lato"/>
                          <a:sym typeface="Lato"/>
                        </a:rPr>
                        <a:t>DROP, QASC</a:t>
                      </a:r>
                      <a:endParaRPr sz="1300">
                        <a:solidFill>
                          <a:srgbClr val="980000"/>
                        </a:solidFill>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rgbClr val="980000"/>
                          </a:solidFill>
                          <a:latin typeface="Lato"/>
                          <a:ea typeface="Lato"/>
                          <a:cs typeface="Lato"/>
                          <a:sym typeface="Lato"/>
                        </a:rPr>
                        <a:t>QASC</a:t>
                      </a:r>
                      <a:r>
                        <a:rPr lang="en" sz="1300">
                          <a:latin typeface="Lato"/>
                          <a:ea typeface="Lato"/>
                          <a:cs typeface="Lato"/>
                          <a:sym typeface="Lato"/>
                        </a:rPr>
                        <a:t> uses </a:t>
                      </a:r>
                      <a:r>
                        <a:rPr lang="en" sz="1300" b="1">
                          <a:latin typeface="Lato"/>
                          <a:ea typeface="Lato"/>
                          <a:cs typeface="Lato"/>
                          <a:sym typeface="Lato"/>
                        </a:rPr>
                        <a:t>Grade school level science facts</a:t>
                      </a:r>
                      <a:r>
                        <a:rPr lang="en" sz="1300">
                          <a:latin typeface="Lato"/>
                          <a:ea typeface="Lato"/>
                          <a:cs typeface="Lato"/>
                          <a:sym typeface="Lato"/>
                        </a:rPr>
                        <a:t> from </a:t>
                      </a:r>
                      <a:r>
                        <a:rPr lang="en" sz="1300" b="1">
                          <a:latin typeface="Lato"/>
                          <a:ea typeface="Lato"/>
                          <a:cs typeface="Lato"/>
                          <a:sym typeface="Lato"/>
                        </a:rPr>
                        <a:t>WorldTree </a:t>
                      </a:r>
                      <a:r>
                        <a:rPr lang="en" sz="1300">
                          <a:latin typeface="Lato"/>
                          <a:ea typeface="Lato"/>
                          <a:cs typeface="Lato"/>
                          <a:sym typeface="Lato"/>
                        </a:rPr>
                        <a:t>corpus and </a:t>
                      </a:r>
                      <a:r>
                        <a:rPr lang="en" sz="1300" u="sng">
                          <a:solidFill>
                            <a:schemeClr val="hlink"/>
                          </a:solidFill>
                          <a:latin typeface="Lato"/>
                          <a:ea typeface="Lato"/>
                          <a:cs typeface="Lato"/>
                          <a:sym typeface="Lato"/>
                          <a:hlinkClick r:id="rId4"/>
                        </a:rPr>
                        <a:t>ck12</a:t>
                      </a:r>
                      <a:r>
                        <a:rPr lang="en" sz="1300">
                          <a:latin typeface="Lato"/>
                          <a:ea typeface="Lato"/>
                          <a:cs typeface="Lato"/>
                          <a:sym typeface="Lato"/>
                        </a:rPr>
                        <a:t>, in contrast to the topic of source corpora in </a:t>
                      </a:r>
                      <a:r>
                        <a:rPr lang="en" sz="1300">
                          <a:solidFill>
                            <a:srgbClr val="980000"/>
                          </a:solidFill>
                          <a:latin typeface="Lato"/>
                          <a:ea typeface="Lato"/>
                          <a:cs typeface="Lato"/>
                          <a:sym typeface="Lato"/>
                        </a:rPr>
                        <a:t>DROP</a:t>
                      </a:r>
                      <a:r>
                        <a:rPr lang="en" sz="1300">
                          <a:latin typeface="Lato"/>
                          <a:ea typeface="Lato"/>
                          <a:cs typeface="Lato"/>
                          <a:sym typeface="Lato"/>
                        </a:rPr>
                        <a:t>.</a:t>
                      </a:r>
                      <a:endParaRPr sz="13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53400">
                <a:tc>
                  <a:txBody>
                    <a:bodyPr/>
                    <a:lstStyle/>
                    <a:p>
                      <a:pPr marL="0" lvl="0" indent="0" algn="ctr" rtl="0">
                        <a:spcBef>
                          <a:spcPts val="0"/>
                        </a:spcBef>
                        <a:spcAft>
                          <a:spcPts val="0"/>
                        </a:spcAft>
                        <a:buNone/>
                      </a:pPr>
                      <a:r>
                        <a:rPr lang="en" sz="1300">
                          <a:latin typeface="Lato"/>
                          <a:ea typeface="Lato"/>
                          <a:cs typeface="Lato"/>
                          <a:sym typeface="Lato"/>
                        </a:rPr>
                        <a:t>Numerical Reasoning</a:t>
                      </a:r>
                      <a:endParaRPr sz="13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rgbClr val="980000"/>
                          </a:solidFill>
                          <a:latin typeface="Lato"/>
                          <a:ea typeface="Lato"/>
                          <a:cs typeface="Lato"/>
                          <a:sym typeface="Lato"/>
                        </a:rPr>
                        <a:t>DROP, MCTACO</a:t>
                      </a:r>
                      <a:endParaRPr sz="1300">
                        <a:solidFill>
                          <a:srgbClr val="980000"/>
                        </a:solidFill>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rgbClr val="980000"/>
                          </a:solidFill>
                          <a:latin typeface="Lato"/>
                          <a:ea typeface="Lato"/>
                          <a:cs typeface="Lato"/>
                          <a:sym typeface="Lato"/>
                        </a:rPr>
                        <a:t>DROP</a:t>
                      </a:r>
                      <a:r>
                        <a:rPr lang="en" sz="1300">
                          <a:latin typeface="Lato"/>
                          <a:ea typeface="Lato"/>
                          <a:cs typeface="Lato"/>
                          <a:sym typeface="Lato"/>
                        </a:rPr>
                        <a:t> has passages from </a:t>
                      </a:r>
                      <a:r>
                        <a:rPr lang="en" sz="1300" b="1">
                          <a:latin typeface="Lato"/>
                          <a:ea typeface="Lato"/>
                          <a:cs typeface="Lato"/>
                          <a:sym typeface="Lato"/>
                        </a:rPr>
                        <a:t>history</a:t>
                      </a:r>
                      <a:r>
                        <a:rPr lang="en" sz="1300">
                          <a:latin typeface="Lato"/>
                          <a:ea typeface="Lato"/>
                          <a:cs typeface="Lato"/>
                          <a:sym typeface="Lato"/>
                        </a:rPr>
                        <a:t> and </a:t>
                      </a:r>
                      <a:r>
                        <a:rPr lang="en" sz="1300" b="1">
                          <a:latin typeface="Lato"/>
                          <a:ea typeface="Lato"/>
                          <a:cs typeface="Lato"/>
                          <a:sym typeface="Lato"/>
                        </a:rPr>
                        <a:t>sports</a:t>
                      </a:r>
                      <a:r>
                        <a:rPr lang="en" sz="1300">
                          <a:latin typeface="Lato"/>
                          <a:ea typeface="Lato"/>
                          <a:cs typeface="Lato"/>
                          <a:sym typeface="Lato"/>
                        </a:rPr>
                        <a:t> from </a:t>
                      </a:r>
                      <a:r>
                        <a:rPr lang="en" sz="1300" b="1">
                          <a:latin typeface="Lato"/>
                          <a:ea typeface="Lato"/>
                          <a:cs typeface="Lato"/>
                          <a:sym typeface="Lato"/>
                        </a:rPr>
                        <a:t>wikipedia</a:t>
                      </a:r>
                      <a:r>
                        <a:rPr lang="en" sz="1300">
                          <a:latin typeface="Lato"/>
                          <a:ea typeface="Lato"/>
                          <a:cs typeface="Lato"/>
                          <a:sym typeface="Lato"/>
                        </a:rPr>
                        <a:t> whereas </a:t>
                      </a:r>
                      <a:r>
                        <a:rPr lang="en" sz="1300">
                          <a:solidFill>
                            <a:srgbClr val="980000"/>
                          </a:solidFill>
                          <a:latin typeface="Lato"/>
                          <a:ea typeface="Lato"/>
                          <a:cs typeface="Lato"/>
                          <a:sym typeface="Lato"/>
                        </a:rPr>
                        <a:t>MCTACO </a:t>
                      </a:r>
                      <a:r>
                        <a:rPr lang="en" sz="1300">
                          <a:latin typeface="Lato"/>
                          <a:ea typeface="Lato"/>
                          <a:cs typeface="Lato"/>
                          <a:sym typeface="Lato"/>
                        </a:rPr>
                        <a:t>is based on randomly selected sentences from a diverse range of topics (news, travel guides, fiction stories etc.)</a:t>
                      </a:r>
                      <a:endParaRPr sz="13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853400">
                <a:tc>
                  <a:txBody>
                    <a:bodyPr/>
                    <a:lstStyle/>
                    <a:p>
                      <a:pPr marL="0" lvl="0" indent="0" algn="ctr" rtl="0">
                        <a:spcBef>
                          <a:spcPts val="0"/>
                        </a:spcBef>
                        <a:spcAft>
                          <a:spcPts val="0"/>
                        </a:spcAft>
                        <a:buNone/>
                      </a:pPr>
                      <a:r>
                        <a:rPr lang="en" sz="1300">
                          <a:latin typeface="Lato"/>
                          <a:ea typeface="Lato"/>
                          <a:cs typeface="Lato"/>
                          <a:sym typeface="Lato"/>
                        </a:rPr>
                        <a:t>Commonsense Reasoning</a:t>
                      </a:r>
                      <a:endParaRPr sz="13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rgbClr val="980000"/>
                          </a:solidFill>
                          <a:latin typeface="Lato"/>
                          <a:ea typeface="Lato"/>
                          <a:cs typeface="Lato"/>
                          <a:sym typeface="Lato"/>
                        </a:rPr>
                        <a:t>CosmosQA, Quoref, MCTACO, Winogrande</a:t>
                      </a:r>
                      <a:endParaRPr sz="1300">
                        <a:solidFill>
                          <a:srgbClr val="980000"/>
                        </a:solidFill>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rgbClr val="980000"/>
                          </a:solidFill>
                          <a:latin typeface="Lato"/>
                          <a:ea typeface="Lato"/>
                          <a:cs typeface="Lato"/>
                          <a:sym typeface="Lato"/>
                        </a:rPr>
                        <a:t>CosmosQA</a:t>
                      </a:r>
                      <a:r>
                        <a:rPr lang="en" sz="1300">
                          <a:latin typeface="Lato"/>
                          <a:ea typeface="Lato"/>
                          <a:cs typeface="Lato"/>
                          <a:sym typeface="Lato"/>
                        </a:rPr>
                        <a:t> is based on a diverse collection of everyday situations from a corpus of </a:t>
                      </a:r>
                      <a:r>
                        <a:rPr lang="en" sz="1300" b="1">
                          <a:latin typeface="Lato"/>
                          <a:ea typeface="Lato"/>
                          <a:cs typeface="Lato"/>
                          <a:sym typeface="Lato"/>
                        </a:rPr>
                        <a:t>personal narratives</a:t>
                      </a:r>
                      <a:r>
                        <a:rPr lang="en" sz="1300">
                          <a:latin typeface="Lato"/>
                          <a:ea typeface="Lato"/>
                          <a:cs typeface="Lato"/>
                          <a:sym typeface="Lato"/>
                        </a:rPr>
                        <a:t> and the </a:t>
                      </a:r>
                      <a:r>
                        <a:rPr lang="en" sz="1300" b="1">
                          <a:latin typeface="Lato"/>
                          <a:ea typeface="Lato"/>
                          <a:cs typeface="Lato"/>
                          <a:sym typeface="Lato"/>
                        </a:rPr>
                        <a:t>Spinn3r</a:t>
                      </a:r>
                      <a:r>
                        <a:rPr lang="en" sz="1300">
                          <a:latin typeface="Lato"/>
                          <a:ea typeface="Lato"/>
                          <a:cs typeface="Lato"/>
                          <a:sym typeface="Lato"/>
                        </a:rPr>
                        <a:t> Blog Dataset. Topics of </a:t>
                      </a:r>
                      <a:r>
                        <a:rPr lang="en" sz="1300">
                          <a:solidFill>
                            <a:srgbClr val="980000"/>
                          </a:solidFill>
                          <a:latin typeface="Lato"/>
                          <a:ea typeface="Lato"/>
                          <a:cs typeface="Lato"/>
                          <a:sym typeface="Lato"/>
                        </a:rPr>
                        <a:t>Quoref, Winogrande</a:t>
                      </a:r>
                      <a:r>
                        <a:rPr lang="en" sz="1300">
                          <a:latin typeface="Lato"/>
                          <a:ea typeface="Lato"/>
                          <a:cs typeface="Lato"/>
                          <a:sym typeface="Lato"/>
                        </a:rPr>
                        <a:t> and </a:t>
                      </a:r>
                      <a:r>
                        <a:rPr lang="en" sz="1300">
                          <a:solidFill>
                            <a:srgbClr val="980000"/>
                          </a:solidFill>
                          <a:latin typeface="Lato"/>
                          <a:ea typeface="Lato"/>
                          <a:cs typeface="Lato"/>
                          <a:sym typeface="Lato"/>
                        </a:rPr>
                        <a:t>MCTACO</a:t>
                      </a:r>
                      <a:r>
                        <a:rPr lang="en" sz="1300">
                          <a:latin typeface="Lato"/>
                          <a:ea typeface="Lato"/>
                          <a:cs typeface="Lato"/>
                          <a:sym typeface="Lato"/>
                        </a:rPr>
                        <a:t> are very different.</a:t>
                      </a:r>
                      <a:endParaRPr sz="13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71"/>
                                        </p:tgtEl>
                                        <p:attrNameLst>
                                          <p:attrName>style.visibility</p:attrName>
                                        </p:attrNameLst>
                                      </p:cBhvr>
                                      <p:to>
                                        <p:strVal val="visible"/>
                                      </p:to>
                                    </p:set>
                                    <p:animEffect transition="in" filter="fade">
                                      <p:cBhvr>
                                        <p:cTn id="7" dur="1000"/>
                                        <p:tgtEl>
                                          <p:spTgt spid="42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73"/>
                                        </p:tgtEl>
                                        <p:attrNameLst>
                                          <p:attrName>style.visibility</p:attrName>
                                        </p:attrNameLst>
                                      </p:cBhvr>
                                      <p:to>
                                        <p:strVal val="visible"/>
                                      </p:to>
                                    </p:set>
                                    <p:animEffect transition="in" filter="fade">
                                      <p:cBhvr>
                                        <p:cTn id="12" dur="1000"/>
                                        <p:tgtEl>
                                          <p:spTgt spid="4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277"/>
        <p:cNvGrpSpPr/>
        <p:nvPr/>
      </p:nvGrpSpPr>
      <p:grpSpPr>
        <a:xfrm>
          <a:off x="0" y="0"/>
          <a:ext cx="0" cy="0"/>
          <a:chOff x="0" y="0"/>
          <a:chExt cx="0" cy="0"/>
        </a:xfrm>
      </p:grpSpPr>
      <p:sp>
        <p:nvSpPr>
          <p:cNvPr id="4278" name="Google Shape;4278;p392"/>
          <p:cNvSpPr txBox="1">
            <a:spLocks noGrp="1"/>
          </p:cNvSpPr>
          <p:nvPr>
            <p:ph type="title"/>
          </p:nvPr>
        </p:nvSpPr>
        <p:spPr>
          <a:xfrm>
            <a:off x="822000" y="288567"/>
            <a:ext cx="11480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Analysis of Reasoning Classes </a:t>
            </a:r>
            <a:endParaRPr/>
          </a:p>
        </p:txBody>
      </p:sp>
      <p:sp>
        <p:nvSpPr>
          <p:cNvPr id="4279" name="Google Shape;4279;p392"/>
          <p:cNvSpPr txBox="1">
            <a:spLocks noGrp="1"/>
          </p:cNvSpPr>
          <p:nvPr>
            <p:ph type="body" idx="1"/>
          </p:nvPr>
        </p:nvSpPr>
        <p:spPr>
          <a:xfrm>
            <a:off x="822000" y="1536633"/>
            <a:ext cx="11012800" cy="763600"/>
          </a:xfrm>
          <a:prstGeom prst="rect">
            <a:avLst/>
          </a:prstGeom>
        </p:spPr>
        <p:txBody>
          <a:bodyPr spcFirstLastPara="1" vert="horz" wrap="square" lIns="121900" tIns="121900" rIns="121900" bIns="121900" numCol="1" anchor="t" anchorCtr="0" compatLnSpc="1">
            <a:prstTxWarp prst="textNoShape">
              <a:avLst/>
            </a:prstTxWarp>
            <a:noAutofit/>
          </a:bodyPr>
          <a:lstStyle/>
          <a:p>
            <a:pPr>
              <a:buClr>
                <a:schemeClr val="dk1"/>
              </a:buClr>
            </a:pPr>
            <a:r>
              <a:rPr lang="en">
                <a:solidFill>
                  <a:schemeClr val="dk1"/>
                </a:solidFill>
              </a:rPr>
              <a:t>We annotate the dataset with 7 reasoning categories: </a:t>
            </a:r>
            <a:endParaRPr>
              <a:solidFill>
                <a:schemeClr val="dk1"/>
              </a:solidFill>
            </a:endParaRPr>
          </a:p>
          <a:p>
            <a:pPr marL="0" indent="0">
              <a:buNone/>
            </a:pPr>
            <a:endParaRPr/>
          </a:p>
        </p:txBody>
      </p:sp>
      <p:sp>
        <p:nvSpPr>
          <p:cNvPr id="4280" name="Google Shape;4280;p392"/>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69</a:t>
            </a:fld>
            <a:endParaRPr/>
          </a:p>
        </p:txBody>
      </p:sp>
      <p:graphicFrame>
        <p:nvGraphicFramePr>
          <p:cNvPr id="4281" name="Google Shape;4281;p392"/>
          <p:cNvGraphicFramePr/>
          <p:nvPr/>
        </p:nvGraphicFramePr>
        <p:xfrm>
          <a:off x="6033033" y="2403143"/>
          <a:ext cx="5249000" cy="3291520"/>
        </p:xfrm>
        <a:graphic>
          <a:graphicData uri="http://schemas.openxmlformats.org/drawingml/2006/table">
            <a:tbl>
              <a:tblPr>
                <a:noFill/>
              </a:tblPr>
              <a:tblGrid>
                <a:gridCol w="1984067">
                  <a:extLst>
                    <a:ext uri="{9D8B030D-6E8A-4147-A177-3AD203B41FA5}">
                      <a16:colId xmlns:a16="http://schemas.microsoft.com/office/drawing/2014/main" val="20000"/>
                    </a:ext>
                  </a:extLst>
                </a:gridCol>
                <a:gridCol w="3264933">
                  <a:extLst>
                    <a:ext uri="{9D8B030D-6E8A-4147-A177-3AD203B41FA5}">
                      <a16:colId xmlns:a16="http://schemas.microsoft.com/office/drawing/2014/main" val="20001"/>
                    </a:ext>
                  </a:extLst>
                </a:gridCol>
              </a:tblGrid>
              <a:tr h="406360">
                <a:tc>
                  <a:txBody>
                    <a:bodyPr/>
                    <a:lstStyle/>
                    <a:p>
                      <a:pPr marL="0" lvl="0" indent="0" algn="ctr" rtl="0">
                        <a:spcBef>
                          <a:spcPts val="0"/>
                        </a:spcBef>
                        <a:spcAft>
                          <a:spcPts val="0"/>
                        </a:spcAft>
                        <a:buNone/>
                      </a:pPr>
                      <a:r>
                        <a:rPr lang="en" sz="1100">
                          <a:latin typeface="Lato"/>
                          <a:ea typeface="Lato"/>
                          <a:cs typeface="Lato"/>
                          <a:sym typeface="Lato"/>
                        </a:rPr>
                        <a:t>Reasoning Class</a:t>
                      </a:r>
                      <a:endParaRPr sz="1100">
                        <a:latin typeface="Lato"/>
                        <a:ea typeface="Lato"/>
                        <a:cs typeface="Lato"/>
                        <a:sym typeface="Lato"/>
                      </a:endParaRPr>
                    </a:p>
                  </a:txBody>
                  <a:tcPr marL="121900" marR="121900" marT="121900" marB="121900" anchor="ctr">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1100">
                          <a:latin typeface="Lato"/>
                          <a:ea typeface="Lato"/>
                          <a:cs typeface="Lato"/>
                          <a:sym typeface="Lato"/>
                        </a:rPr>
                        <a:t>Datasets Considered</a:t>
                      </a:r>
                      <a:endParaRPr sz="1100">
                        <a:latin typeface="Lato"/>
                        <a:ea typeface="Lato"/>
                        <a:cs typeface="Lato"/>
                        <a:sym typeface="Lato"/>
                      </a:endParaRPr>
                    </a:p>
                  </a:txBody>
                  <a:tcPr marL="121900" marR="121900" marT="121900" marB="121900" anchor="ctr">
                    <a:lnB w="9525" cap="flat" cmpd="sng">
                      <a:solidFill>
                        <a:srgbClr val="9E9E9E"/>
                      </a:solidFill>
                      <a:prstDash val="solid"/>
                      <a:round/>
                      <a:headEnd type="none" w="sm" len="sm"/>
                      <a:tailEnd type="none" w="sm" len="sm"/>
                    </a:lnB>
                    <a:solidFill>
                      <a:srgbClr val="C9DAF8"/>
                    </a:solidFill>
                  </a:tcPr>
                </a:tc>
                <a:extLst>
                  <a:ext uri="{0D108BD9-81ED-4DB2-BD59-A6C34878D82A}">
                    <a16:rowId xmlns:a16="http://schemas.microsoft.com/office/drawing/2014/main" val="10000"/>
                  </a:ext>
                </a:extLst>
              </a:tr>
              <a:tr h="406360">
                <a:tc>
                  <a:txBody>
                    <a:bodyPr/>
                    <a:lstStyle/>
                    <a:p>
                      <a:pPr marL="0" lvl="0" indent="0" algn="ctr" rtl="0">
                        <a:spcBef>
                          <a:spcPts val="0"/>
                        </a:spcBef>
                        <a:spcAft>
                          <a:spcPts val="0"/>
                        </a:spcAft>
                        <a:buNone/>
                      </a:pPr>
                      <a:r>
                        <a:rPr lang="en" sz="1100">
                          <a:latin typeface="Lato"/>
                          <a:ea typeface="Lato"/>
                          <a:cs typeface="Lato"/>
                          <a:sym typeface="Lato"/>
                        </a:rPr>
                        <a:t>Coref. Resolution</a:t>
                      </a:r>
                      <a:endParaRPr sz="1100">
                        <a:latin typeface="Lato"/>
                        <a:ea typeface="Lato"/>
                        <a:cs typeface="Lato"/>
                        <a:sym typeface="Lato"/>
                      </a:endParaRPr>
                    </a:p>
                  </a:txBody>
                  <a:tcPr marL="121900" marR="121900" marT="121900" marB="121900"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1100">
                          <a:latin typeface="Lato"/>
                          <a:ea typeface="Lato"/>
                          <a:cs typeface="Lato"/>
                          <a:sym typeface="Lato"/>
                        </a:rPr>
                        <a:t>Quoref,  Winogrande</a:t>
                      </a:r>
                      <a:endParaRPr sz="1100">
                        <a:latin typeface="Lato"/>
                        <a:ea typeface="Lato"/>
                        <a:cs typeface="Lato"/>
                        <a:sym typeface="Lato"/>
                      </a:endParaRPr>
                    </a:p>
                  </a:txBody>
                  <a:tcPr marL="121900" marR="121900" marT="121900" marB="121900"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406360">
                <a:tc>
                  <a:txBody>
                    <a:bodyPr/>
                    <a:lstStyle/>
                    <a:p>
                      <a:pPr marL="0" lvl="0" indent="0" algn="ctr" rtl="0">
                        <a:spcBef>
                          <a:spcPts val="0"/>
                        </a:spcBef>
                        <a:spcAft>
                          <a:spcPts val="0"/>
                        </a:spcAft>
                        <a:buNone/>
                      </a:pPr>
                      <a:r>
                        <a:rPr lang="en" sz="1100">
                          <a:latin typeface="Lato"/>
                          <a:ea typeface="Lato"/>
                          <a:cs typeface="Lato"/>
                          <a:sym typeface="Lato"/>
                        </a:rPr>
                        <a:t>Commonsense Reasoning</a:t>
                      </a:r>
                      <a:endParaRPr sz="1100">
                        <a:latin typeface="Lato"/>
                        <a:ea typeface="Lato"/>
                        <a:cs typeface="Lato"/>
                        <a:sym typeface="Lato"/>
                      </a:endParaRPr>
                    </a:p>
                  </a:txBody>
                  <a:tcPr marL="121900" marR="121900" marT="121900" marB="121900" anchor="ctr"/>
                </a:tc>
                <a:tc>
                  <a:txBody>
                    <a:bodyPr/>
                    <a:lstStyle/>
                    <a:p>
                      <a:pPr marL="0" lvl="0" indent="0" algn="ctr" rtl="0">
                        <a:spcBef>
                          <a:spcPts val="0"/>
                        </a:spcBef>
                        <a:spcAft>
                          <a:spcPts val="0"/>
                        </a:spcAft>
                        <a:buNone/>
                      </a:pPr>
                      <a:r>
                        <a:rPr lang="en" sz="1100">
                          <a:latin typeface="Lato"/>
                          <a:ea typeface="Lato"/>
                          <a:cs typeface="Lato"/>
                          <a:sym typeface="Lato"/>
                        </a:rPr>
                        <a:t>CosmosQA, Quoref, MCTACO, Winogrande</a:t>
                      </a:r>
                      <a:endParaRPr sz="1100">
                        <a:latin typeface="Lato"/>
                        <a:ea typeface="Lato"/>
                        <a:cs typeface="Lato"/>
                        <a:sym typeface="Lato"/>
                      </a:endParaRPr>
                    </a:p>
                  </a:txBody>
                  <a:tcPr marL="121900" marR="121900" marT="121900" marB="121900" anchor="ctr"/>
                </a:tc>
                <a:extLst>
                  <a:ext uri="{0D108BD9-81ED-4DB2-BD59-A6C34878D82A}">
                    <a16:rowId xmlns:a16="http://schemas.microsoft.com/office/drawing/2014/main" val="10002"/>
                  </a:ext>
                </a:extLst>
              </a:tr>
              <a:tr h="406360">
                <a:tc>
                  <a:txBody>
                    <a:bodyPr/>
                    <a:lstStyle/>
                    <a:p>
                      <a:pPr marL="0" lvl="0" indent="0" algn="ctr" rtl="0">
                        <a:spcBef>
                          <a:spcPts val="0"/>
                        </a:spcBef>
                        <a:spcAft>
                          <a:spcPts val="0"/>
                        </a:spcAft>
                        <a:buNone/>
                      </a:pPr>
                      <a:r>
                        <a:rPr lang="en" sz="1100">
                          <a:latin typeface="Lato"/>
                          <a:ea typeface="Lato"/>
                          <a:cs typeface="Lato"/>
                          <a:sym typeface="Lato"/>
                        </a:rPr>
                        <a:t>Numerical Reasoning</a:t>
                      </a:r>
                      <a:endParaRPr sz="1100">
                        <a:latin typeface="Lato"/>
                        <a:ea typeface="Lato"/>
                        <a:cs typeface="Lato"/>
                        <a:sym typeface="Lato"/>
                      </a:endParaRPr>
                    </a:p>
                  </a:txBody>
                  <a:tcPr marL="121900" marR="121900" marT="121900" marB="121900" anchor="ctr"/>
                </a:tc>
                <a:tc>
                  <a:txBody>
                    <a:bodyPr/>
                    <a:lstStyle/>
                    <a:p>
                      <a:pPr marL="0" lvl="0" indent="0" algn="ctr" rtl="0">
                        <a:spcBef>
                          <a:spcPts val="0"/>
                        </a:spcBef>
                        <a:spcAft>
                          <a:spcPts val="0"/>
                        </a:spcAft>
                        <a:buNone/>
                      </a:pPr>
                      <a:r>
                        <a:rPr lang="en" sz="1100">
                          <a:latin typeface="Lato"/>
                          <a:ea typeface="Lato"/>
                          <a:cs typeface="Lato"/>
                          <a:sym typeface="Lato"/>
                        </a:rPr>
                        <a:t>DROP, MCTACO</a:t>
                      </a:r>
                      <a:endParaRPr sz="1100">
                        <a:latin typeface="Lato"/>
                        <a:ea typeface="Lato"/>
                        <a:cs typeface="Lato"/>
                        <a:sym typeface="Lato"/>
                      </a:endParaRPr>
                    </a:p>
                  </a:txBody>
                  <a:tcPr marL="121900" marR="121900" marT="121900" marB="121900" anchor="ctr"/>
                </a:tc>
                <a:extLst>
                  <a:ext uri="{0D108BD9-81ED-4DB2-BD59-A6C34878D82A}">
                    <a16:rowId xmlns:a16="http://schemas.microsoft.com/office/drawing/2014/main" val="10003"/>
                  </a:ext>
                </a:extLst>
              </a:tr>
              <a:tr h="406360">
                <a:tc>
                  <a:txBody>
                    <a:bodyPr/>
                    <a:lstStyle/>
                    <a:p>
                      <a:pPr marL="0" lvl="0" indent="0" algn="ctr" rtl="0">
                        <a:spcBef>
                          <a:spcPts val="0"/>
                        </a:spcBef>
                        <a:spcAft>
                          <a:spcPts val="0"/>
                        </a:spcAft>
                        <a:buNone/>
                      </a:pPr>
                      <a:r>
                        <a:rPr lang="en" sz="1100">
                          <a:latin typeface="Lato"/>
                          <a:ea typeface="Lato"/>
                          <a:cs typeface="Lato"/>
                          <a:sym typeface="Lato"/>
                        </a:rPr>
                        <a:t>Sentence Composition</a:t>
                      </a:r>
                      <a:endParaRPr sz="1100">
                        <a:latin typeface="Lato"/>
                        <a:ea typeface="Lato"/>
                        <a:cs typeface="Lato"/>
                        <a:sym typeface="Lato"/>
                      </a:endParaRPr>
                    </a:p>
                  </a:txBody>
                  <a:tcPr marL="121900" marR="121900" marT="121900" marB="121900"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Lato"/>
                          <a:ea typeface="Lato"/>
                          <a:cs typeface="Lato"/>
                          <a:sym typeface="Lato"/>
                        </a:rPr>
                        <a:t>DROP, QASC</a:t>
                      </a:r>
                      <a:endParaRPr sz="1100">
                        <a:latin typeface="Lato"/>
                        <a:ea typeface="Lato"/>
                        <a:cs typeface="Lato"/>
                        <a:sym typeface="Lato"/>
                      </a:endParaRPr>
                    </a:p>
                  </a:txBody>
                  <a:tcPr marL="121900" marR="121900" marT="121900" marB="121900"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06360">
                <a:tc>
                  <a:txBody>
                    <a:bodyPr/>
                    <a:lstStyle/>
                    <a:p>
                      <a:pPr marL="0" lvl="0" indent="0" algn="ctr" rtl="0">
                        <a:spcBef>
                          <a:spcPts val="0"/>
                        </a:spcBef>
                        <a:spcAft>
                          <a:spcPts val="0"/>
                        </a:spcAft>
                        <a:buNone/>
                      </a:pPr>
                      <a:r>
                        <a:rPr lang="en" sz="1100">
                          <a:latin typeface="Lato"/>
                          <a:ea typeface="Lato"/>
                          <a:cs typeface="Lato"/>
                          <a:sym typeface="Lato"/>
                        </a:rPr>
                        <a:t>Reading Comprehension</a:t>
                      </a:r>
                      <a:endParaRPr sz="11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Lato"/>
                          <a:ea typeface="Lato"/>
                          <a:cs typeface="Lato"/>
                          <a:sym typeface="Lato"/>
                        </a:rPr>
                        <a:t>Quoref, DROP, CosmosQA</a:t>
                      </a:r>
                      <a:endParaRPr sz="11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06360">
                <a:tc>
                  <a:txBody>
                    <a:bodyPr/>
                    <a:lstStyle/>
                    <a:p>
                      <a:pPr marL="0" lvl="0" indent="0" algn="ctr" rtl="0">
                        <a:spcBef>
                          <a:spcPts val="0"/>
                        </a:spcBef>
                        <a:spcAft>
                          <a:spcPts val="0"/>
                        </a:spcAft>
                        <a:buNone/>
                      </a:pPr>
                      <a:r>
                        <a:rPr lang="en" sz="1100">
                          <a:latin typeface="Lato"/>
                          <a:ea typeface="Lato"/>
                          <a:cs typeface="Lato"/>
                          <a:sym typeface="Lato"/>
                        </a:rPr>
                        <a:t>Question Answering</a:t>
                      </a:r>
                      <a:endParaRPr sz="11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Lato"/>
                          <a:ea typeface="Lato"/>
                          <a:cs typeface="Lato"/>
                          <a:sym typeface="Lato"/>
                        </a:rPr>
                        <a:t>MCTACO, Winogrande, QASC</a:t>
                      </a:r>
                      <a:endParaRPr sz="11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06360">
                <a:tc>
                  <a:txBody>
                    <a:bodyPr/>
                    <a:lstStyle/>
                    <a:p>
                      <a:pPr marL="0" lvl="0" indent="0" algn="ctr" rtl="0">
                        <a:spcBef>
                          <a:spcPts val="0"/>
                        </a:spcBef>
                        <a:spcAft>
                          <a:spcPts val="0"/>
                        </a:spcAft>
                        <a:buNone/>
                      </a:pPr>
                      <a:r>
                        <a:rPr lang="en" sz="1100">
                          <a:latin typeface="Lato"/>
                          <a:ea typeface="Lato"/>
                          <a:cs typeface="Lato"/>
                          <a:sym typeface="Lato"/>
                        </a:rPr>
                        <a:t>Fooling AI model</a:t>
                      </a:r>
                      <a:endParaRPr sz="11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Lato"/>
                          <a:ea typeface="Lato"/>
                          <a:cs typeface="Lato"/>
                          <a:sym typeface="Lato"/>
                        </a:rPr>
                        <a:t>Quoref, DROP, QASC</a:t>
                      </a:r>
                      <a:endParaRPr sz="11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4282" name="Google Shape;4282;p392"/>
          <p:cNvSpPr/>
          <p:nvPr/>
        </p:nvSpPr>
        <p:spPr>
          <a:xfrm>
            <a:off x="500667" y="2592300"/>
            <a:ext cx="4464400" cy="2429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609585" indent="-423323">
              <a:spcBef>
                <a:spcPts val="0"/>
              </a:spcBef>
              <a:spcAft>
                <a:spcPts val="0"/>
              </a:spcAft>
              <a:buSzPts val="1400"/>
              <a:buFont typeface="Lato"/>
              <a:buChar char="●"/>
            </a:pPr>
            <a:r>
              <a:rPr lang="en">
                <a:latin typeface="Lato"/>
                <a:ea typeface="Lato"/>
                <a:cs typeface="Lato"/>
                <a:sym typeface="Lato"/>
              </a:rPr>
              <a:t>There is a notable overlap between the reasoning skills required to address datasets. </a:t>
            </a:r>
            <a:endParaRPr>
              <a:latin typeface="Lato"/>
              <a:ea typeface="Lato"/>
              <a:cs typeface="Lato"/>
              <a:sym typeface="Lato"/>
            </a:endParaRPr>
          </a:p>
          <a:p>
            <a:pPr marL="609585">
              <a:spcBef>
                <a:spcPts val="0"/>
              </a:spcBef>
              <a:spcAft>
                <a:spcPts val="0"/>
              </a:spcAft>
            </a:pPr>
            <a:endParaRPr>
              <a:latin typeface="Lato"/>
              <a:ea typeface="Lato"/>
              <a:cs typeface="Lato"/>
              <a:sym typeface="Lato"/>
            </a:endParaRPr>
          </a:p>
          <a:p>
            <a:pPr marL="609585" indent="-423323">
              <a:spcBef>
                <a:spcPts val="0"/>
              </a:spcBef>
              <a:spcAft>
                <a:spcPts val="0"/>
              </a:spcAft>
              <a:buSzPts val="1400"/>
              <a:buFont typeface="Lato"/>
              <a:buChar char="●"/>
            </a:pPr>
            <a:r>
              <a:rPr lang="en">
                <a:latin typeface="Lato"/>
                <a:ea typeface="Lato"/>
                <a:cs typeface="Lato"/>
                <a:sym typeface="Lato"/>
              </a:rPr>
              <a:t>This will be a point to consider when doing evaluation on the dataset. </a:t>
            </a:r>
            <a:endParaRPr>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79"/>
                                        </p:tgtEl>
                                        <p:attrNameLst>
                                          <p:attrName>style.visibility</p:attrName>
                                        </p:attrNameLst>
                                      </p:cBhvr>
                                      <p:to>
                                        <p:strVal val="visible"/>
                                      </p:to>
                                    </p:set>
                                    <p:animEffect transition="in" filter="fade">
                                      <p:cBhvr>
                                        <p:cTn id="7" dur="1000"/>
                                        <p:tgtEl>
                                          <p:spTgt spid="4279"/>
                                        </p:tgtEl>
                                      </p:cBhvr>
                                    </p:animEffect>
                                  </p:childTnLst>
                                </p:cTn>
                              </p:par>
                              <p:par>
                                <p:cTn id="8" presetID="10" presetClass="entr" presetSubtype="0" fill="hold" nodeType="withEffect">
                                  <p:stCondLst>
                                    <p:cond delay="0"/>
                                  </p:stCondLst>
                                  <p:childTnLst>
                                    <p:set>
                                      <p:cBhvr>
                                        <p:cTn id="9" dur="1" fill="hold">
                                          <p:stCondLst>
                                            <p:cond delay="0"/>
                                          </p:stCondLst>
                                        </p:cTn>
                                        <p:tgtEl>
                                          <p:spTgt spid="4281"/>
                                        </p:tgtEl>
                                        <p:attrNameLst>
                                          <p:attrName>style.visibility</p:attrName>
                                        </p:attrNameLst>
                                      </p:cBhvr>
                                      <p:to>
                                        <p:strVal val="visible"/>
                                      </p:to>
                                    </p:set>
                                    <p:animEffect transition="in" filter="fade">
                                      <p:cBhvr>
                                        <p:cTn id="10" dur="1000"/>
                                        <p:tgtEl>
                                          <p:spTgt spid="42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282"/>
                                        </p:tgtEl>
                                        <p:attrNameLst>
                                          <p:attrName>style.visibility</p:attrName>
                                        </p:attrNameLst>
                                      </p:cBhvr>
                                      <p:to>
                                        <p:strVal val="visible"/>
                                      </p:to>
                                    </p:set>
                                    <p:animEffect transition="in" filter="fade">
                                      <p:cBhvr>
                                        <p:cTn id="15" dur="1000"/>
                                        <p:tgtEl>
                                          <p:spTgt spid="4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4C617-6DB4-0F47-8DEB-2E7688E435FF}"/>
              </a:ext>
            </a:extLst>
          </p:cNvPr>
          <p:cNvSpPr>
            <a:spLocks noGrp="1"/>
          </p:cNvSpPr>
          <p:nvPr>
            <p:ph type="title"/>
          </p:nvPr>
        </p:nvSpPr>
        <p:spPr/>
        <p:txBody>
          <a:bodyPr/>
          <a:lstStyle/>
          <a:p>
            <a:r>
              <a:rPr lang="en-US" dirty="0"/>
              <a:t>Instructions Paradigm: Challenges</a:t>
            </a:r>
          </a:p>
        </p:txBody>
      </p:sp>
      <p:sp>
        <p:nvSpPr>
          <p:cNvPr id="3" name="Content Placeholder 2">
            <a:extLst>
              <a:ext uri="{FF2B5EF4-FFF2-40B4-BE49-F238E27FC236}">
                <a16:creationId xmlns:a16="http://schemas.microsoft.com/office/drawing/2014/main" id="{DE1BADFA-48B3-DE41-848E-3BA2635958D7}"/>
              </a:ext>
            </a:extLst>
          </p:cNvPr>
          <p:cNvSpPr>
            <a:spLocks noGrp="1"/>
          </p:cNvSpPr>
          <p:nvPr>
            <p:ph idx="1"/>
          </p:nvPr>
        </p:nvSpPr>
        <p:spPr/>
        <p:txBody>
          <a:bodyPr/>
          <a:lstStyle/>
          <a:p>
            <a:pPr marL="514350" indent="-514350">
              <a:buFont typeface="+mj-lt"/>
              <a:buAutoNum type="arabicPeriod"/>
            </a:pPr>
            <a:r>
              <a:rPr lang="en-US" dirty="0"/>
              <a:t>There is no benchmarks containing natural language instructions  for a diverse range of of tasks. </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Unclear whether models benefit from task “instructions”.</a:t>
            </a:r>
          </a:p>
          <a:p>
            <a:pPr lvl="1"/>
            <a:endParaRPr lang="en-US" dirty="0"/>
          </a:p>
          <a:p>
            <a:endParaRPr lang="en-US" dirty="0"/>
          </a:p>
        </p:txBody>
      </p:sp>
      <p:sp>
        <p:nvSpPr>
          <p:cNvPr id="4" name="Slide Number Placeholder 3">
            <a:extLst>
              <a:ext uri="{FF2B5EF4-FFF2-40B4-BE49-F238E27FC236}">
                <a16:creationId xmlns:a16="http://schemas.microsoft.com/office/drawing/2014/main" id="{3009F6DC-D4CF-C14C-87E0-38842148867F}"/>
              </a:ext>
            </a:extLst>
          </p:cNvPr>
          <p:cNvSpPr>
            <a:spLocks noGrp="1"/>
          </p:cNvSpPr>
          <p:nvPr>
            <p:ph type="sldNum" sz="quarter" idx="10"/>
          </p:nvPr>
        </p:nvSpPr>
        <p:spPr/>
        <p:txBody>
          <a:bodyPr/>
          <a:lstStyle/>
          <a:p>
            <a:pPr>
              <a:defRPr/>
            </a:pPr>
            <a:fld id="{0121240C-47AF-2F4D-83B3-CC3EDF50F794}" type="slidenum">
              <a:rPr lang="en-US" smtClean="0"/>
              <a:pPr>
                <a:defRPr/>
              </a:pPr>
              <a:t>7</a:t>
            </a:fld>
            <a:endParaRPr lang="en-US" dirty="0"/>
          </a:p>
        </p:txBody>
      </p:sp>
      <p:sp>
        <p:nvSpPr>
          <p:cNvPr id="5" name="Rounded Rectangular Callout 4">
            <a:extLst>
              <a:ext uri="{FF2B5EF4-FFF2-40B4-BE49-F238E27FC236}">
                <a16:creationId xmlns:a16="http://schemas.microsoft.com/office/drawing/2014/main" id="{E41749CB-2DBE-904A-B099-7CB31C32A23E}"/>
              </a:ext>
            </a:extLst>
          </p:cNvPr>
          <p:cNvSpPr/>
          <p:nvPr/>
        </p:nvSpPr>
        <p:spPr>
          <a:xfrm>
            <a:off x="6358759" y="2448910"/>
            <a:ext cx="4637854" cy="1425507"/>
          </a:xfrm>
          <a:prstGeom prst="wedgeRoundRectCallout">
            <a:avLst>
              <a:gd name="adj1" fmla="val -62703"/>
              <a:gd name="adj2" fmla="val -3528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 sz="2800" dirty="0">
                <a:solidFill>
                  <a:schemeClr val="tx1"/>
                </a:solidFill>
              </a:rPr>
              <a:t>We present a dataset of </a:t>
            </a:r>
            <a:r>
              <a:rPr lang="en" sz="2800" b="1" dirty="0">
                <a:solidFill>
                  <a:schemeClr val="tx1"/>
                </a:solidFill>
              </a:rPr>
              <a:t>natural</a:t>
            </a:r>
            <a:r>
              <a:rPr lang="en" sz="2800" dirty="0">
                <a:solidFill>
                  <a:schemeClr val="tx1"/>
                </a:solidFill>
              </a:rPr>
              <a:t> </a:t>
            </a:r>
            <a:r>
              <a:rPr lang="en" sz="2800" b="1" dirty="0">
                <a:solidFill>
                  <a:schemeClr val="tx1"/>
                </a:solidFill>
              </a:rPr>
              <a:t>instructions </a:t>
            </a:r>
            <a:r>
              <a:rPr lang="en" sz="2800" dirty="0">
                <a:solidFill>
                  <a:schemeClr val="tx1"/>
                </a:solidFill>
              </a:rPr>
              <a:t>for  a </a:t>
            </a:r>
            <a:r>
              <a:rPr lang="en" sz="2800" b="1" dirty="0">
                <a:solidFill>
                  <a:schemeClr val="tx1"/>
                </a:solidFill>
              </a:rPr>
              <a:t>wide variety</a:t>
            </a:r>
            <a:r>
              <a:rPr lang="en" sz="2800" dirty="0">
                <a:solidFill>
                  <a:schemeClr val="tx1"/>
                </a:solidFill>
              </a:rPr>
              <a:t> of tasks!</a:t>
            </a:r>
          </a:p>
        </p:txBody>
      </p:sp>
      <p:sp>
        <p:nvSpPr>
          <p:cNvPr id="6" name="Rounded Rectangular Callout 5">
            <a:extLst>
              <a:ext uri="{FF2B5EF4-FFF2-40B4-BE49-F238E27FC236}">
                <a16:creationId xmlns:a16="http://schemas.microsoft.com/office/drawing/2014/main" id="{E4D674F8-614C-8549-9AE2-254AD35B3471}"/>
              </a:ext>
            </a:extLst>
          </p:cNvPr>
          <p:cNvSpPr/>
          <p:nvPr/>
        </p:nvSpPr>
        <p:spPr>
          <a:xfrm>
            <a:off x="6358759" y="4991032"/>
            <a:ext cx="4637854" cy="1185931"/>
          </a:xfrm>
          <a:prstGeom prst="wedgeRoundRectCallout">
            <a:avLst>
              <a:gd name="adj1" fmla="val -64516"/>
              <a:gd name="adj2" fmla="val -4370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spcBef>
                <a:spcPts val="0"/>
              </a:spcBef>
            </a:pPr>
            <a:r>
              <a:rPr lang="en-US" sz="2800" dirty="0">
                <a:solidFill>
                  <a:schemeClr val="tx1"/>
                </a:solidFill>
              </a:rPr>
              <a:t>We show empirical evidence of their </a:t>
            </a:r>
            <a:r>
              <a:rPr lang="en-US" sz="2800" b="1" dirty="0">
                <a:solidFill>
                  <a:schemeClr val="tx1"/>
                </a:solidFill>
              </a:rPr>
              <a:t>benefits</a:t>
            </a:r>
            <a:r>
              <a:rPr lang="en-US" sz="2800" dirty="0">
                <a:solidFill>
                  <a:schemeClr val="tx1"/>
                </a:solidFill>
              </a:rPr>
              <a:t>! </a:t>
            </a:r>
          </a:p>
        </p:txBody>
      </p:sp>
    </p:spTree>
    <p:extLst>
      <p:ext uri="{BB962C8B-B14F-4D97-AF65-F5344CB8AC3E}">
        <p14:creationId xmlns:p14="http://schemas.microsoft.com/office/powerpoint/2010/main" val="130756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down)">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302"/>
        <p:cNvGrpSpPr/>
        <p:nvPr/>
      </p:nvGrpSpPr>
      <p:grpSpPr>
        <a:xfrm>
          <a:off x="0" y="0"/>
          <a:ext cx="0" cy="0"/>
          <a:chOff x="0" y="0"/>
          <a:chExt cx="0" cy="0"/>
        </a:xfrm>
      </p:grpSpPr>
      <p:sp>
        <p:nvSpPr>
          <p:cNvPr id="4303" name="Google Shape;4303;p395"/>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Assessment of Current Models</a:t>
            </a:r>
            <a:endParaRPr/>
          </a:p>
          <a:p>
            <a:endParaRPr/>
          </a:p>
        </p:txBody>
      </p:sp>
      <p:sp>
        <p:nvSpPr>
          <p:cNvPr id="4304" name="Google Shape;4304;p395"/>
          <p:cNvSpPr txBox="1">
            <a:spLocks noGrp="1"/>
          </p:cNvSpPr>
          <p:nvPr>
            <p:ph type="body" idx="1"/>
          </p:nvPr>
        </p:nvSpPr>
        <p:spPr>
          <a:xfrm>
            <a:off x="822000" y="1536633"/>
            <a:ext cx="11012800" cy="45552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b="1"/>
              <a:t>Goal:</a:t>
            </a:r>
            <a:r>
              <a:rPr lang="en"/>
              <a:t> Measure generalization across instructions:</a:t>
            </a:r>
            <a:endParaRPr/>
          </a:p>
          <a:p>
            <a:pPr lvl="1">
              <a:spcBef>
                <a:spcPts val="0"/>
              </a:spcBef>
              <a:buClr>
                <a:srgbClr val="0000FF"/>
              </a:buClr>
            </a:pPr>
            <a:r>
              <a:rPr lang="en" i="1">
                <a:solidFill>
                  <a:srgbClr val="0000FF"/>
                </a:solidFill>
              </a:rPr>
              <a:t>If model M is has seen instructions (</a:t>
            </a:r>
            <a:r>
              <a:rPr lang="en" i="1">
                <a:solidFill>
                  <a:srgbClr val="0000FF"/>
                </a:solidFill>
                <a:latin typeface="Times New Roman"/>
                <a:ea typeface="Times New Roman"/>
                <a:cs typeface="Times New Roman"/>
                <a:sym typeface="Times New Roman"/>
              </a:rPr>
              <a:t>I</a:t>
            </a:r>
            <a:r>
              <a:rPr lang="en" baseline="-25000">
                <a:solidFill>
                  <a:srgbClr val="0000FF"/>
                </a:solidFill>
                <a:latin typeface="Times New Roman"/>
                <a:ea typeface="Times New Roman"/>
                <a:cs typeface="Times New Roman"/>
                <a:sym typeface="Times New Roman"/>
              </a:rPr>
              <a:t>1</a:t>
            </a:r>
            <a:r>
              <a:rPr lang="en" i="1">
                <a:solidFill>
                  <a:srgbClr val="0000FF"/>
                </a:solidFill>
                <a:latin typeface="Times New Roman"/>
                <a:ea typeface="Times New Roman"/>
                <a:cs typeface="Times New Roman"/>
                <a:sym typeface="Times New Roman"/>
              </a:rPr>
              <a:t>, I</a:t>
            </a:r>
            <a:r>
              <a:rPr lang="en" baseline="-25000">
                <a:solidFill>
                  <a:srgbClr val="0000FF"/>
                </a:solidFill>
                <a:latin typeface="Times New Roman"/>
                <a:ea typeface="Times New Roman"/>
                <a:cs typeface="Times New Roman"/>
                <a:sym typeface="Times New Roman"/>
              </a:rPr>
              <a:t>2</a:t>
            </a:r>
            <a:r>
              <a:rPr lang="en" i="1">
                <a:solidFill>
                  <a:srgbClr val="0000FF"/>
                </a:solidFill>
                <a:latin typeface="Times New Roman"/>
                <a:ea typeface="Times New Roman"/>
                <a:cs typeface="Times New Roman"/>
                <a:sym typeface="Times New Roman"/>
              </a:rPr>
              <a:t>, ...I</a:t>
            </a:r>
            <a:r>
              <a:rPr lang="en" i="1" baseline="-25000">
                <a:solidFill>
                  <a:srgbClr val="0000FF"/>
                </a:solidFill>
                <a:latin typeface="Times New Roman"/>
                <a:ea typeface="Times New Roman"/>
                <a:cs typeface="Times New Roman"/>
                <a:sym typeface="Times New Roman"/>
              </a:rPr>
              <a:t>n</a:t>
            </a:r>
            <a:r>
              <a:rPr lang="en" i="1">
                <a:solidFill>
                  <a:srgbClr val="0000FF"/>
                </a:solidFill>
              </a:rPr>
              <a:t>), would it generalize to an unseen instruction </a:t>
            </a:r>
            <a:r>
              <a:rPr lang="en" i="1">
                <a:solidFill>
                  <a:srgbClr val="0000FF"/>
                </a:solidFill>
                <a:latin typeface="Times New Roman"/>
                <a:ea typeface="Times New Roman"/>
                <a:cs typeface="Times New Roman"/>
                <a:sym typeface="Times New Roman"/>
              </a:rPr>
              <a:t>I</a:t>
            </a:r>
            <a:r>
              <a:rPr lang="en" i="1" baseline="-25000">
                <a:solidFill>
                  <a:srgbClr val="0000FF"/>
                </a:solidFill>
                <a:latin typeface="Times New Roman"/>
                <a:ea typeface="Times New Roman"/>
                <a:cs typeface="Times New Roman"/>
                <a:sym typeface="Times New Roman"/>
              </a:rPr>
              <a:t>n+</a:t>
            </a:r>
            <a:r>
              <a:rPr lang="en" baseline="-25000">
                <a:solidFill>
                  <a:srgbClr val="0000FF"/>
                </a:solidFill>
                <a:latin typeface="Times New Roman"/>
                <a:ea typeface="Times New Roman"/>
                <a:cs typeface="Times New Roman"/>
                <a:sym typeface="Times New Roman"/>
              </a:rPr>
              <a:t>1</a:t>
            </a:r>
            <a:r>
              <a:rPr lang="en" i="1">
                <a:solidFill>
                  <a:srgbClr val="0000FF"/>
                </a:solidFill>
              </a:rPr>
              <a:t>? </a:t>
            </a:r>
            <a:endParaRPr i="1">
              <a:solidFill>
                <a:srgbClr val="0000FF"/>
              </a:solidFill>
            </a:endParaRPr>
          </a:p>
          <a:p>
            <a:pPr marL="0" indent="0">
              <a:buNone/>
            </a:pPr>
            <a:endParaRPr/>
          </a:p>
          <a:p>
            <a:r>
              <a:rPr lang="en" b="1"/>
              <a:t>Partition</a:t>
            </a:r>
            <a:r>
              <a:rPr lang="en"/>
              <a:t> subtasks to train/dev/test splits: </a:t>
            </a:r>
            <a:endParaRPr/>
          </a:p>
          <a:p>
            <a:pPr lvl="1">
              <a:spcBef>
                <a:spcPts val="0"/>
              </a:spcBef>
              <a:buClr>
                <a:srgbClr val="0000FF"/>
              </a:buClr>
            </a:pPr>
            <a:r>
              <a:rPr lang="en">
                <a:solidFill>
                  <a:srgbClr val="0000FF"/>
                </a:solidFill>
              </a:rPr>
              <a:t>Careful to avoid data leakage and encourage generalization.</a:t>
            </a:r>
            <a:endParaRPr>
              <a:solidFill>
                <a:srgbClr val="0000FF"/>
              </a:solidFill>
            </a:endParaRPr>
          </a:p>
          <a:p>
            <a:pPr marL="0" indent="0">
              <a:buNone/>
            </a:pPr>
            <a:endParaRPr/>
          </a:p>
          <a:p>
            <a:r>
              <a:rPr lang="en" b="1"/>
              <a:t>Evaluation</a:t>
            </a:r>
            <a:r>
              <a:rPr lang="en"/>
              <a:t> to measure the quality of the systems:</a:t>
            </a:r>
            <a:endParaRPr/>
          </a:p>
          <a:p>
            <a:pPr lvl="1">
              <a:spcBef>
                <a:spcPts val="0"/>
              </a:spcBef>
            </a:pPr>
            <a:r>
              <a:rPr lang="en">
                <a:solidFill>
                  <a:srgbClr val="0000FF"/>
                </a:solidFill>
              </a:rPr>
              <a:t>Formalizing</a:t>
            </a:r>
            <a:r>
              <a:rPr lang="en" sz="1867">
                <a:solidFill>
                  <a:srgbClr val="0000FF"/>
                </a:solidFill>
              </a:rPr>
              <a:t> </a:t>
            </a:r>
            <a:r>
              <a:rPr lang="en">
                <a:solidFill>
                  <a:srgbClr val="0000FF"/>
                </a:solidFill>
              </a:rPr>
              <a:t>a reliable e</a:t>
            </a:r>
            <a:r>
              <a:rPr lang="en" sz="1867">
                <a:solidFill>
                  <a:srgbClr val="0000FF"/>
                </a:solidFill>
              </a:rPr>
              <a:t>valuation metric </a:t>
            </a:r>
            <a:r>
              <a:rPr lang="en">
                <a:solidFill>
                  <a:srgbClr val="0000FF"/>
                </a:solidFill>
              </a:rPr>
              <a:t>will be </a:t>
            </a:r>
            <a:r>
              <a:rPr lang="en" sz="1867">
                <a:solidFill>
                  <a:srgbClr val="0000FF"/>
                </a:solidFill>
              </a:rPr>
              <a:t>challenge!</a:t>
            </a:r>
            <a:endParaRPr/>
          </a:p>
          <a:p>
            <a:pPr marL="0" indent="0">
              <a:buNone/>
            </a:pPr>
            <a:endParaRPr b="1"/>
          </a:p>
          <a:p>
            <a:r>
              <a:rPr lang="en" b="1"/>
              <a:t>Models:</a:t>
            </a:r>
            <a:r>
              <a:rPr lang="en"/>
              <a:t> BART, T5, GPT3 (bonus)</a:t>
            </a:r>
            <a:endParaRPr>
              <a:solidFill>
                <a:srgbClr val="0000FF"/>
              </a:solidFill>
            </a:endParaRPr>
          </a:p>
          <a:p>
            <a:pPr marL="0" indent="0">
              <a:buNone/>
            </a:pPr>
            <a:endParaRPr/>
          </a:p>
        </p:txBody>
      </p:sp>
      <p:sp>
        <p:nvSpPr>
          <p:cNvPr id="4305" name="Google Shape;4305;p395"/>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70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04">
                                            <p:txEl>
                                              <p:pRg st="0" end="0"/>
                                            </p:txEl>
                                          </p:spTgt>
                                        </p:tgtEl>
                                        <p:attrNameLst>
                                          <p:attrName>style.visibility</p:attrName>
                                        </p:attrNameLst>
                                      </p:cBhvr>
                                      <p:to>
                                        <p:strVal val="visible"/>
                                      </p:to>
                                    </p:set>
                                    <p:animEffect transition="in" filter="fade">
                                      <p:cBhvr>
                                        <p:cTn id="7" dur="1000"/>
                                        <p:tgtEl>
                                          <p:spTgt spid="43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04">
                                            <p:txEl>
                                              <p:pRg st="1" end="1"/>
                                            </p:txEl>
                                          </p:spTgt>
                                        </p:tgtEl>
                                        <p:attrNameLst>
                                          <p:attrName>style.visibility</p:attrName>
                                        </p:attrNameLst>
                                      </p:cBhvr>
                                      <p:to>
                                        <p:strVal val="visible"/>
                                      </p:to>
                                    </p:set>
                                    <p:animEffect transition="in" filter="fade">
                                      <p:cBhvr>
                                        <p:cTn id="12" dur="1000"/>
                                        <p:tgtEl>
                                          <p:spTgt spid="430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04">
                                            <p:txEl>
                                              <p:pRg st="3" end="3"/>
                                            </p:txEl>
                                          </p:spTgt>
                                        </p:tgtEl>
                                        <p:attrNameLst>
                                          <p:attrName>style.visibility</p:attrName>
                                        </p:attrNameLst>
                                      </p:cBhvr>
                                      <p:to>
                                        <p:strVal val="visible"/>
                                      </p:to>
                                    </p:set>
                                    <p:animEffect transition="in" filter="fade">
                                      <p:cBhvr>
                                        <p:cTn id="17" dur="1000"/>
                                        <p:tgtEl>
                                          <p:spTgt spid="430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04">
                                            <p:txEl>
                                              <p:pRg st="4" end="4"/>
                                            </p:txEl>
                                          </p:spTgt>
                                        </p:tgtEl>
                                        <p:attrNameLst>
                                          <p:attrName>style.visibility</p:attrName>
                                        </p:attrNameLst>
                                      </p:cBhvr>
                                      <p:to>
                                        <p:strVal val="visible"/>
                                      </p:to>
                                    </p:set>
                                    <p:animEffect transition="in" filter="fade">
                                      <p:cBhvr>
                                        <p:cTn id="22" dur="1000"/>
                                        <p:tgtEl>
                                          <p:spTgt spid="430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04">
                                            <p:txEl>
                                              <p:pRg st="6" end="6"/>
                                            </p:txEl>
                                          </p:spTgt>
                                        </p:tgtEl>
                                        <p:attrNameLst>
                                          <p:attrName>style.visibility</p:attrName>
                                        </p:attrNameLst>
                                      </p:cBhvr>
                                      <p:to>
                                        <p:strVal val="visible"/>
                                      </p:to>
                                    </p:set>
                                    <p:animEffect transition="in" filter="fade">
                                      <p:cBhvr>
                                        <p:cTn id="27" dur="1000"/>
                                        <p:tgtEl>
                                          <p:spTgt spid="430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304">
                                            <p:txEl>
                                              <p:pRg st="7" end="7"/>
                                            </p:txEl>
                                          </p:spTgt>
                                        </p:tgtEl>
                                        <p:attrNameLst>
                                          <p:attrName>style.visibility</p:attrName>
                                        </p:attrNameLst>
                                      </p:cBhvr>
                                      <p:to>
                                        <p:strVal val="visible"/>
                                      </p:to>
                                    </p:set>
                                    <p:animEffect transition="in" filter="fade">
                                      <p:cBhvr>
                                        <p:cTn id="32" dur="1000"/>
                                        <p:tgtEl>
                                          <p:spTgt spid="430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304">
                                            <p:txEl>
                                              <p:pRg st="9" end="9"/>
                                            </p:txEl>
                                          </p:spTgt>
                                        </p:tgtEl>
                                        <p:attrNameLst>
                                          <p:attrName>style.visibility</p:attrName>
                                        </p:attrNameLst>
                                      </p:cBhvr>
                                      <p:to>
                                        <p:strVal val="visible"/>
                                      </p:to>
                                    </p:set>
                                    <p:animEffect transition="in" filter="fade">
                                      <p:cBhvr>
                                        <p:cTn id="37" dur="1000"/>
                                        <p:tgtEl>
                                          <p:spTgt spid="430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80"/>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Data Collection</a:t>
            </a:r>
            <a:endParaRPr/>
          </a:p>
        </p:txBody>
      </p:sp>
      <p:sp>
        <p:nvSpPr>
          <p:cNvPr id="802" name="Google Shape;802;p80"/>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a:buClr>
                <a:schemeClr val="dk1"/>
              </a:buClr>
            </a:pPr>
            <a:r>
              <a:rPr lang="en" dirty="0">
                <a:solidFill>
                  <a:schemeClr val="dk1"/>
                </a:solidFill>
              </a:rPr>
              <a:t>Crowdsourcing our dataset?</a:t>
            </a:r>
            <a:endParaRPr dirty="0">
              <a:solidFill>
                <a:schemeClr val="dk1"/>
              </a:solidFill>
            </a:endParaRPr>
          </a:p>
          <a:p>
            <a:pPr lvl="1">
              <a:spcBef>
                <a:spcPts val="0"/>
              </a:spcBef>
              <a:buClr>
                <a:srgbClr val="434343"/>
              </a:buClr>
            </a:pPr>
            <a:r>
              <a:rPr lang="en" dirty="0">
                <a:solidFill>
                  <a:srgbClr val="980000"/>
                </a:solidFill>
              </a:rPr>
              <a:t>Expensive and quality is a bottleneck.</a:t>
            </a:r>
            <a:endParaRPr dirty="0">
              <a:solidFill>
                <a:srgbClr val="980000"/>
              </a:solidFill>
            </a:endParaRPr>
          </a:p>
          <a:p>
            <a:pPr marL="0" indent="0">
              <a:buNone/>
            </a:pPr>
            <a:endParaRPr dirty="0">
              <a:solidFill>
                <a:srgbClr val="0000FF"/>
              </a:solidFill>
            </a:endParaRPr>
          </a:p>
          <a:p>
            <a:pPr marL="0" indent="0">
              <a:buNone/>
            </a:pPr>
            <a:endParaRPr dirty="0">
              <a:solidFill>
                <a:srgbClr val="0000FF"/>
              </a:solidFill>
            </a:endParaRPr>
          </a:p>
        </p:txBody>
      </p:sp>
      <p:sp>
        <p:nvSpPr>
          <p:cNvPr id="803" name="Google Shape;803;p80"/>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71</a:t>
            </a:fld>
            <a:endParaRPr/>
          </a:p>
        </p:txBody>
      </p:sp>
      <p:sp>
        <p:nvSpPr>
          <p:cNvPr id="804" name="Google Shape;804;p80"/>
          <p:cNvSpPr txBox="1"/>
          <p:nvPr/>
        </p:nvSpPr>
        <p:spPr>
          <a:xfrm>
            <a:off x="866400" y="2593600"/>
            <a:ext cx="10553200" cy="2115923"/>
          </a:xfrm>
          <a:prstGeom prst="rect">
            <a:avLst/>
          </a:prstGeom>
          <a:noFill/>
          <a:ln>
            <a:noFill/>
          </a:ln>
        </p:spPr>
        <p:txBody>
          <a:bodyPr spcFirstLastPara="1" wrap="square" lIns="121900" tIns="121900" rIns="121900" bIns="121900" anchor="t" anchorCtr="0">
            <a:spAutoFit/>
          </a:bodyPr>
          <a:lstStyle/>
          <a:p>
            <a:pPr marL="609585" indent="-457189">
              <a:lnSpc>
                <a:spcPct val="115000"/>
              </a:lnSpc>
              <a:spcBef>
                <a:spcPts val="0"/>
              </a:spcBef>
              <a:spcAft>
                <a:spcPts val="0"/>
              </a:spcAft>
              <a:buClr>
                <a:schemeClr val="dk1"/>
              </a:buClr>
              <a:buSzPts val="1800"/>
              <a:buFont typeface="Lato"/>
              <a:buChar char="●"/>
            </a:pPr>
            <a:r>
              <a:rPr lang="en" sz="2400" dirty="0">
                <a:solidFill>
                  <a:schemeClr val="dk1"/>
                </a:solidFill>
                <a:latin typeface="Lato"/>
                <a:ea typeface="Lato"/>
                <a:cs typeface="Lato"/>
                <a:sym typeface="Lato"/>
              </a:rPr>
              <a:t>Instead, reuse crowdsourcing datasets and their instructions </a:t>
            </a:r>
            <a:r>
              <a:rPr lang="en" sz="1467" dirty="0">
                <a:solidFill>
                  <a:srgbClr val="666666"/>
                </a:solidFill>
                <a:highlight>
                  <a:schemeClr val="lt1"/>
                </a:highlight>
                <a:latin typeface="Lato"/>
                <a:ea typeface="Lato"/>
                <a:cs typeface="Lato"/>
                <a:sym typeface="Lato"/>
              </a:rPr>
              <a:t>(Efrat &amp; Levy, 2020)</a:t>
            </a:r>
            <a:endParaRPr sz="2400" dirty="0">
              <a:solidFill>
                <a:schemeClr val="dk1"/>
              </a:solidFill>
              <a:latin typeface="Lato"/>
              <a:ea typeface="Lato"/>
              <a:cs typeface="Lato"/>
              <a:sym typeface="Lato"/>
            </a:endParaRPr>
          </a:p>
          <a:p>
            <a:pPr marL="1219170" lvl="1" indent="-423323">
              <a:lnSpc>
                <a:spcPct val="115000"/>
              </a:lnSpc>
              <a:spcBef>
                <a:spcPts val="0"/>
              </a:spcBef>
              <a:spcAft>
                <a:spcPts val="0"/>
              </a:spcAft>
              <a:buClr>
                <a:srgbClr val="434343"/>
              </a:buClr>
              <a:buSzPts val="1400"/>
              <a:buFont typeface="Lato"/>
              <a:buChar char="○"/>
            </a:pPr>
            <a:r>
              <a:rPr lang="en" dirty="0">
                <a:solidFill>
                  <a:srgbClr val="0000FF"/>
                </a:solidFill>
                <a:latin typeface="Lato"/>
                <a:ea typeface="Lato"/>
                <a:cs typeface="Lato"/>
                <a:sym typeface="Lato"/>
              </a:rPr>
              <a:t>They are mostly curated.</a:t>
            </a:r>
            <a:endParaRPr dirty="0">
              <a:solidFill>
                <a:srgbClr val="0000FF"/>
              </a:solidFill>
              <a:latin typeface="Lato"/>
              <a:ea typeface="Lato"/>
              <a:cs typeface="Lato"/>
              <a:sym typeface="Lato"/>
            </a:endParaRPr>
          </a:p>
          <a:p>
            <a:pPr marL="1219170">
              <a:lnSpc>
                <a:spcPct val="115000"/>
              </a:lnSpc>
              <a:spcBef>
                <a:spcPts val="0"/>
              </a:spcBef>
              <a:spcAft>
                <a:spcPts val="0"/>
              </a:spcAft>
            </a:pPr>
            <a:endParaRPr sz="2400" dirty="0">
              <a:solidFill>
                <a:srgbClr val="0000FF"/>
              </a:solidFill>
              <a:latin typeface="Lato"/>
              <a:ea typeface="Lato"/>
              <a:cs typeface="Lato"/>
              <a:sym typeface="Lato"/>
            </a:endParaRPr>
          </a:p>
          <a:p>
            <a:pPr>
              <a:lnSpc>
                <a:spcPct val="115000"/>
              </a:lnSpc>
              <a:spcBef>
                <a:spcPts val="0"/>
              </a:spcBef>
              <a:spcAft>
                <a:spcPts val="0"/>
              </a:spcAft>
            </a:pPr>
            <a:endParaRPr sz="2400" dirty="0">
              <a:solidFill>
                <a:srgbClr val="0000FF"/>
              </a:solidFill>
              <a:latin typeface="Lato"/>
              <a:ea typeface="Lato"/>
              <a:cs typeface="Lato"/>
              <a:sym typeface="Lato"/>
            </a:endParaRPr>
          </a:p>
          <a:p>
            <a:pPr>
              <a:spcBef>
                <a:spcPts val="0"/>
              </a:spcBef>
              <a:spcAft>
                <a:spcPts val="0"/>
              </a:spcAft>
            </a:pPr>
            <a:endParaRPr dirty="0">
              <a:latin typeface="Lato"/>
              <a:ea typeface="Lato"/>
              <a:cs typeface="Lato"/>
              <a:sym typeface="Lato"/>
            </a:endParaRPr>
          </a:p>
        </p:txBody>
      </p:sp>
      <p:sp>
        <p:nvSpPr>
          <p:cNvPr id="805" name="Google Shape;805;p80"/>
          <p:cNvSpPr txBox="1"/>
          <p:nvPr/>
        </p:nvSpPr>
        <p:spPr>
          <a:xfrm>
            <a:off x="842733" y="3652034"/>
            <a:ext cx="9686800" cy="1585009"/>
          </a:xfrm>
          <a:prstGeom prst="rect">
            <a:avLst/>
          </a:prstGeom>
          <a:noFill/>
          <a:ln>
            <a:noFill/>
          </a:ln>
        </p:spPr>
        <p:txBody>
          <a:bodyPr spcFirstLastPara="1" wrap="square" lIns="121900" tIns="121900" rIns="121900" bIns="121900" anchor="t" anchorCtr="0">
            <a:spAutoFit/>
          </a:bodyPr>
          <a:lstStyle/>
          <a:p>
            <a:pPr marL="609585" indent="-457189">
              <a:lnSpc>
                <a:spcPct val="115000"/>
              </a:lnSpc>
              <a:spcBef>
                <a:spcPts val="0"/>
              </a:spcBef>
              <a:spcAft>
                <a:spcPts val="0"/>
              </a:spcAft>
              <a:buClr>
                <a:srgbClr val="000000"/>
              </a:buClr>
              <a:buSzPts val="1800"/>
              <a:buFont typeface="Lato"/>
              <a:buChar char="●"/>
            </a:pPr>
            <a:r>
              <a:rPr lang="en" sz="2400" dirty="0">
                <a:solidFill>
                  <a:schemeClr val="dk1"/>
                </a:solidFill>
                <a:latin typeface="Lato"/>
                <a:ea typeface="Lato"/>
                <a:cs typeface="Lato"/>
                <a:sym typeface="Lato"/>
              </a:rPr>
              <a:t>Contacted dataset authors</a:t>
            </a:r>
            <a:endParaRPr sz="2400" dirty="0">
              <a:solidFill>
                <a:schemeClr val="dk1"/>
              </a:solidFill>
              <a:latin typeface="Lato"/>
              <a:ea typeface="Lato"/>
              <a:cs typeface="Lato"/>
              <a:sym typeface="Lato"/>
            </a:endParaRPr>
          </a:p>
          <a:p>
            <a:pPr marL="1219170" lvl="1" indent="-423323">
              <a:lnSpc>
                <a:spcPct val="115000"/>
              </a:lnSpc>
              <a:spcBef>
                <a:spcPts val="0"/>
              </a:spcBef>
              <a:spcAft>
                <a:spcPts val="0"/>
              </a:spcAft>
              <a:buClr>
                <a:srgbClr val="434343"/>
              </a:buClr>
              <a:buSzPts val="1400"/>
              <a:buFont typeface="Lato"/>
              <a:buChar char="○"/>
            </a:pPr>
            <a:r>
              <a:rPr lang="en" dirty="0">
                <a:solidFill>
                  <a:srgbClr val="0000FF"/>
                </a:solidFill>
                <a:latin typeface="Lato"/>
                <a:ea typeface="Lato"/>
                <a:cs typeface="Lato"/>
                <a:sym typeface="Lato"/>
              </a:rPr>
              <a:t>Got access to crowdsourcing instructions and associated annotations of diverse datasets.</a:t>
            </a:r>
            <a:endParaRPr dirty="0">
              <a:solidFill>
                <a:srgbClr val="0000FF"/>
              </a:solidFill>
              <a:latin typeface="Lato"/>
              <a:ea typeface="Lato"/>
              <a:cs typeface="Lato"/>
              <a:sym typeface="Lato"/>
            </a:endParaRPr>
          </a:p>
          <a:p>
            <a:pPr>
              <a:spcBef>
                <a:spcPts val="0"/>
              </a:spcBef>
              <a:spcAft>
                <a:spcPts val="0"/>
              </a:spcAft>
            </a:pPr>
            <a:endParaRPr dirty="0">
              <a:latin typeface="Lato"/>
              <a:ea typeface="Lato"/>
              <a:cs typeface="Lato"/>
              <a:sym typeface="Lato"/>
            </a:endParaRPr>
          </a:p>
        </p:txBody>
      </p:sp>
      <p:sp>
        <p:nvSpPr>
          <p:cNvPr id="806" name="Google Shape;806;p80"/>
          <p:cNvSpPr txBox="1"/>
          <p:nvPr/>
        </p:nvSpPr>
        <p:spPr>
          <a:xfrm>
            <a:off x="9805333" y="2670367"/>
            <a:ext cx="2799200" cy="482079"/>
          </a:xfrm>
          <a:prstGeom prst="rect">
            <a:avLst/>
          </a:prstGeom>
          <a:noFill/>
          <a:ln>
            <a:noFill/>
          </a:ln>
        </p:spPr>
        <p:txBody>
          <a:bodyPr spcFirstLastPara="1" wrap="square" lIns="121900" tIns="121900" rIns="121900" bIns="121900" anchor="t" anchorCtr="0">
            <a:spAutoFit/>
          </a:bodyPr>
          <a:lstStyle/>
          <a:p>
            <a:pPr>
              <a:lnSpc>
                <a:spcPct val="115000"/>
              </a:lnSpc>
              <a:spcBef>
                <a:spcPts val="0"/>
              </a:spcBef>
              <a:spcAft>
                <a:spcPts val="0"/>
              </a:spcAft>
            </a:pPr>
            <a:endParaRPr sz="1333">
              <a:solidFill>
                <a:srgbClr val="666666"/>
              </a:solidFill>
            </a:endParaRPr>
          </a:p>
        </p:txBody>
      </p:sp>
    </p:spTree>
    <p:extLst>
      <p:ext uri="{BB962C8B-B14F-4D97-AF65-F5344CB8AC3E}">
        <p14:creationId xmlns:p14="http://schemas.microsoft.com/office/powerpoint/2010/main" val="84855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2"/>
                                        </p:tgtEl>
                                        <p:attrNameLst>
                                          <p:attrName>style.visibility</p:attrName>
                                        </p:attrNameLst>
                                      </p:cBhvr>
                                      <p:to>
                                        <p:strVal val="visible"/>
                                      </p:to>
                                    </p:set>
                                    <p:animEffect transition="in" filter="fade">
                                      <p:cBhvr>
                                        <p:cTn id="7" dur="1000"/>
                                        <p:tgtEl>
                                          <p:spTgt spid="8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4"/>
                                        </p:tgtEl>
                                        <p:attrNameLst>
                                          <p:attrName>style.visibility</p:attrName>
                                        </p:attrNameLst>
                                      </p:cBhvr>
                                      <p:to>
                                        <p:strVal val="visible"/>
                                      </p:to>
                                    </p:set>
                                    <p:animEffect transition="in" filter="fade">
                                      <p:cBhvr>
                                        <p:cTn id="12" dur="1000"/>
                                        <p:tgtEl>
                                          <p:spTgt spid="8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05"/>
                                        </p:tgtEl>
                                        <p:attrNameLst>
                                          <p:attrName>style.visibility</p:attrName>
                                        </p:attrNameLst>
                                      </p:cBhvr>
                                      <p:to>
                                        <p:strVal val="visible"/>
                                      </p:to>
                                    </p:set>
                                    <p:animEffect transition="in" filter="fade">
                                      <p:cBhvr>
                                        <p:cTn id="17" dur="1000"/>
                                        <p:tgtEl>
                                          <p:spTgt spid="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833"/>
        <p:cNvGrpSpPr/>
        <p:nvPr/>
      </p:nvGrpSpPr>
      <p:grpSpPr>
        <a:xfrm>
          <a:off x="0" y="0"/>
          <a:ext cx="0" cy="0"/>
          <a:chOff x="0" y="0"/>
          <a:chExt cx="0" cy="0"/>
        </a:xfrm>
      </p:grpSpPr>
      <p:sp>
        <p:nvSpPr>
          <p:cNvPr id="3834" name="Google Shape;3834;p371"/>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Building a Benchmark for “Instructions”  </a:t>
            </a:r>
            <a:endParaRPr/>
          </a:p>
        </p:txBody>
      </p:sp>
      <p:sp>
        <p:nvSpPr>
          <p:cNvPr id="3835" name="Google Shape;3835;p371"/>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72</a:t>
            </a:fld>
            <a:endParaRPr/>
          </a:p>
        </p:txBody>
      </p:sp>
      <p:pic>
        <p:nvPicPr>
          <p:cNvPr id="3836" name="Google Shape;3836;p371"/>
          <p:cNvPicPr preferRelativeResize="0"/>
          <p:nvPr/>
        </p:nvPicPr>
        <p:blipFill rotWithShape="1">
          <a:blip r:embed="rId3">
            <a:alphaModFix/>
          </a:blip>
          <a:srcRect l="4806" r="9"/>
          <a:stretch/>
        </p:blipFill>
        <p:spPr>
          <a:xfrm>
            <a:off x="5869467" y="1585467"/>
            <a:ext cx="1431101" cy="1125068"/>
          </a:xfrm>
          <a:prstGeom prst="rect">
            <a:avLst/>
          </a:prstGeom>
          <a:noFill/>
          <a:ln>
            <a:noFill/>
          </a:ln>
        </p:spPr>
      </p:pic>
      <p:pic>
        <p:nvPicPr>
          <p:cNvPr id="3837" name="Google Shape;3837;p371"/>
          <p:cNvPicPr preferRelativeResize="0"/>
          <p:nvPr/>
        </p:nvPicPr>
        <p:blipFill>
          <a:blip r:embed="rId4">
            <a:alphaModFix/>
          </a:blip>
          <a:stretch>
            <a:fillRect/>
          </a:stretch>
        </p:blipFill>
        <p:spPr>
          <a:xfrm>
            <a:off x="7398067" y="1574567"/>
            <a:ext cx="857900" cy="1125067"/>
          </a:xfrm>
          <a:prstGeom prst="rect">
            <a:avLst/>
          </a:prstGeom>
          <a:noFill/>
          <a:ln>
            <a:noFill/>
          </a:ln>
        </p:spPr>
      </p:pic>
      <p:sp>
        <p:nvSpPr>
          <p:cNvPr id="3838" name="Google Shape;3838;p371"/>
          <p:cNvSpPr txBox="1"/>
          <p:nvPr/>
        </p:nvSpPr>
        <p:spPr>
          <a:xfrm>
            <a:off x="7295901" y="1297451"/>
            <a:ext cx="1722800" cy="4513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a:latin typeface="Lato"/>
                <a:ea typeface="Lato"/>
                <a:cs typeface="Lato"/>
                <a:sym typeface="Lato"/>
              </a:rPr>
              <a:t>instructions</a:t>
            </a:r>
            <a:endParaRPr sz="1333">
              <a:latin typeface="Lato"/>
              <a:ea typeface="Lato"/>
              <a:cs typeface="Lato"/>
              <a:sym typeface="Lato"/>
            </a:endParaRPr>
          </a:p>
        </p:txBody>
      </p:sp>
      <p:cxnSp>
        <p:nvCxnSpPr>
          <p:cNvPr id="3839" name="Google Shape;3839;p371"/>
          <p:cNvCxnSpPr>
            <a:stCxn id="3840" idx="3"/>
            <a:endCxn id="3836" idx="1"/>
          </p:cNvCxnSpPr>
          <p:nvPr/>
        </p:nvCxnSpPr>
        <p:spPr>
          <a:xfrm rot="10800000" flipH="1">
            <a:off x="4432019" y="2148133"/>
            <a:ext cx="1437600" cy="8000"/>
          </a:xfrm>
          <a:prstGeom prst="curvedConnector3">
            <a:avLst>
              <a:gd name="adj1" fmla="val 49995"/>
            </a:avLst>
          </a:prstGeom>
          <a:noFill/>
          <a:ln w="9525" cap="flat" cmpd="sng">
            <a:solidFill>
              <a:schemeClr val="dk2"/>
            </a:solidFill>
            <a:prstDash val="solid"/>
            <a:round/>
            <a:headEnd type="none" w="med" len="med"/>
            <a:tailEnd type="stealth" w="med" len="med"/>
          </a:ln>
        </p:spPr>
      </p:cxnSp>
      <p:cxnSp>
        <p:nvCxnSpPr>
          <p:cNvPr id="3841" name="Google Shape;3841;p371"/>
          <p:cNvCxnSpPr>
            <a:stCxn id="3837" idx="3"/>
            <a:endCxn id="3842" idx="1"/>
          </p:cNvCxnSpPr>
          <p:nvPr/>
        </p:nvCxnSpPr>
        <p:spPr>
          <a:xfrm>
            <a:off x="8255967" y="2137100"/>
            <a:ext cx="1165200" cy="800"/>
          </a:xfrm>
          <a:prstGeom prst="curvedConnector3">
            <a:avLst>
              <a:gd name="adj1" fmla="val 49993"/>
            </a:avLst>
          </a:prstGeom>
          <a:noFill/>
          <a:ln w="9525" cap="flat" cmpd="sng">
            <a:solidFill>
              <a:schemeClr val="dk2"/>
            </a:solidFill>
            <a:prstDash val="solid"/>
            <a:round/>
            <a:headEnd type="none" w="med" len="med"/>
            <a:tailEnd type="stealth" w="med" len="med"/>
          </a:ln>
        </p:spPr>
      </p:cxnSp>
      <p:cxnSp>
        <p:nvCxnSpPr>
          <p:cNvPr id="3843" name="Google Shape;3843;p371"/>
          <p:cNvCxnSpPr>
            <a:stCxn id="3844" idx="3"/>
            <a:endCxn id="3845" idx="1"/>
          </p:cNvCxnSpPr>
          <p:nvPr/>
        </p:nvCxnSpPr>
        <p:spPr>
          <a:xfrm rot="10800000" flipH="1">
            <a:off x="4462937" y="3705356"/>
            <a:ext cx="2028000" cy="2000"/>
          </a:xfrm>
          <a:prstGeom prst="curvedConnector3">
            <a:avLst>
              <a:gd name="adj1" fmla="val 49996"/>
            </a:avLst>
          </a:prstGeom>
          <a:noFill/>
          <a:ln w="9525" cap="flat" cmpd="sng">
            <a:solidFill>
              <a:schemeClr val="dk2"/>
            </a:solidFill>
            <a:prstDash val="solid"/>
            <a:round/>
            <a:headEnd type="none" w="med" len="med"/>
            <a:tailEnd type="stealth" w="med" len="med"/>
          </a:ln>
        </p:spPr>
      </p:cxnSp>
      <p:cxnSp>
        <p:nvCxnSpPr>
          <p:cNvPr id="3846" name="Google Shape;3846;p371"/>
          <p:cNvCxnSpPr/>
          <p:nvPr/>
        </p:nvCxnSpPr>
        <p:spPr>
          <a:xfrm>
            <a:off x="2554800" y="2907800"/>
            <a:ext cx="9114400" cy="13600"/>
          </a:xfrm>
          <a:prstGeom prst="straightConnector1">
            <a:avLst/>
          </a:prstGeom>
          <a:noFill/>
          <a:ln w="9525" cap="flat" cmpd="sng">
            <a:solidFill>
              <a:schemeClr val="dk2"/>
            </a:solidFill>
            <a:prstDash val="dot"/>
            <a:round/>
            <a:headEnd type="none" w="med" len="med"/>
            <a:tailEnd type="none" w="med" len="med"/>
          </a:ln>
        </p:spPr>
      </p:cxnSp>
      <p:sp>
        <p:nvSpPr>
          <p:cNvPr id="3840" name="Google Shape;3840;p371"/>
          <p:cNvSpPr/>
          <p:nvPr/>
        </p:nvSpPr>
        <p:spPr>
          <a:xfrm>
            <a:off x="3519851" y="1819065"/>
            <a:ext cx="912168" cy="674136"/>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600" i="1">
                <a:latin typeface="Lato"/>
                <a:ea typeface="Lato"/>
                <a:cs typeface="Lato"/>
                <a:sym typeface="Lato"/>
              </a:rPr>
              <a:t>Input</a:t>
            </a:r>
            <a:endParaRPr sz="1600" i="1">
              <a:latin typeface="Lato"/>
              <a:ea typeface="Lato"/>
              <a:cs typeface="Lato"/>
              <a:sym typeface="Lato"/>
            </a:endParaRPr>
          </a:p>
        </p:txBody>
      </p:sp>
      <p:sp>
        <p:nvSpPr>
          <p:cNvPr id="3842" name="Google Shape;3842;p371"/>
          <p:cNvSpPr/>
          <p:nvPr/>
        </p:nvSpPr>
        <p:spPr>
          <a:xfrm>
            <a:off x="9421000" y="1773433"/>
            <a:ext cx="990720" cy="727344"/>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533" i="1">
                <a:latin typeface="Lato"/>
                <a:ea typeface="Lato"/>
                <a:cs typeface="Lato"/>
                <a:sym typeface="Lato"/>
              </a:rPr>
              <a:t>Output</a:t>
            </a:r>
            <a:endParaRPr sz="1533" i="1">
              <a:latin typeface="Lato"/>
              <a:ea typeface="Lato"/>
              <a:cs typeface="Lato"/>
              <a:sym typeface="Lato"/>
            </a:endParaRPr>
          </a:p>
        </p:txBody>
      </p:sp>
      <p:pic>
        <p:nvPicPr>
          <p:cNvPr id="3845" name="Google Shape;3845;p371"/>
          <p:cNvPicPr preferRelativeResize="0"/>
          <p:nvPr/>
        </p:nvPicPr>
        <p:blipFill>
          <a:blip r:embed="rId5">
            <a:alphaModFix/>
          </a:blip>
          <a:stretch>
            <a:fillRect/>
          </a:stretch>
        </p:blipFill>
        <p:spPr>
          <a:xfrm>
            <a:off x="6490769" y="3176400"/>
            <a:ext cx="1058067" cy="1058067"/>
          </a:xfrm>
          <a:prstGeom prst="rect">
            <a:avLst/>
          </a:prstGeom>
          <a:noFill/>
          <a:ln>
            <a:noFill/>
          </a:ln>
        </p:spPr>
      </p:pic>
      <p:cxnSp>
        <p:nvCxnSpPr>
          <p:cNvPr id="3847" name="Google Shape;3847;p371"/>
          <p:cNvCxnSpPr>
            <a:stCxn id="3845" idx="3"/>
            <a:endCxn id="3848" idx="1"/>
          </p:cNvCxnSpPr>
          <p:nvPr/>
        </p:nvCxnSpPr>
        <p:spPr>
          <a:xfrm>
            <a:off x="7548836" y="3705433"/>
            <a:ext cx="1872000" cy="9200"/>
          </a:xfrm>
          <a:prstGeom prst="curvedConnector3">
            <a:avLst>
              <a:gd name="adj1" fmla="val 50004"/>
            </a:avLst>
          </a:prstGeom>
          <a:noFill/>
          <a:ln w="9525" cap="flat" cmpd="sng">
            <a:solidFill>
              <a:schemeClr val="dk2"/>
            </a:solidFill>
            <a:prstDash val="solid"/>
            <a:round/>
            <a:headEnd type="none" w="med" len="med"/>
            <a:tailEnd type="stealth" w="med" len="med"/>
          </a:ln>
        </p:spPr>
      </p:cxnSp>
      <p:sp>
        <p:nvSpPr>
          <p:cNvPr id="3844" name="Google Shape;3844;p371"/>
          <p:cNvSpPr/>
          <p:nvPr/>
        </p:nvSpPr>
        <p:spPr>
          <a:xfrm>
            <a:off x="3550769" y="3370288"/>
            <a:ext cx="912168" cy="674136"/>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600" i="1">
                <a:latin typeface="Lato"/>
                <a:ea typeface="Lato"/>
                <a:cs typeface="Lato"/>
                <a:sym typeface="Lato"/>
              </a:rPr>
              <a:t>Input</a:t>
            </a:r>
            <a:endParaRPr sz="1600" i="1">
              <a:latin typeface="Lato"/>
              <a:ea typeface="Lato"/>
              <a:cs typeface="Lato"/>
              <a:sym typeface="Lato"/>
            </a:endParaRPr>
          </a:p>
        </p:txBody>
      </p:sp>
      <p:sp>
        <p:nvSpPr>
          <p:cNvPr id="3848" name="Google Shape;3848;p371"/>
          <p:cNvSpPr/>
          <p:nvPr/>
        </p:nvSpPr>
        <p:spPr>
          <a:xfrm>
            <a:off x="9421000" y="3351065"/>
            <a:ext cx="990720" cy="727344"/>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533" i="1">
                <a:latin typeface="Lato"/>
                <a:ea typeface="Lato"/>
                <a:cs typeface="Lato"/>
                <a:sym typeface="Lato"/>
              </a:rPr>
              <a:t>Output</a:t>
            </a:r>
            <a:endParaRPr sz="1533" i="1">
              <a:latin typeface="Lato"/>
              <a:ea typeface="Lato"/>
              <a:cs typeface="Lato"/>
              <a:sym typeface="Lato"/>
            </a:endParaRPr>
          </a:p>
        </p:txBody>
      </p:sp>
      <p:pic>
        <p:nvPicPr>
          <p:cNvPr id="3849" name="Google Shape;3849;p371"/>
          <p:cNvPicPr preferRelativeResize="0"/>
          <p:nvPr/>
        </p:nvPicPr>
        <p:blipFill>
          <a:blip r:embed="rId5">
            <a:alphaModFix/>
          </a:blip>
          <a:stretch>
            <a:fillRect/>
          </a:stretch>
        </p:blipFill>
        <p:spPr>
          <a:xfrm>
            <a:off x="6502184" y="4994733"/>
            <a:ext cx="1058067" cy="1058067"/>
          </a:xfrm>
          <a:prstGeom prst="rect">
            <a:avLst/>
          </a:prstGeom>
          <a:noFill/>
          <a:ln>
            <a:noFill/>
          </a:ln>
        </p:spPr>
      </p:pic>
      <p:cxnSp>
        <p:nvCxnSpPr>
          <p:cNvPr id="3850" name="Google Shape;3850;p371"/>
          <p:cNvCxnSpPr>
            <a:stCxn id="3851" idx="3"/>
            <a:endCxn id="3849" idx="1"/>
          </p:cNvCxnSpPr>
          <p:nvPr/>
        </p:nvCxnSpPr>
        <p:spPr>
          <a:xfrm>
            <a:off x="5617567" y="5524300"/>
            <a:ext cx="884800" cy="800"/>
          </a:xfrm>
          <a:prstGeom prst="curvedConnector3">
            <a:avLst>
              <a:gd name="adj1" fmla="val 49990"/>
            </a:avLst>
          </a:prstGeom>
          <a:noFill/>
          <a:ln w="9525" cap="flat" cmpd="sng">
            <a:solidFill>
              <a:schemeClr val="dk2"/>
            </a:solidFill>
            <a:prstDash val="solid"/>
            <a:round/>
            <a:headEnd type="none" w="med" len="med"/>
            <a:tailEnd type="stealth" w="med" len="med"/>
          </a:ln>
        </p:spPr>
      </p:cxnSp>
      <p:cxnSp>
        <p:nvCxnSpPr>
          <p:cNvPr id="3852" name="Google Shape;3852;p371"/>
          <p:cNvCxnSpPr>
            <a:stCxn id="3849" idx="3"/>
            <a:endCxn id="3853" idx="1"/>
          </p:cNvCxnSpPr>
          <p:nvPr/>
        </p:nvCxnSpPr>
        <p:spPr>
          <a:xfrm rot="10800000" flipH="1">
            <a:off x="7560251" y="5517767"/>
            <a:ext cx="1840000" cy="6000"/>
          </a:xfrm>
          <a:prstGeom prst="curvedConnector3">
            <a:avLst>
              <a:gd name="adj1" fmla="val 50005"/>
            </a:avLst>
          </a:prstGeom>
          <a:noFill/>
          <a:ln w="9525" cap="flat" cmpd="sng">
            <a:solidFill>
              <a:schemeClr val="dk2"/>
            </a:solidFill>
            <a:prstDash val="solid"/>
            <a:round/>
            <a:headEnd type="none" w="med" len="med"/>
            <a:tailEnd type="stealth" w="med" len="med"/>
          </a:ln>
        </p:spPr>
      </p:cxnSp>
      <p:sp>
        <p:nvSpPr>
          <p:cNvPr id="3853" name="Google Shape;3853;p371"/>
          <p:cNvSpPr/>
          <p:nvPr/>
        </p:nvSpPr>
        <p:spPr>
          <a:xfrm>
            <a:off x="9400427" y="5154221"/>
            <a:ext cx="990720" cy="727344"/>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533" i="1">
                <a:latin typeface="Lato"/>
                <a:ea typeface="Lato"/>
                <a:cs typeface="Lato"/>
                <a:sym typeface="Lato"/>
              </a:rPr>
              <a:t>Output</a:t>
            </a:r>
            <a:endParaRPr sz="1533" i="1">
              <a:latin typeface="Lato"/>
              <a:ea typeface="Lato"/>
              <a:cs typeface="Lato"/>
              <a:sym typeface="Lato"/>
            </a:endParaRPr>
          </a:p>
        </p:txBody>
      </p:sp>
      <p:grpSp>
        <p:nvGrpSpPr>
          <p:cNvPr id="3854" name="Google Shape;3854;p371"/>
          <p:cNvGrpSpPr/>
          <p:nvPr/>
        </p:nvGrpSpPr>
        <p:grpSpPr>
          <a:xfrm>
            <a:off x="3317967" y="4812100"/>
            <a:ext cx="2299600" cy="1424400"/>
            <a:chOff x="2259875" y="3609075"/>
            <a:chExt cx="1724700" cy="1068300"/>
          </a:xfrm>
        </p:grpSpPr>
        <p:sp>
          <p:nvSpPr>
            <p:cNvPr id="3851" name="Google Shape;3851;p371"/>
            <p:cNvSpPr/>
            <p:nvPr/>
          </p:nvSpPr>
          <p:spPr>
            <a:xfrm>
              <a:off x="2259875" y="3609075"/>
              <a:ext cx="1724700" cy="1068300"/>
            </a:xfrm>
            <a:prstGeom prst="roundRect">
              <a:avLst>
                <a:gd name="adj" fmla="val 10181"/>
              </a:avLst>
            </a:prstGeom>
            <a:solidFill>
              <a:schemeClr val="lt2"/>
            </a:solidFill>
            <a:ln w="9525" cap="flat" cmpd="sng">
              <a:solidFill>
                <a:schemeClr val="dk2"/>
              </a:solidFill>
              <a:prstDash val="dash"/>
              <a:round/>
              <a:headEnd type="none" w="sm" len="sm"/>
              <a:tailEnd type="none" w="sm" len="sm"/>
            </a:ln>
          </p:spPr>
          <p:txBody>
            <a:bodyPr spcFirstLastPara="1" wrap="square" lIns="0" tIns="0" rIns="121900" bIns="0" anchor="t" anchorCtr="0">
              <a:noAutofit/>
            </a:bodyPr>
            <a:lstStyle/>
            <a:p>
              <a:pPr algn="ctr">
                <a:spcBef>
                  <a:spcPts val="0"/>
                </a:spcBef>
                <a:spcAft>
                  <a:spcPts val="0"/>
                </a:spcAft>
              </a:pPr>
              <a:endParaRPr sz="1467"/>
            </a:p>
          </p:txBody>
        </p:sp>
        <p:pic>
          <p:nvPicPr>
            <p:cNvPr id="3855" name="Google Shape;3855;p371"/>
            <p:cNvPicPr preferRelativeResize="0"/>
            <p:nvPr/>
          </p:nvPicPr>
          <p:blipFill>
            <a:blip r:embed="rId4">
              <a:alphaModFix/>
            </a:blip>
            <a:stretch>
              <a:fillRect/>
            </a:stretch>
          </p:blipFill>
          <p:spPr>
            <a:xfrm>
              <a:off x="2496247" y="3930394"/>
              <a:ext cx="482750" cy="633100"/>
            </a:xfrm>
            <a:prstGeom prst="rect">
              <a:avLst/>
            </a:prstGeom>
            <a:noFill/>
            <a:ln>
              <a:noFill/>
            </a:ln>
          </p:spPr>
        </p:pic>
        <p:sp>
          <p:nvSpPr>
            <p:cNvPr id="3856" name="Google Shape;3856;p371"/>
            <p:cNvSpPr txBox="1"/>
            <p:nvPr/>
          </p:nvSpPr>
          <p:spPr>
            <a:xfrm>
              <a:off x="2259886" y="3721801"/>
              <a:ext cx="1292100" cy="35396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a:latin typeface="Lato"/>
                  <a:ea typeface="Lato"/>
                  <a:cs typeface="Lato"/>
                  <a:sym typeface="Lato"/>
                </a:rPr>
                <a:t>instructions</a:t>
              </a:r>
              <a:endParaRPr sz="1467">
                <a:latin typeface="Lato"/>
                <a:ea typeface="Lato"/>
                <a:cs typeface="Lato"/>
                <a:sym typeface="Lato"/>
              </a:endParaRPr>
            </a:p>
          </p:txBody>
        </p:sp>
        <p:sp>
          <p:nvSpPr>
            <p:cNvPr id="3857" name="Google Shape;3857;p371"/>
            <p:cNvSpPr/>
            <p:nvPr/>
          </p:nvSpPr>
          <p:spPr>
            <a:xfrm>
              <a:off x="3163012" y="3911504"/>
              <a:ext cx="684126" cy="505602"/>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600" i="1">
                  <a:latin typeface="Lato"/>
                  <a:ea typeface="Lato"/>
                  <a:cs typeface="Lato"/>
                  <a:sym typeface="Lato"/>
                </a:rPr>
                <a:t>Input</a:t>
              </a:r>
              <a:endParaRPr sz="1600" i="1">
                <a:latin typeface="Lato"/>
                <a:ea typeface="Lato"/>
                <a:cs typeface="Lato"/>
                <a:sym typeface="Lato"/>
              </a:endParaRPr>
            </a:p>
          </p:txBody>
        </p:sp>
      </p:grpSp>
      <p:sp>
        <p:nvSpPr>
          <p:cNvPr id="3858" name="Google Shape;3858;p371"/>
          <p:cNvSpPr txBox="1"/>
          <p:nvPr/>
        </p:nvSpPr>
        <p:spPr>
          <a:xfrm>
            <a:off x="101600" y="1761233"/>
            <a:ext cx="2956000" cy="4513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a:latin typeface="Lato"/>
                <a:ea typeface="Lato"/>
                <a:cs typeface="Lato"/>
                <a:sym typeface="Lato"/>
              </a:rPr>
              <a:t>A typical data construction pipeline</a:t>
            </a:r>
            <a:endParaRPr sz="1733">
              <a:latin typeface="Lato"/>
              <a:ea typeface="Lato"/>
              <a:cs typeface="Lato"/>
              <a:sym typeface="Lato"/>
            </a:endParaRPr>
          </a:p>
        </p:txBody>
      </p:sp>
      <p:sp>
        <p:nvSpPr>
          <p:cNvPr id="3859" name="Google Shape;3859;p371"/>
          <p:cNvSpPr txBox="1"/>
          <p:nvPr/>
        </p:nvSpPr>
        <p:spPr>
          <a:xfrm>
            <a:off x="50500" y="3200534"/>
            <a:ext cx="3426400" cy="86154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a:latin typeface="Lato"/>
                <a:ea typeface="Lato"/>
                <a:cs typeface="Lato"/>
                <a:sym typeface="Lato"/>
              </a:rPr>
              <a:t>A typical paradigm for learning the mapping from inputs to outputs</a:t>
            </a:r>
            <a:br>
              <a:rPr lang="en" sz="1333">
                <a:latin typeface="Lato"/>
                <a:ea typeface="Lato"/>
                <a:cs typeface="Lato"/>
                <a:sym typeface="Lato"/>
              </a:rPr>
            </a:br>
            <a:r>
              <a:rPr lang="en" sz="1333">
                <a:latin typeface="Lato"/>
                <a:ea typeface="Lato"/>
                <a:cs typeface="Lato"/>
                <a:sym typeface="Lato"/>
              </a:rPr>
              <a:t>(e.g., training a </a:t>
            </a:r>
            <a:r>
              <a:rPr lang="en" sz="1333">
                <a:solidFill>
                  <a:srgbClr val="990000"/>
                </a:solidFill>
                <a:latin typeface="Lato"/>
                <a:ea typeface="Lato"/>
                <a:cs typeface="Lato"/>
                <a:sym typeface="Lato"/>
              </a:rPr>
              <a:t>sentiment analysis</a:t>
            </a:r>
            <a:r>
              <a:rPr lang="en" sz="1333">
                <a:latin typeface="Lato"/>
                <a:ea typeface="Lato"/>
                <a:cs typeface="Lato"/>
                <a:sym typeface="Lato"/>
              </a:rPr>
              <a:t> model).</a:t>
            </a:r>
            <a:endParaRPr sz="1333">
              <a:latin typeface="Lato"/>
              <a:ea typeface="Lato"/>
              <a:cs typeface="Lato"/>
              <a:sym typeface="Lato"/>
            </a:endParaRPr>
          </a:p>
        </p:txBody>
      </p:sp>
      <p:sp>
        <p:nvSpPr>
          <p:cNvPr id="3860" name="Google Shape;3860;p371"/>
          <p:cNvSpPr txBox="1"/>
          <p:nvPr/>
        </p:nvSpPr>
        <p:spPr>
          <a:xfrm>
            <a:off x="0" y="5121467"/>
            <a:ext cx="3230000" cy="65642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a:latin typeface="Lato"/>
                <a:ea typeface="Lato"/>
                <a:cs typeface="Lato"/>
                <a:sym typeface="Lato"/>
              </a:rPr>
              <a:t>Our paradigm for learning to map inputs &amp; instructions to their  outputs</a:t>
            </a:r>
            <a:endParaRPr sz="1333">
              <a:latin typeface="Lato"/>
              <a:ea typeface="Lato"/>
              <a:cs typeface="Lato"/>
              <a:sym typeface="Lato"/>
            </a:endParaRPr>
          </a:p>
        </p:txBody>
      </p:sp>
      <p:cxnSp>
        <p:nvCxnSpPr>
          <p:cNvPr id="3861" name="Google Shape;3861;p371"/>
          <p:cNvCxnSpPr/>
          <p:nvPr/>
        </p:nvCxnSpPr>
        <p:spPr>
          <a:xfrm>
            <a:off x="2554800" y="4533400"/>
            <a:ext cx="9114400" cy="13600"/>
          </a:xfrm>
          <a:prstGeom prst="straightConnector1">
            <a:avLst/>
          </a:prstGeom>
          <a:noFill/>
          <a:ln w="9525" cap="flat" cmpd="sng">
            <a:solidFill>
              <a:schemeClr val="dk2"/>
            </a:solidFill>
            <a:prstDash val="dot"/>
            <a:round/>
            <a:headEnd type="none" w="med" len="med"/>
            <a:tailEnd type="none" w="med" len="med"/>
          </a:ln>
        </p:spPr>
      </p:cxnSp>
    </p:spTree>
    <p:extLst>
      <p:ext uri="{BB962C8B-B14F-4D97-AF65-F5344CB8AC3E}">
        <p14:creationId xmlns:p14="http://schemas.microsoft.com/office/powerpoint/2010/main" val="65177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58"/>
                                        </p:tgtEl>
                                        <p:attrNameLst>
                                          <p:attrName>style.visibility</p:attrName>
                                        </p:attrNameLst>
                                      </p:cBhvr>
                                      <p:to>
                                        <p:strVal val="visible"/>
                                      </p:to>
                                    </p:set>
                                    <p:animEffect transition="in" filter="fade">
                                      <p:cBhvr>
                                        <p:cTn id="7" dur="1000"/>
                                        <p:tgtEl>
                                          <p:spTgt spid="3858"/>
                                        </p:tgtEl>
                                      </p:cBhvr>
                                    </p:animEffect>
                                  </p:childTnLst>
                                </p:cTn>
                              </p:par>
                              <p:par>
                                <p:cTn id="8" presetID="10" presetClass="entr" presetSubtype="0" fill="hold" nodeType="withEffect">
                                  <p:stCondLst>
                                    <p:cond delay="0"/>
                                  </p:stCondLst>
                                  <p:childTnLst>
                                    <p:set>
                                      <p:cBhvr>
                                        <p:cTn id="9" dur="1" fill="hold">
                                          <p:stCondLst>
                                            <p:cond delay="0"/>
                                          </p:stCondLst>
                                        </p:cTn>
                                        <p:tgtEl>
                                          <p:spTgt spid="3840"/>
                                        </p:tgtEl>
                                        <p:attrNameLst>
                                          <p:attrName>style.visibility</p:attrName>
                                        </p:attrNameLst>
                                      </p:cBhvr>
                                      <p:to>
                                        <p:strVal val="visible"/>
                                      </p:to>
                                    </p:set>
                                    <p:animEffect transition="in" filter="fade">
                                      <p:cBhvr>
                                        <p:cTn id="10" dur="1000"/>
                                        <p:tgtEl>
                                          <p:spTgt spid="3840"/>
                                        </p:tgtEl>
                                      </p:cBhvr>
                                    </p:animEffect>
                                  </p:childTnLst>
                                </p:cTn>
                              </p:par>
                              <p:par>
                                <p:cTn id="11" presetID="10" presetClass="entr" presetSubtype="0" fill="hold" nodeType="withEffect">
                                  <p:stCondLst>
                                    <p:cond delay="0"/>
                                  </p:stCondLst>
                                  <p:childTnLst>
                                    <p:set>
                                      <p:cBhvr>
                                        <p:cTn id="12" dur="1" fill="hold">
                                          <p:stCondLst>
                                            <p:cond delay="0"/>
                                          </p:stCondLst>
                                        </p:cTn>
                                        <p:tgtEl>
                                          <p:spTgt spid="3839"/>
                                        </p:tgtEl>
                                        <p:attrNameLst>
                                          <p:attrName>style.visibility</p:attrName>
                                        </p:attrNameLst>
                                      </p:cBhvr>
                                      <p:to>
                                        <p:strVal val="visible"/>
                                      </p:to>
                                    </p:set>
                                    <p:animEffect transition="in" filter="fade">
                                      <p:cBhvr>
                                        <p:cTn id="13" dur="1000"/>
                                        <p:tgtEl>
                                          <p:spTgt spid="3839"/>
                                        </p:tgtEl>
                                      </p:cBhvr>
                                    </p:animEffect>
                                  </p:childTnLst>
                                </p:cTn>
                              </p:par>
                              <p:par>
                                <p:cTn id="14" presetID="10" presetClass="entr" presetSubtype="0" fill="hold" nodeType="withEffect">
                                  <p:stCondLst>
                                    <p:cond delay="0"/>
                                  </p:stCondLst>
                                  <p:childTnLst>
                                    <p:set>
                                      <p:cBhvr>
                                        <p:cTn id="15" dur="1" fill="hold">
                                          <p:stCondLst>
                                            <p:cond delay="0"/>
                                          </p:stCondLst>
                                        </p:cTn>
                                        <p:tgtEl>
                                          <p:spTgt spid="3836"/>
                                        </p:tgtEl>
                                        <p:attrNameLst>
                                          <p:attrName>style.visibility</p:attrName>
                                        </p:attrNameLst>
                                      </p:cBhvr>
                                      <p:to>
                                        <p:strVal val="visible"/>
                                      </p:to>
                                    </p:set>
                                    <p:animEffect transition="in" filter="fade">
                                      <p:cBhvr>
                                        <p:cTn id="16" dur="1000"/>
                                        <p:tgtEl>
                                          <p:spTgt spid="3836"/>
                                        </p:tgtEl>
                                      </p:cBhvr>
                                    </p:animEffect>
                                  </p:childTnLst>
                                </p:cTn>
                              </p:par>
                              <p:par>
                                <p:cTn id="17" presetID="10" presetClass="entr" presetSubtype="0" fill="hold" nodeType="withEffect">
                                  <p:stCondLst>
                                    <p:cond delay="0"/>
                                  </p:stCondLst>
                                  <p:childTnLst>
                                    <p:set>
                                      <p:cBhvr>
                                        <p:cTn id="18" dur="1" fill="hold">
                                          <p:stCondLst>
                                            <p:cond delay="0"/>
                                          </p:stCondLst>
                                        </p:cTn>
                                        <p:tgtEl>
                                          <p:spTgt spid="3837"/>
                                        </p:tgtEl>
                                        <p:attrNameLst>
                                          <p:attrName>style.visibility</p:attrName>
                                        </p:attrNameLst>
                                      </p:cBhvr>
                                      <p:to>
                                        <p:strVal val="visible"/>
                                      </p:to>
                                    </p:set>
                                    <p:animEffect transition="in" filter="fade">
                                      <p:cBhvr>
                                        <p:cTn id="19" dur="1000"/>
                                        <p:tgtEl>
                                          <p:spTgt spid="3837"/>
                                        </p:tgtEl>
                                      </p:cBhvr>
                                    </p:animEffect>
                                  </p:childTnLst>
                                </p:cTn>
                              </p:par>
                              <p:par>
                                <p:cTn id="20" presetID="10" presetClass="entr" presetSubtype="0" fill="hold" nodeType="withEffect">
                                  <p:stCondLst>
                                    <p:cond delay="0"/>
                                  </p:stCondLst>
                                  <p:childTnLst>
                                    <p:set>
                                      <p:cBhvr>
                                        <p:cTn id="21" dur="1" fill="hold">
                                          <p:stCondLst>
                                            <p:cond delay="0"/>
                                          </p:stCondLst>
                                        </p:cTn>
                                        <p:tgtEl>
                                          <p:spTgt spid="3838"/>
                                        </p:tgtEl>
                                        <p:attrNameLst>
                                          <p:attrName>style.visibility</p:attrName>
                                        </p:attrNameLst>
                                      </p:cBhvr>
                                      <p:to>
                                        <p:strVal val="visible"/>
                                      </p:to>
                                    </p:set>
                                    <p:animEffect transition="in" filter="fade">
                                      <p:cBhvr>
                                        <p:cTn id="22" dur="1000"/>
                                        <p:tgtEl>
                                          <p:spTgt spid="3838"/>
                                        </p:tgtEl>
                                      </p:cBhvr>
                                    </p:animEffect>
                                  </p:childTnLst>
                                </p:cTn>
                              </p:par>
                              <p:par>
                                <p:cTn id="23" presetID="10" presetClass="entr" presetSubtype="0" fill="hold" nodeType="withEffect">
                                  <p:stCondLst>
                                    <p:cond delay="0"/>
                                  </p:stCondLst>
                                  <p:childTnLst>
                                    <p:set>
                                      <p:cBhvr>
                                        <p:cTn id="24" dur="1" fill="hold">
                                          <p:stCondLst>
                                            <p:cond delay="0"/>
                                          </p:stCondLst>
                                        </p:cTn>
                                        <p:tgtEl>
                                          <p:spTgt spid="3841"/>
                                        </p:tgtEl>
                                        <p:attrNameLst>
                                          <p:attrName>style.visibility</p:attrName>
                                        </p:attrNameLst>
                                      </p:cBhvr>
                                      <p:to>
                                        <p:strVal val="visible"/>
                                      </p:to>
                                    </p:set>
                                    <p:animEffect transition="in" filter="fade">
                                      <p:cBhvr>
                                        <p:cTn id="25" dur="1000"/>
                                        <p:tgtEl>
                                          <p:spTgt spid="3841"/>
                                        </p:tgtEl>
                                      </p:cBhvr>
                                    </p:animEffect>
                                  </p:childTnLst>
                                </p:cTn>
                              </p:par>
                              <p:par>
                                <p:cTn id="26" presetID="10" presetClass="entr" presetSubtype="0" fill="hold" nodeType="withEffect">
                                  <p:stCondLst>
                                    <p:cond delay="0"/>
                                  </p:stCondLst>
                                  <p:childTnLst>
                                    <p:set>
                                      <p:cBhvr>
                                        <p:cTn id="27" dur="1" fill="hold">
                                          <p:stCondLst>
                                            <p:cond delay="0"/>
                                          </p:stCondLst>
                                        </p:cTn>
                                        <p:tgtEl>
                                          <p:spTgt spid="3842"/>
                                        </p:tgtEl>
                                        <p:attrNameLst>
                                          <p:attrName>style.visibility</p:attrName>
                                        </p:attrNameLst>
                                      </p:cBhvr>
                                      <p:to>
                                        <p:strVal val="visible"/>
                                      </p:to>
                                    </p:set>
                                    <p:animEffect transition="in" filter="fade">
                                      <p:cBhvr>
                                        <p:cTn id="28" dur="1000"/>
                                        <p:tgtEl>
                                          <p:spTgt spid="3842"/>
                                        </p:tgtEl>
                                      </p:cBhvr>
                                    </p:animEffect>
                                  </p:childTnLst>
                                </p:cTn>
                              </p:par>
                              <p:par>
                                <p:cTn id="29" presetID="10" presetClass="entr" presetSubtype="0" fill="hold" nodeType="withEffect">
                                  <p:stCondLst>
                                    <p:cond delay="0"/>
                                  </p:stCondLst>
                                  <p:childTnLst>
                                    <p:set>
                                      <p:cBhvr>
                                        <p:cTn id="30" dur="1" fill="hold">
                                          <p:stCondLst>
                                            <p:cond delay="0"/>
                                          </p:stCondLst>
                                        </p:cTn>
                                        <p:tgtEl>
                                          <p:spTgt spid="3846"/>
                                        </p:tgtEl>
                                        <p:attrNameLst>
                                          <p:attrName>style.visibility</p:attrName>
                                        </p:attrNameLst>
                                      </p:cBhvr>
                                      <p:to>
                                        <p:strVal val="visible"/>
                                      </p:to>
                                    </p:set>
                                    <p:animEffect transition="in" filter="fade">
                                      <p:cBhvr>
                                        <p:cTn id="31" dur="1000"/>
                                        <p:tgtEl>
                                          <p:spTgt spid="384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859"/>
                                        </p:tgtEl>
                                        <p:attrNameLst>
                                          <p:attrName>style.visibility</p:attrName>
                                        </p:attrNameLst>
                                      </p:cBhvr>
                                      <p:to>
                                        <p:strVal val="visible"/>
                                      </p:to>
                                    </p:set>
                                    <p:animEffect transition="in" filter="fade">
                                      <p:cBhvr>
                                        <p:cTn id="36" dur="1000"/>
                                        <p:tgtEl>
                                          <p:spTgt spid="3859"/>
                                        </p:tgtEl>
                                      </p:cBhvr>
                                    </p:animEffect>
                                  </p:childTnLst>
                                </p:cTn>
                              </p:par>
                              <p:par>
                                <p:cTn id="37" presetID="10" presetClass="entr" presetSubtype="0" fill="hold" nodeType="withEffect">
                                  <p:stCondLst>
                                    <p:cond delay="0"/>
                                  </p:stCondLst>
                                  <p:childTnLst>
                                    <p:set>
                                      <p:cBhvr>
                                        <p:cTn id="38" dur="1" fill="hold">
                                          <p:stCondLst>
                                            <p:cond delay="0"/>
                                          </p:stCondLst>
                                        </p:cTn>
                                        <p:tgtEl>
                                          <p:spTgt spid="3844"/>
                                        </p:tgtEl>
                                        <p:attrNameLst>
                                          <p:attrName>style.visibility</p:attrName>
                                        </p:attrNameLst>
                                      </p:cBhvr>
                                      <p:to>
                                        <p:strVal val="visible"/>
                                      </p:to>
                                    </p:set>
                                    <p:animEffect transition="in" filter="fade">
                                      <p:cBhvr>
                                        <p:cTn id="39" dur="1000"/>
                                        <p:tgtEl>
                                          <p:spTgt spid="3844"/>
                                        </p:tgtEl>
                                      </p:cBhvr>
                                    </p:animEffect>
                                  </p:childTnLst>
                                </p:cTn>
                              </p:par>
                              <p:par>
                                <p:cTn id="40" presetID="10" presetClass="entr" presetSubtype="0" fill="hold" nodeType="withEffect">
                                  <p:stCondLst>
                                    <p:cond delay="0"/>
                                  </p:stCondLst>
                                  <p:childTnLst>
                                    <p:set>
                                      <p:cBhvr>
                                        <p:cTn id="41" dur="1" fill="hold">
                                          <p:stCondLst>
                                            <p:cond delay="0"/>
                                          </p:stCondLst>
                                        </p:cTn>
                                        <p:tgtEl>
                                          <p:spTgt spid="3843"/>
                                        </p:tgtEl>
                                        <p:attrNameLst>
                                          <p:attrName>style.visibility</p:attrName>
                                        </p:attrNameLst>
                                      </p:cBhvr>
                                      <p:to>
                                        <p:strVal val="visible"/>
                                      </p:to>
                                    </p:set>
                                    <p:animEffect transition="in" filter="fade">
                                      <p:cBhvr>
                                        <p:cTn id="42" dur="1000"/>
                                        <p:tgtEl>
                                          <p:spTgt spid="3843"/>
                                        </p:tgtEl>
                                      </p:cBhvr>
                                    </p:animEffect>
                                  </p:childTnLst>
                                </p:cTn>
                              </p:par>
                              <p:par>
                                <p:cTn id="43" presetID="10" presetClass="entr" presetSubtype="0" fill="hold" nodeType="withEffect">
                                  <p:stCondLst>
                                    <p:cond delay="0"/>
                                  </p:stCondLst>
                                  <p:childTnLst>
                                    <p:set>
                                      <p:cBhvr>
                                        <p:cTn id="44" dur="1" fill="hold">
                                          <p:stCondLst>
                                            <p:cond delay="0"/>
                                          </p:stCondLst>
                                        </p:cTn>
                                        <p:tgtEl>
                                          <p:spTgt spid="3845"/>
                                        </p:tgtEl>
                                        <p:attrNameLst>
                                          <p:attrName>style.visibility</p:attrName>
                                        </p:attrNameLst>
                                      </p:cBhvr>
                                      <p:to>
                                        <p:strVal val="visible"/>
                                      </p:to>
                                    </p:set>
                                    <p:animEffect transition="in" filter="fade">
                                      <p:cBhvr>
                                        <p:cTn id="45" dur="1000"/>
                                        <p:tgtEl>
                                          <p:spTgt spid="3845"/>
                                        </p:tgtEl>
                                      </p:cBhvr>
                                    </p:animEffect>
                                  </p:childTnLst>
                                </p:cTn>
                              </p:par>
                              <p:par>
                                <p:cTn id="46" presetID="10" presetClass="entr" presetSubtype="0" fill="hold" nodeType="withEffect">
                                  <p:stCondLst>
                                    <p:cond delay="0"/>
                                  </p:stCondLst>
                                  <p:childTnLst>
                                    <p:set>
                                      <p:cBhvr>
                                        <p:cTn id="47" dur="1" fill="hold">
                                          <p:stCondLst>
                                            <p:cond delay="0"/>
                                          </p:stCondLst>
                                        </p:cTn>
                                        <p:tgtEl>
                                          <p:spTgt spid="3847"/>
                                        </p:tgtEl>
                                        <p:attrNameLst>
                                          <p:attrName>style.visibility</p:attrName>
                                        </p:attrNameLst>
                                      </p:cBhvr>
                                      <p:to>
                                        <p:strVal val="visible"/>
                                      </p:to>
                                    </p:set>
                                    <p:animEffect transition="in" filter="fade">
                                      <p:cBhvr>
                                        <p:cTn id="48" dur="1000"/>
                                        <p:tgtEl>
                                          <p:spTgt spid="3847"/>
                                        </p:tgtEl>
                                      </p:cBhvr>
                                    </p:animEffect>
                                  </p:childTnLst>
                                </p:cTn>
                              </p:par>
                              <p:par>
                                <p:cTn id="49" presetID="10" presetClass="entr" presetSubtype="0" fill="hold" nodeType="withEffect">
                                  <p:stCondLst>
                                    <p:cond delay="0"/>
                                  </p:stCondLst>
                                  <p:childTnLst>
                                    <p:set>
                                      <p:cBhvr>
                                        <p:cTn id="50" dur="1" fill="hold">
                                          <p:stCondLst>
                                            <p:cond delay="0"/>
                                          </p:stCondLst>
                                        </p:cTn>
                                        <p:tgtEl>
                                          <p:spTgt spid="3848"/>
                                        </p:tgtEl>
                                        <p:attrNameLst>
                                          <p:attrName>style.visibility</p:attrName>
                                        </p:attrNameLst>
                                      </p:cBhvr>
                                      <p:to>
                                        <p:strVal val="visible"/>
                                      </p:to>
                                    </p:set>
                                    <p:animEffect transition="in" filter="fade">
                                      <p:cBhvr>
                                        <p:cTn id="51" dur="1000"/>
                                        <p:tgtEl>
                                          <p:spTgt spid="3848"/>
                                        </p:tgtEl>
                                      </p:cBhvr>
                                    </p:animEffect>
                                  </p:childTnLst>
                                </p:cTn>
                              </p:par>
                              <p:par>
                                <p:cTn id="52" presetID="10" presetClass="entr" presetSubtype="0" fill="hold" nodeType="withEffect">
                                  <p:stCondLst>
                                    <p:cond delay="0"/>
                                  </p:stCondLst>
                                  <p:childTnLst>
                                    <p:set>
                                      <p:cBhvr>
                                        <p:cTn id="53" dur="1" fill="hold">
                                          <p:stCondLst>
                                            <p:cond delay="0"/>
                                          </p:stCondLst>
                                        </p:cTn>
                                        <p:tgtEl>
                                          <p:spTgt spid="3861"/>
                                        </p:tgtEl>
                                        <p:attrNameLst>
                                          <p:attrName>style.visibility</p:attrName>
                                        </p:attrNameLst>
                                      </p:cBhvr>
                                      <p:to>
                                        <p:strVal val="visible"/>
                                      </p:to>
                                    </p:set>
                                    <p:animEffect transition="in" filter="fade">
                                      <p:cBhvr>
                                        <p:cTn id="54" dur="1000"/>
                                        <p:tgtEl>
                                          <p:spTgt spid="386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860"/>
                                        </p:tgtEl>
                                        <p:attrNameLst>
                                          <p:attrName>style.visibility</p:attrName>
                                        </p:attrNameLst>
                                      </p:cBhvr>
                                      <p:to>
                                        <p:strVal val="visible"/>
                                      </p:to>
                                    </p:set>
                                    <p:animEffect transition="in" filter="fade">
                                      <p:cBhvr>
                                        <p:cTn id="59" dur="1000"/>
                                        <p:tgtEl>
                                          <p:spTgt spid="3860"/>
                                        </p:tgtEl>
                                      </p:cBhvr>
                                    </p:animEffect>
                                  </p:childTnLst>
                                </p:cTn>
                              </p:par>
                              <p:par>
                                <p:cTn id="60" presetID="10" presetClass="entr" presetSubtype="0" fill="hold" nodeType="withEffect">
                                  <p:stCondLst>
                                    <p:cond delay="0"/>
                                  </p:stCondLst>
                                  <p:childTnLst>
                                    <p:set>
                                      <p:cBhvr>
                                        <p:cTn id="61" dur="1" fill="hold">
                                          <p:stCondLst>
                                            <p:cond delay="0"/>
                                          </p:stCondLst>
                                        </p:cTn>
                                        <p:tgtEl>
                                          <p:spTgt spid="3854"/>
                                        </p:tgtEl>
                                        <p:attrNameLst>
                                          <p:attrName>style.visibility</p:attrName>
                                        </p:attrNameLst>
                                      </p:cBhvr>
                                      <p:to>
                                        <p:strVal val="visible"/>
                                      </p:to>
                                    </p:set>
                                    <p:animEffect transition="in" filter="fade">
                                      <p:cBhvr>
                                        <p:cTn id="62" dur="1000"/>
                                        <p:tgtEl>
                                          <p:spTgt spid="3854"/>
                                        </p:tgtEl>
                                      </p:cBhvr>
                                    </p:animEffect>
                                  </p:childTnLst>
                                </p:cTn>
                              </p:par>
                              <p:par>
                                <p:cTn id="63" presetID="10" presetClass="entr" presetSubtype="0" fill="hold" nodeType="withEffect">
                                  <p:stCondLst>
                                    <p:cond delay="0"/>
                                  </p:stCondLst>
                                  <p:childTnLst>
                                    <p:set>
                                      <p:cBhvr>
                                        <p:cTn id="64" dur="1" fill="hold">
                                          <p:stCondLst>
                                            <p:cond delay="0"/>
                                          </p:stCondLst>
                                        </p:cTn>
                                        <p:tgtEl>
                                          <p:spTgt spid="3850"/>
                                        </p:tgtEl>
                                        <p:attrNameLst>
                                          <p:attrName>style.visibility</p:attrName>
                                        </p:attrNameLst>
                                      </p:cBhvr>
                                      <p:to>
                                        <p:strVal val="visible"/>
                                      </p:to>
                                    </p:set>
                                    <p:animEffect transition="in" filter="fade">
                                      <p:cBhvr>
                                        <p:cTn id="65" dur="1000"/>
                                        <p:tgtEl>
                                          <p:spTgt spid="3850"/>
                                        </p:tgtEl>
                                      </p:cBhvr>
                                    </p:animEffect>
                                  </p:childTnLst>
                                </p:cTn>
                              </p:par>
                              <p:par>
                                <p:cTn id="66" presetID="10" presetClass="entr" presetSubtype="0" fill="hold" nodeType="withEffect">
                                  <p:stCondLst>
                                    <p:cond delay="0"/>
                                  </p:stCondLst>
                                  <p:childTnLst>
                                    <p:set>
                                      <p:cBhvr>
                                        <p:cTn id="67" dur="1" fill="hold">
                                          <p:stCondLst>
                                            <p:cond delay="0"/>
                                          </p:stCondLst>
                                        </p:cTn>
                                        <p:tgtEl>
                                          <p:spTgt spid="3849"/>
                                        </p:tgtEl>
                                        <p:attrNameLst>
                                          <p:attrName>style.visibility</p:attrName>
                                        </p:attrNameLst>
                                      </p:cBhvr>
                                      <p:to>
                                        <p:strVal val="visible"/>
                                      </p:to>
                                    </p:set>
                                    <p:animEffect transition="in" filter="fade">
                                      <p:cBhvr>
                                        <p:cTn id="68" dur="1000"/>
                                        <p:tgtEl>
                                          <p:spTgt spid="3849"/>
                                        </p:tgtEl>
                                      </p:cBhvr>
                                    </p:animEffect>
                                  </p:childTnLst>
                                </p:cTn>
                              </p:par>
                              <p:par>
                                <p:cTn id="69" presetID="10" presetClass="entr" presetSubtype="0" fill="hold" nodeType="withEffect">
                                  <p:stCondLst>
                                    <p:cond delay="0"/>
                                  </p:stCondLst>
                                  <p:childTnLst>
                                    <p:set>
                                      <p:cBhvr>
                                        <p:cTn id="70" dur="1" fill="hold">
                                          <p:stCondLst>
                                            <p:cond delay="0"/>
                                          </p:stCondLst>
                                        </p:cTn>
                                        <p:tgtEl>
                                          <p:spTgt spid="3852"/>
                                        </p:tgtEl>
                                        <p:attrNameLst>
                                          <p:attrName>style.visibility</p:attrName>
                                        </p:attrNameLst>
                                      </p:cBhvr>
                                      <p:to>
                                        <p:strVal val="visible"/>
                                      </p:to>
                                    </p:set>
                                    <p:animEffect transition="in" filter="fade">
                                      <p:cBhvr>
                                        <p:cTn id="71" dur="1000"/>
                                        <p:tgtEl>
                                          <p:spTgt spid="3852"/>
                                        </p:tgtEl>
                                      </p:cBhvr>
                                    </p:animEffect>
                                  </p:childTnLst>
                                </p:cTn>
                              </p:par>
                              <p:par>
                                <p:cTn id="72" presetID="10" presetClass="entr" presetSubtype="0" fill="hold" nodeType="withEffect">
                                  <p:stCondLst>
                                    <p:cond delay="0"/>
                                  </p:stCondLst>
                                  <p:childTnLst>
                                    <p:set>
                                      <p:cBhvr>
                                        <p:cTn id="73" dur="1" fill="hold">
                                          <p:stCondLst>
                                            <p:cond delay="0"/>
                                          </p:stCondLst>
                                        </p:cTn>
                                        <p:tgtEl>
                                          <p:spTgt spid="3853"/>
                                        </p:tgtEl>
                                        <p:attrNameLst>
                                          <p:attrName>style.visibility</p:attrName>
                                        </p:attrNameLst>
                                      </p:cBhvr>
                                      <p:to>
                                        <p:strVal val="visible"/>
                                      </p:to>
                                    </p:set>
                                    <p:animEffect transition="in" filter="fade">
                                      <p:cBhvr>
                                        <p:cTn id="74" dur="1000"/>
                                        <p:tgtEl>
                                          <p:spTgt spid="3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82"/>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Splitting Templates into Tasks</a:t>
            </a:r>
            <a:endParaRPr/>
          </a:p>
          <a:p>
            <a:endParaRPr/>
          </a:p>
        </p:txBody>
      </p:sp>
      <p:sp>
        <p:nvSpPr>
          <p:cNvPr id="823" name="Google Shape;823;p82"/>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indent="-431789">
              <a:lnSpc>
                <a:spcPct val="100000"/>
              </a:lnSpc>
              <a:buSzPts val="1500"/>
            </a:pPr>
            <a:r>
              <a:rPr lang="en" sz="2000" dirty="0"/>
              <a:t>Split each template into tasks </a:t>
            </a:r>
            <a:br>
              <a:rPr lang="en" sz="1600" dirty="0"/>
            </a:br>
            <a:endParaRPr sz="1733" dirty="0"/>
          </a:p>
        </p:txBody>
      </p:sp>
      <p:sp>
        <p:nvSpPr>
          <p:cNvPr id="824" name="Google Shape;824;p82"/>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73</a:t>
            </a:fld>
            <a:endParaRPr/>
          </a:p>
        </p:txBody>
      </p:sp>
      <p:sp>
        <p:nvSpPr>
          <p:cNvPr id="825" name="Google Shape;825;p82"/>
          <p:cNvSpPr txBox="1">
            <a:spLocks noGrp="1"/>
          </p:cNvSpPr>
          <p:nvPr>
            <p:ph type="body" idx="4294967295"/>
          </p:nvPr>
        </p:nvSpPr>
        <p:spPr>
          <a:xfrm>
            <a:off x="103695" y="2553800"/>
            <a:ext cx="5335588" cy="1023938"/>
          </a:xfrm>
          <a:prstGeom prst="rect">
            <a:avLst/>
          </a:prstGeom>
        </p:spPr>
        <p:txBody>
          <a:bodyPr spcFirstLastPara="1" vert="horz" wrap="square" lIns="121900" tIns="121900" rIns="121900" bIns="121900" numCol="1" anchor="t" anchorCtr="0" compatLnSpc="1">
            <a:prstTxWarp prst="textNoShape">
              <a:avLst/>
            </a:prstTxWarp>
            <a:noAutofit/>
          </a:bodyPr>
          <a:lstStyle/>
          <a:p>
            <a:pPr lvl="1" indent="-397923">
              <a:lnSpc>
                <a:spcPct val="100000"/>
              </a:lnSpc>
              <a:spcBef>
                <a:spcPts val="0"/>
              </a:spcBef>
              <a:buClr>
                <a:schemeClr val="dk1"/>
              </a:buClr>
              <a:buSzPts val="1100"/>
            </a:pPr>
            <a:r>
              <a:rPr lang="en-US" sz="1733" dirty="0"/>
              <a:t>Each task is one self-contained annotation step</a:t>
            </a:r>
            <a:endParaRPr lang="en-US" sz="1600" dirty="0"/>
          </a:p>
          <a:p>
            <a:pPr marL="1219170" indent="0">
              <a:lnSpc>
                <a:spcPct val="100000"/>
              </a:lnSpc>
              <a:buNone/>
            </a:pPr>
            <a:endParaRPr lang="en-US" sz="1600" dirty="0"/>
          </a:p>
          <a:p>
            <a:pPr marL="1219170" indent="0">
              <a:lnSpc>
                <a:spcPct val="100000"/>
              </a:lnSpc>
              <a:buNone/>
            </a:pPr>
            <a:endParaRPr lang="en-US" sz="1600" dirty="0"/>
          </a:p>
          <a:p>
            <a:pPr marL="1219170" indent="0">
              <a:lnSpc>
                <a:spcPct val="100000"/>
              </a:lnSpc>
              <a:buNone/>
            </a:pPr>
            <a:endParaRPr lang="en-US" sz="1600" dirty="0"/>
          </a:p>
          <a:p>
            <a:pPr lvl="1" indent="-397923">
              <a:lnSpc>
                <a:spcPct val="100000"/>
              </a:lnSpc>
              <a:spcBef>
                <a:spcPts val="0"/>
              </a:spcBef>
              <a:buClr>
                <a:schemeClr val="dk1"/>
              </a:buClr>
              <a:buSzPts val="1100"/>
            </a:pPr>
            <a:r>
              <a:rPr lang="en-US" sz="1733" dirty="0"/>
              <a:t>Input of each task is either external data like passages or output(s) of some of the earlier steps in annotation</a:t>
            </a:r>
            <a:endParaRPr lang="en-US" sz="2000" dirty="0"/>
          </a:p>
          <a:p>
            <a:pPr indent="0">
              <a:lnSpc>
                <a:spcPct val="100000"/>
              </a:lnSpc>
              <a:buNone/>
            </a:pPr>
            <a:endParaRPr lang="en-US" sz="2000" dirty="0"/>
          </a:p>
          <a:p>
            <a:pPr indent="0">
              <a:lnSpc>
                <a:spcPct val="100000"/>
              </a:lnSpc>
              <a:buNone/>
            </a:pPr>
            <a:endParaRPr lang="en-US" sz="2000" dirty="0"/>
          </a:p>
          <a:p>
            <a:pPr lvl="1" indent="-397923">
              <a:lnSpc>
                <a:spcPct val="100000"/>
              </a:lnSpc>
              <a:spcBef>
                <a:spcPts val="0"/>
              </a:spcBef>
              <a:buClr>
                <a:schemeClr val="dk1"/>
              </a:buClr>
              <a:buSzPts val="1100"/>
            </a:pPr>
            <a:r>
              <a:rPr lang="en-US" sz="1733" dirty="0"/>
              <a:t>The output is purely collected from </a:t>
            </a:r>
            <a:r>
              <a:rPr lang="en-US" sz="1733" dirty="0" err="1"/>
              <a:t>crowdworker</a:t>
            </a:r>
            <a:r>
              <a:rPr lang="en-US" sz="1733" dirty="0"/>
              <a:t> annotation.</a:t>
            </a:r>
          </a:p>
        </p:txBody>
      </p:sp>
      <p:pic>
        <p:nvPicPr>
          <p:cNvPr id="826" name="Google Shape;826;p82"/>
          <p:cNvPicPr preferRelativeResize="0"/>
          <p:nvPr/>
        </p:nvPicPr>
        <p:blipFill rotWithShape="1">
          <a:blip r:embed="rId3">
            <a:alphaModFix/>
          </a:blip>
          <a:srcRect l="4647" t="39099" r="4575" b="7464"/>
          <a:stretch/>
        </p:blipFill>
        <p:spPr>
          <a:xfrm>
            <a:off x="5615434" y="2045767"/>
            <a:ext cx="5471335" cy="1702467"/>
          </a:xfrm>
          <a:prstGeom prst="rect">
            <a:avLst/>
          </a:prstGeom>
          <a:noFill/>
          <a:ln>
            <a:noFill/>
          </a:ln>
        </p:spPr>
      </p:pic>
      <p:sp>
        <p:nvSpPr>
          <p:cNvPr id="827" name="Google Shape;827;p82"/>
          <p:cNvSpPr/>
          <p:nvPr/>
        </p:nvSpPr>
        <p:spPr>
          <a:xfrm>
            <a:off x="5607933" y="2117667"/>
            <a:ext cx="5471200" cy="3872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solidFill>
                <a:srgbClr val="0000FF"/>
              </a:solidFill>
            </a:endParaRPr>
          </a:p>
        </p:txBody>
      </p:sp>
      <p:sp>
        <p:nvSpPr>
          <p:cNvPr id="828" name="Google Shape;828;p82"/>
          <p:cNvSpPr/>
          <p:nvPr/>
        </p:nvSpPr>
        <p:spPr>
          <a:xfrm>
            <a:off x="10800833" y="1745000"/>
            <a:ext cx="876400" cy="300800"/>
          </a:xfrm>
          <a:prstGeom prst="wedgeRectCallout">
            <a:avLst>
              <a:gd name="adj1" fmla="val -36723"/>
              <a:gd name="adj2" fmla="val 70596"/>
            </a:avLst>
          </a:prstGeom>
          <a:solidFill>
            <a:srgbClr val="F4CCC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Task1</a:t>
            </a:r>
            <a:endParaRPr sz="1200">
              <a:latin typeface="Lato"/>
              <a:ea typeface="Lato"/>
              <a:cs typeface="Lato"/>
              <a:sym typeface="Lato"/>
            </a:endParaRPr>
          </a:p>
        </p:txBody>
      </p:sp>
      <p:sp>
        <p:nvSpPr>
          <p:cNvPr id="829" name="Google Shape;829;p82"/>
          <p:cNvSpPr/>
          <p:nvPr/>
        </p:nvSpPr>
        <p:spPr>
          <a:xfrm>
            <a:off x="10902433" y="2253000"/>
            <a:ext cx="876400" cy="300800"/>
          </a:xfrm>
          <a:prstGeom prst="wedgeRectCallout">
            <a:avLst>
              <a:gd name="adj1" fmla="val -36723"/>
              <a:gd name="adj2" fmla="val 70596"/>
            </a:avLst>
          </a:prstGeom>
          <a:solidFill>
            <a:srgbClr val="C9DAF8"/>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Task2</a:t>
            </a:r>
            <a:endParaRPr sz="1200">
              <a:latin typeface="Lato"/>
              <a:ea typeface="Lato"/>
              <a:cs typeface="Lato"/>
              <a:sym typeface="Lato"/>
            </a:endParaRPr>
          </a:p>
        </p:txBody>
      </p:sp>
      <p:sp>
        <p:nvSpPr>
          <p:cNvPr id="830" name="Google Shape;830;p82"/>
          <p:cNvSpPr/>
          <p:nvPr/>
        </p:nvSpPr>
        <p:spPr>
          <a:xfrm>
            <a:off x="5607933" y="2557800"/>
            <a:ext cx="5471200" cy="300800"/>
          </a:xfrm>
          <a:prstGeom prst="roundRect">
            <a:avLst>
              <a:gd name="adj" fmla="val 16667"/>
            </a:avLst>
          </a:prstGeom>
          <a:noFill/>
          <a:ln w="9525" cap="flat" cmpd="sng">
            <a:solidFill>
              <a:srgbClr val="0000FF"/>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solidFill>
                <a:srgbClr val="0000FF"/>
              </a:solidFill>
            </a:endParaRPr>
          </a:p>
        </p:txBody>
      </p:sp>
      <p:sp>
        <p:nvSpPr>
          <p:cNvPr id="831" name="Google Shape;831;p82"/>
          <p:cNvSpPr/>
          <p:nvPr/>
        </p:nvSpPr>
        <p:spPr>
          <a:xfrm>
            <a:off x="5607933" y="2930467"/>
            <a:ext cx="5471200" cy="4132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solidFill>
                <a:srgbClr val="0000FF"/>
              </a:solidFill>
            </a:endParaRPr>
          </a:p>
        </p:txBody>
      </p:sp>
      <p:sp>
        <p:nvSpPr>
          <p:cNvPr id="832" name="Google Shape;832;p82"/>
          <p:cNvSpPr/>
          <p:nvPr/>
        </p:nvSpPr>
        <p:spPr>
          <a:xfrm>
            <a:off x="5607933" y="3404403"/>
            <a:ext cx="5471200" cy="300800"/>
          </a:xfrm>
          <a:prstGeom prst="roundRect">
            <a:avLst>
              <a:gd name="adj" fmla="val 16667"/>
            </a:avLst>
          </a:prstGeom>
          <a:noFill/>
          <a:ln w="9525" cap="flat" cmpd="sng">
            <a:solidFill>
              <a:srgbClr val="0000FF"/>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833" name="Google Shape;833;p82"/>
          <p:cNvSpPr/>
          <p:nvPr/>
        </p:nvSpPr>
        <p:spPr>
          <a:xfrm>
            <a:off x="11004033" y="2710200"/>
            <a:ext cx="876400" cy="300800"/>
          </a:xfrm>
          <a:prstGeom prst="wedgeRectCallout">
            <a:avLst>
              <a:gd name="adj1" fmla="val -36723"/>
              <a:gd name="adj2" fmla="val 70596"/>
            </a:avLst>
          </a:prstGeom>
          <a:solidFill>
            <a:srgbClr val="F4CCC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Task3</a:t>
            </a:r>
            <a:endParaRPr sz="1200">
              <a:latin typeface="Lato"/>
              <a:ea typeface="Lato"/>
              <a:cs typeface="Lato"/>
              <a:sym typeface="Lato"/>
            </a:endParaRPr>
          </a:p>
        </p:txBody>
      </p:sp>
      <p:sp>
        <p:nvSpPr>
          <p:cNvPr id="834" name="Google Shape;834;p82"/>
          <p:cNvSpPr/>
          <p:nvPr/>
        </p:nvSpPr>
        <p:spPr>
          <a:xfrm>
            <a:off x="11004033" y="3167400"/>
            <a:ext cx="876400" cy="300800"/>
          </a:xfrm>
          <a:prstGeom prst="wedgeRectCallout">
            <a:avLst>
              <a:gd name="adj1" fmla="val -36723"/>
              <a:gd name="adj2" fmla="val 70596"/>
            </a:avLst>
          </a:prstGeom>
          <a:solidFill>
            <a:srgbClr val="C9DAF8"/>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Task4</a:t>
            </a:r>
            <a:endParaRPr sz="1200">
              <a:latin typeface="Lato"/>
              <a:ea typeface="Lato"/>
              <a:cs typeface="Lato"/>
              <a:sym typeface="Lato"/>
            </a:endParaRPr>
          </a:p>
        </p:txBody>
      </p:sp>
      <p:pic>
        <p:nvPicPr>
          <p:cNvPr id="835" name="Google Shape;835;p82"/>
          <p:cNvPicPr preferRelativeResize="0"/>
          <p:nvPr/>
        </p:nvPicPr>
        <p:blipFill rotWithShape="1">
          <a:blip r:embed="rId4">
            <a:alphaModFix/>
          </a:blip>
          <a:srcRect l="6859" r="6093" b="50443"/>
          <a:stretch/>
        </p:blipFill>
        <p:spPr>
          <a:xfrm>
            <a:off x="5791200" y="4010001"/>
            <a:ext cx="4689235" cy="2132401"/>
          </a:xfrm>
          <a:prstGeom prst="rect">
            <a:avLst/>
          </a:prstGeom>
          <a:noFill/>
          <a:ln>
            <a:noFill/>
          </a:ln>
        </p:spPr>
      </p:pic>
      <p:sp>
        <p:nvSpPr>
          <p:cNvPr id="836" name="Google Shape;836;p82"/>
          <p:cNvSpPr/>
          <p:nvPr/>
        </p:nvSpPr>
        <p:spPr>
          <a:xfrm>
            <a:off x="8221667" y="4441267"/>
            <a:ext cx="2157200" cy="7052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solidFill>
                <a:srgbClr val="0000FF"/>
              </a:solidFill>
            </a:endParaRPr>
          </a:p>
        </p:txBody>
      </p:sp>
      <p:sp>
        <p:nvSpPr>
          <p:cNvPr id="837" name="Google Shape;837;p82"/>
          <p:cNvSpPr/>
          <p:nvPr/>
        </p:nvSpPr>
        <p:spPr>
          <a:xfrm>
            <a:off x="8323267" y="5251100"/>
            <a:ext cx="1020400" cy="576800"/>
          </a:xfrm>
          <a:prstGeom prst="roundRect">
            <a:avLst>
              <a:gd name="adj" fmla="val 16667"/>
            </a:avLst>
          </a:prstGeom>
          <a:noFill/>
          <a:ln w="9525" cap="flat" cmpd="sng">
            <a:solidFill>
              <a:srgbClr val="0000FF"/>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solidFill>
                <a:srgbClr val="0000FF"/>
              </a:solidFill>
            </a:endParaRPr>
          </a:p>
        </p:txBody>
      </p:sp>
      <p:sp>
        <p:nvSpPr>
          <p:cNvPr id="838" name="Google Shape;838;p82"/>
          <p:cNvSpPr/>
          <p:nvPr/>
        </p:nvSpPr>
        <p:spPr>
          <a:xfrm>
            <a:off x="9445367" y="5194800"/>
            <a:ext cx="950000" cy="947600"/>
          </a:xfrm>
          <a:prstGeom prst="rect">
            <a:avLst/>
          </a:prstGeom>
          <a:solidFill>
            <a:srgbClr val="FFFFFF"/>
          </a:solidFill>
          <a:ln>
            <a:noFill/>
          </a:ln>
        </p:spPr>
        <p:txBody>
          <a:bodyPr spcFirstLastPara="1" wrap="square" lIns="121900" tIns="121900" rIns="121900" bIns="121900" anchor="ctr" anchorCtr="0">
            <a:noAutofit/>
          </a:bodyPr>
          <a:lstStyle/>
          <a:p>
            <a:pPr>
              <a:spcBef>
                <a:spcPts val="0"/>
              </a:spcBef>
              <a:spcAft>
                <a:spcPts val="0"/>
              </a:spcAft>
            </a:pPr>
            <a:endParaRPr/>
          </a:p>
        </p:txBody>
      </p:sp>
      <p:sp>
        <p:nvSpPr>
          <p:cNvPr id="839" name="Google Shape;839;p82"/>
          <p:cNvSpPr/>
          <p:nvPr/>
        </p:nvSpPr>
        <p:spPr>
          <a:xfrm>
            <a:off x="10292833" y="4081800"/>
            <a:ext cx="876400" cy="300800"/>
          </a:xfrm>
          <a:prstGeom prst="wedgeRectCallout">
            <a:avLst>
              <a:gd name="adj1" fmla="val -36723"/>
              <a:gd name="adj2" fmla="val 70596"/>
            </a:avLst>
          </a:prstGeom>
          <a:solidFill>
            <a:srgbClr val="F4CCC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Task1</a:t>
            </a:r>
            <a:endParaRPr sz="1200">
              <a:latin typeface="Lato"/>
              <a:ea typeface="Lato"/>
              <a:cs typeface="Lato"/>
              <a:sym typeface="Lato"/>
            </a:endParaRPr>
          </a:p>
        </p:txBody>
      </p:sp>
      <p:sp>
        <p:nvSpPr>
          <p:cNvPr id="840" name="Google Shape;840;p82"/>
          <p:cNvSpPr/>
          <p:nvPr/>
        </p:nvSpPr>
        <p:spPr>
          <a:xfrm>
            <a:off x="9480033" y="5199400"/>
            <a:ext cx="876400" cy="300800"/>
          </a:xfrm>
          <a:prstGeom prst="wedgeRectCallout">
            <a:avLst>
              <a:gd name="adj1" fmla="val -36723"/>
              <a:gd name="adj2" fmla="val 70596"/>
            </a:avLst>
          </a:prstGeom>
          <a:solidFill>
            <a:srgbClr val="C9DAF8"/>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Task2</a:t>
            </a:r>
            <a:endParaRPr sz="1200">
              <a:latin typeface="Lato"/>
              <a:ea typeface="Lato"/>
              <a:cs typeface="Lato"/>
              <a:sym typeface="Lato"/>
            </a:endParaRPr>
          </a:p>
        </p:txBody>
      </p:sp>
    </p:spTree>
    <p:extLst>
      <p:ext uri="{BB962C8B-B14F-4D97-AF65-F5344CB8AC3E}">
        <p14:creationId xmlns:p14="http://schemas.microsoft.com/office/powerpoint/2010/main" val="302970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3"/>
                                        </p:tgtEl>
                                        <p:attrNameLst>
                                          <p:attrName>style.visibility</p:attrName>
                                        </p:attrNameLst>
                                      </p:cBhvr>
                                      <p:to>
                                        <p:strVal val="visible"/>
                                      </p:to>
                                    </p:set>
                                    <p:animEffect transition="in" filter="fade">
                                      <p:cBhvr>
                                        <p:cTn id="7" dur="1000"/>
                                        <p:tgtEl>
                                          <p:spTgt spid="8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6"/>
                                        </p:tgtEl>
                                        <p:attrNameLst>
                                          <p:attrName>style.visibility</p:attrName>
                                        </p:attrNameLst>
                                      </p:cBhvr>
                                      <p:to>
                                        <p:strVal val="visible"/>
                                      </p:to>
                                    </p:set>
                                    <p:animEffect transition="in" filter="fade">
                                      <p:cBhvr>
                                        <p:cTn id="12" dur="1000"/>
                                        <p:tgtEl>
                                          <p:spTgt spid="8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8"/>
                                        </p:tgtEl>
                                        <p:attrNameLst>
                                          <p:attrName>style.visibility</p:attrName>
                                        </p:attrNameLst>
                                      </p:cBhvr>
                                      <p:to>
                                        <p:strVal val="visible"/>
                                      </p:to>
                                    </p:set>
                                    <p:animEffect transition="in" filter="fade">
                                      <p:cBhvr>
                                        <p:cTn id="17" dur="1000"/>
                                        <p:tgtEl>
                                          <p:spTgt spid="828"/>
                                        </p:tgtEl>
                                      </p:cBhvr>
                                    </p:animEffect>
                                  </p:childTnLst>
                                </p:cTn>
                              </p:par>
                              <p:par>
                                <p:cTn id="18" presetID="10" presetClass="entr" presetSubtype="0" fill="hold" nodeType="withEffect">
                                  <p:stCondLst>
                                    <p:cond delay="0"/>
                                  </p:stCondLst>
                                  <p:childTnLst>
                                    <p:set>
                                      <p:cBhvr>
                                        <p:cTn id="19" dur="1" fill="hold">
                                          <p:stCondLst>
                                            <p:cond delay="0"/>
                                          </p:stCondLst>
                                        </p:cTn>
                                        <p:tgtEl>
                                          <p:spTgt spid="827"/>
                                        </p:tgtEl>
                                        <p:attrNameLst>
                                          <p:attrName>style.visibility</p:attrName>
                                        </p:attrNameLst>
                                      </p:cBhvr>
                                      <p:to>
                                        <p:strVal val="visible"/>
                                      </p:to>
                                    </p:set>
                                    <p:animEffect transition="in" filter="fade">
                                      <p:cBhvr>
                                        <p:cTn id="20" dur="1000"/>
                                        <p:tgtEl>
                                          <p:spTgt spid="82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30"/>
                                        </p:tgtEl>
                                        <p:attrNameLst>
                                          <p:attrName>style.visibility</p:attrName>
                                        </p:attrNameLst>
                                      </p:cBhvr>
                                      <p:to>
                                        <p:strVal val="visible"/>
                                      </p:to>
                                    </p:set>
                                    <p:animEffect transition="in" filter="fade">
                                      <p:cBhvr>
                                        <p:cTn id="25" dur="1000"/>
                                        <p:tgtEl>
                                          <p:spTgt spid="830"/>
                                        </p:tgtEl>
                                      </p:cBhvr>
                                    </p:animEffect>
                                  </p:childTnLst>
                                </p:cTn>
                              </p:par>
                              <p:par>
                                <p:cTn id="26" presetID="10" presetClass="entr" presetSubtype="0" fill="hold" nodeType="withEffect">
                                  <p:stCondLst>
                                    <p:cond delay="0"/>
                                  </p:stCondLst>
                                  <p:childTnLst>
                                    <p:set>
                                      <p:cBhvr>
                                        <p:cTn id="27" dur="1" fill="hold">
                                          <p:stCondLst>
                                            <p:cond delay="0"/>
                                          </p:stCondLst>
                                        </p:cTn>
                                        <p:tgtEl>
                                          <p:spTgt spid="829"/>
                                        </p:tgtEl>
                                        <p:attrNameLst>
                                          <p:attrName>style.visibility</p:attrName>
                                        </p:attrNameLst>
                                      </p:cBhvr>
                                      <p:to>
                                        <p:strVal val="visible"/>
                                      </p:to>
                                    </p:set>
                                    <p:animEffect transition="in" filter="fade">
                                      <p:cBhvr>
                                        <p:cTn id="28" dur="1000"/>
                                        <p:tgtEl>
                                          <p:spTgt spid="82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31"/>
                                        </p:tgtEl>
                                        <p:attrNameLst>
                                          <p:attrName>style.visibility</p:attrName>
                                        </p:attrNameLst>
                                      </p:cBhvr>
                                      <p:to>
                                        <p:strVal val="visible"/>
                                      </p:to>
                                    </p:set>
                                    <p:animEffect transition="in" filter="fade">
                                      <p:cBhvr>
                                        <p:cTn id="33" dur="1000"/>
                                        <p:tgtEl>
                                          <p:spTgt spid="831"/>
                                        </p:tgtEl>
                                      </p:cBhvr>
                                    </p:animEffect>
                                  </p:childTnLst>
                                </p:cTn>
                              </p:par>
                              <p:par>
                                <p:cTn id="34" presetID="10" presetClass="entr" presetSubtype="0" fill="hold" nodeType="withEffect">
                                  <p:stCondLst>
                                    <p:cond delay="0"/>
                                  </p:stCondLst>
                                  <p:childTnLst>
                                    <p:set>
                                      <p:cBhvr>
                                        <p:cTn id="35" dur="1" fill="hold">
                                          <p:stCondLst>
                                            <p:cond delay="0"/>
                                          </p:stCondLst>
                                        </p:cTn>
                                        <p:tgtEl>
                                          <p:spTgt spid="833"/>
                                        </p:tgtEl>
                                        <p:attrNameLst>
                                          <p:attrName>style.visibility</p:attrName>
                                        </p:attrNameLst>
                                      </p:cBhvr>
                                      <p:to>
                                        <p:strVal val="visible"/>
                                      </p:to>
                                    </p:set>
                                    <p:animEffect transition="in" filter="fade">
                                      <p:cBhvr>
                                        <p:cTn id="36" dur="1000"/>
                                        <p:tgtEl>
                                          <p:spTgt spid="83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832"/>
                                        </p:tgtEl>
                                        <p:attrNameLst>
                                          <p:attrName>style.visibility</p:attrName>
                                        </p:attrNameLst>
                                      </p:cBhvr>
                                      <p:to>
                                        <p:strVal val="visible"/>
                                      </p:to>
                                    </p:set>
                                    <p:animEffect transition="in" filter="fade">
                                      <p:cBhvr>
                                        <p:cTn id="41" dur="1000"/>
                                        <p:tgtEl>
                                          <p:spTgt spid="832"/>
                                        </p:tgtEl>
                                      </p:cBhvr>
                                    </p:animEffect>
                                  </p:childTnLst>
                                </p:cTn>
                              </p:par>
                              <p:par>
                                <p:cTn id="42" presetID="10" presetClass="entr" presetSubtype="0" fill="hold" nodeType="withEffect">
                                  <p:stCondLst>
                                    <p:cond delay="0"/>
                                  </p:stCondLst>
                                  <p:childTnLst>
                                    <p:set>
                                      <p:cBhvr>
                                        <p:cTn id="43" dur="1" fill="hold">
                                          <p:stCondLst>
                                            <p:cond delay="0"/>
                                          </p:stCondLst>
                                        </p:cTn>
                                        <p:tgtEl>
                                          <p:spTgt spid="834"/>
                                        </p:tgtEl>
                                        <p:attrNameLst>
                                          <p:attrName>style.visibility</p:attrName>
                                        </p:attrNameLst>
                                      </p:cBhvr>
                                      <p:to>
                                        <p:strVal val="visible"/>
                                      </p:to>
                                    </p:set>
                                    <p:animEffect transition="in" filter="fade">
                                      <p:cBhvr>
                                        <p:cTn id="44" dur="1000"/>
                                        <p:tgtEl>
                                          <p:spTgt spid="83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35"/>
                                        </p:tgtEl>
                                        <p:attrNameLst>
                                          <p:attrName>style.visibility</p:attrName>
                                        </p:attrNameLst>
                                      </p:cBhvr>
                                      <p:to>
                                        <p:strVal val="visible"/>
                                      </p:to>
                                    </p:set>
                                    <p:animEffect transition="in" filter="fade">
                                      <p:cBhvr>
                                        <p:cTn id="49" dur="1000"/>
                                        <p:tgtEl>
                                          <p:spTgt spid="83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839"/>
                                        </p:tgtEl>
                                        <p:attrNameLst>
                                          <p:attrName>style.visibility</p:attrName>
                                        </p:attrNameLst>
                                      </p:cBhvr>
                                      <p:to>
                                        <p:strVal val="visible"/>
                                      </p:to>
                                    </p:set>
                                    <p:animEffect transition="in" filter="fade">
                                      <p:cBhvr>
                                        <p:cTn id="54" dur="1000"/>
                                        <p:tgtEl>
                                          <p:spTgt spid="839"/>
                                        </p:tgtEl>
                                      </p:cBhvr>
                                    </p:animEffect>
                                  </p:childTnLst>
                                </p:cTn>
                              </p:par>
                              <p:par>
                                <p:cTn id="55" presetID="10" presetClass="entr" presetSubtype="0" fill="hold" nodeType="withEffect">
                                  <p:stCondLst>
                                    <p:cond delay="0"/>
                                  </p:stCondLst>
                                  <p:childTnLst>
                                    <p:set>
                                      <p:cBhvr>
                                        <p:cTn id="56" dur="1" fill="hold">
                                          <p:stCondLst>
                                            <p:cond delay="0"/>
                                          </p:stCondLst>
                                        </p:cTn>
                                        <p:tgtEl>
                                          <p:spTgt spid="836"/>
                                        </p:tgtEl>
                                        <p:attrNameLst>
                                          <p:attrName>style.visibility</p:attrName>
                                        </p:attrNameLst>
                                      </p:cBhvr>
                                      <p:to>
                                        <p:strVal val="visible"/>
                                      </p:to>
                                    </p:set>
                                    <p:animEffect transition="in" filter="fade">
                                      <p:cBhvr>
                                        <p:cTn id="57" dur="1000"/>
                                        <p:tgtEl>
                                          <p:spTgt spid="83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40"/>
                                        </p:tgtEl>
                                        <p:attrNameLst>
                                          <p:attrName>style.visibility</p:attrName>
                                        </p:attrNameLst>
                                      </p:cBhvr>
                                      <p:to>
                                        <p:strVal val="visible"/>
                                      </p:to>
                                    </p:set>
                                    <p:animEffect transition="in" filter="fade">
                                      <p:cBhvr>
                                        <p:cTn id="62" dur="1000"/>
                                        <p:tgtEl>
                                          <p:spTgt spid="840"/>
                                        </p:tgtEl>
                                      </p:cBhvr>
                                    </p:animEffect>
                                  </p:childTnLst>
                                </p:cTn>
                              </p:par>
                              <p:par>
                                <p:cTn id="63" presetID="10" presetClass="entr" presetSubtype="0" fill="hold" nodeType="withEffect">
                                  <p:stCondLst>
                                    <p:cond delay="0"/>
                                  </p:stCondLst>
                                  <p:childTnLst>
                                    <p:set>
                                      <p:cBhvr>
                                        <p:cTn id="64" dur="1" fill="hold">
                                          <p:stCondLst>
                                            <p:cond delay="0"/>
                                          </p:stCondLst>
                                        </p:cTn>
                                        <p:tgtEl>
                                          <p:spTgt spid="837"/>
                                        </p:tgtEl>
                                        <p:attrNameLst>
                                          <p:attrName>style.visibility</p:attrName>
                                        </p:attrNameLst>
                                      </p:cBhvr>
                                      <p:to>
                                        <p:strVal val="visible"/>
                                      </p:to>
                                    </p:set>
                                    <p:animEffect transition="in" filter="fade">
                                      <p:cBhvr>
                                        <p:cTn id="65" dur="1000"/>
                                        <p:tgtEl>
                                          <p:spTgt spid="83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825">
                                            <p:txEl>
                                              <p:pRg st="0" end="0"/>
                                            </p:txEl>
                                          </p:spTgt>
                                        </p:tgtEl>
                                        <p:attrNameLst>
                                          <p:attrName>style.visibility</p:attrName>
                                        </p:attrNameLst>
                                      </p:cBhvr>
                                      <p:to>
                                        <p:strVal val="visible"/>
                                      </p:to>
                                    </p:set>
                                    <p:animEffect transition="in" filter="fade">
                                      <p:cBhvr>
                                        <p:cTn id="70" dur="1000"/>
                                        <p:tgtEl>
                                          <p:spTgt spid="825">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825">
                                            <p:txEl>
                                              <p:pRg st="4" end="4"/>
                                            </p:txEl>
                                          </p:spTgt>
                                        </p:tgtEl>
                                        <p:attrNameLst>
                                          <p:attrName>style.visibility</p:attrName>
                                        </p:attrNameLst>
                                      </p:cBhvr>
                                      <p:to>
                                        <p:strVal val="visible"/>
                                      </p:to>
                                    </p:set>
                                    <p:animEffect transition="in" filter="fade">
                                      <p:cBhvr>
                                        <p:cTn id="75" dur="1000"/>
                                        <p:tgtEl>
                                          <p:spTgt spid="825">
                                            <p:txEl>
                                              <p:pRg st="4" end="4"/>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825">
                                            <p:txEl>
                                              <p:pRg st="7" end="7"/>
                                            </p:txEl>
                                          </p:spTgt>
                                        </p:tgtEl>
                                        <p:attrNameLst>
                                          <p:attrName>style.visibility</p:attrName>
                                        </p:attrNameLst>
                                      </p:cBhvr>
                                      <p:to>
                                        <p:strVal val="visible"/>
                                      </p:to>
                                    </p:set>
                                    <p:animEffect transition="in" filter="fade">
                                      <p:cBhvr>
                                        <p:cTn id="80" dur="1000"/>
                                        <p:tgtEl>
                                          <p:spTgt spid="82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5C5B85-DED3-AA46-871F-715E7674200E}"/>
              </a:ext>
            </a:extLst>
          </p:cNvPr>
          <p:cNvSpPr>
            <a:spLocks noGrp="1"/>
          </p:cNvSpPr>
          <p:nvPr>
            <p:ph idx="1"/>
          </p:nvPr>
        </p:nvSpPr>
        <p:spPr/>
        <p:txBody>
          <a:bodyPr/>
          <a:lstStyle/>
          <a:p>
            <a:r>
              <a:rPr lang="en-US" dirty="0"/>
              <a:t>Is there any value in out-of-format training? </a:t>
            </a:r>
          </a:p>
          <a:p>
            <a:endParaRPr lang="en-US" dirty="0"/>
          </a:p>
        </p:txBody>
      </p:sp>
      <p:sp>
        <p:nvSpPr>
          <p:cNvPr id="28" name="Google Shape;602;p44">
            <a:extLst>
              <a:ext uri="{FF2B5EF4-FFF2-40B4-BE49-F238E27FC236}">
                <a16:creationId xmlns:a16="http://schemas.microsoft.com/office/drawing/2014/main" id="{08CEA626-CAB7-B64A-A3AF-2046249B0C38}"/>
              </a:ext>
            </a:extLst>
          </p:cNvPr>
          <p:cNvSpPr txBox="1">
            <a:spLocks/>
          </p:cNvSpPr>
          <p:nvPr/>
        </p:nvSpPr>
        <p:spPr>
          <a:xfrm>
            <a:off x="205929" y="2634345"/>
            <a:ext cx="4236688" cy="1298060"/>
          </a:xfrm>
          <a:prstGeom prst="round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400"/>
              </a:spcBef>
              <a:buSzPts val="2000"/>
              <a:buNone/>
            </a:pPr>
            <a:r>
              <a:rPr lang="en-US" sz="2000" dirty="0">
                <a:latin typeface="+mn-lt"/>
              </a:rPr>
              <a:t>Mixing RACE (</a:t>
            </a:r>
            <a:r>
              <a:rPr lang="en-US" sz="2000" b="1" dirty="0">
                <a:latin typeface="+mn-lt"/>
              </a:rPr>
              <a:t>Multiple-Choice</a:t>
            </a:r>
            <a:r>
              <a:rPr lang="en-US" sz="2000" dirty="0">
                <a:latin typeface="+mn-lt"/>
              </a:rPr>
              <a:t>)</a:t>
            </a:r>
            <a:br>
              <a:rPr lang="en-US" sz="2000" dirty="0">
                <a:latin typeface="+mn-lt"/>
              </a:rPr>
            </a:br>
            <a:r>
              <a:rPr lang="en-US" sz="2000" dirty="0">
                <a:latin typeface="+mn-lt"/>
              </a:rPr>
              <a:t>w/ datasets of different formats. </a:t>
            </a:r>
          </a:p>
        </p:txBody>
      </p:sp>
      <p:grpSp>
        <p:nvGrpSpPr>
          <p:cNvPr id="10" name="Group 9">
            <a:extLst>
              <a:ext uri="{FF2B5EF4-FFF2-40B4-BE49-F238E27FC236}">
                <a16:creationId xmlns:a16="http://schemas.microsoft.com/office/drawing/2014/main" id="{F40F69E0-166D-D14E-A2BA-6D04EF3DDCCB}"/>
              </a:ext>
            </a:extLst>
          </p:cNvPr>
          <p:cNvGrpSpPr/>
          <p:nvPr/>
        </p:nvGrpSpPr>
        <p:grpSpPr>
          <a:xfrm>
            <a:off x="5673192" y="4984065"/>
            <a:ext cx="741671" cy="960439"/>
            <a:chOff x="5673192" y="4995216"/>
            <a:chExt cx="741671" cy="960439"/>
          </a:xfrm>
        </p:grpSpPr>
        <p:sp>
          <p:nvSpPr>
            <p:cNvPr id="46" name="Rectangle 45">
              <a:extLst>
                <a:ext uri="{FF2B5EF4-FFF2-40B4-BE49-F238E27FC236}">
                  <a16:creationId xmlns:a16="http://schemas.microsoft.com/office/drawing/2014/main" id="{34F404C0-DCA0-2443-8B7D-C833F1A5DD90}"/>
                </a:ext>
              </a:extLst>
            </p:cNvPr>
            <p:cNvSpPr/>
            <p:nvPr/>
          </p:nvSpPr>
          <p:spPr>
            <a:xfrm>
              <a:off x="5673192" y="4995216"/>
              <a:ext cx="722842" cy="960439"/>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692021" y="5000222"/>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55.8</a:t>
              </a:r>
            </a:p>
          </p:txBody>
        </p:sp>
      </p:gr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Experiment: Random Split Generalization</a:t>
            </a:r>
          </a:p>
        </p:txBody>
      </p:sp>
      <p:grpSp>
        <p:nvGrpSpPr>
          <p:cNvPr id="13" name="Group 12">
            <a:extLst>
              <a:ext uri="{FF2B5EF4-FFF2-40B4-BE49-F238E27FC236}">
                <a16:creationId xmlns:a16="http://schemas.microsoft.com/office/drawing/2014/main" id="{14D4A842-C25A-1149-9F46-1470B0DFF94B}"/>
              </a:ext>
            </a:extLst>
          </p:cNvPr>
          <p:cNvGrpSpPr/>
          <p:nvPr/>
        </p:nvGrpSpPr>
        <p:grpSpPr>
          <a:xfrm>
            <a:off x="6511749" y="4315166"/>
            <a:ext cx="722842" cy="1629338"/>
            <a:chOff x="6433692" y="4326317"/>
            <a:chExt cx="722842" cy="1629338"/>
          </a:xfrm>
        </p:grpSpPr>
        <p:sp>
          <p:nvSpPr>
            <p:cNvPr id="24" name="Rectangle 23">
              <a:extLst>
                <a:ext uri="{FF2B5EF4-FFF2-40B4-BE49-F238E27FC236}">
                  <a16:creationId xmlns:a16="http://schemas.microsoft.com/office/drawing/2014/main" id="{622EF219-FFA4-B04A-869C-DC596A4343E4}"/>
                </a:ext>
              </a:extLst>
            </p:cNvPr>
            <p:cNvSpPr/>
            <p:nvPr/>
          </p:nvSpPr>
          <p:spPr>
            <a:xfrm>
              <a:off x="6433692" y="4348198"/>
              <a:ext cx="722842" cy="1607457"/>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BAC344EE-C9EA-6C4E-A502-0EC1CDE3DFB8}"/>
                </a:ext>
              </a:extLst>
            </p:cNvPr>
            <p:cNvSpPr txBox="1"/>
            <p:nvPr/>
          </p:nvSpPr>
          <p:spPr>
            <a:xfrm>
              <a:off x="6433692" y="4326317"/>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59.1</a:t>
              </a:r>
            </a:p>
          </p:txBody>
        </p:sp>
      </p:grpSp>
      <p:grpSp>
        <p:nvGrpSpPr>
          <p:cNvPr id="11" name="Group 10">
            <a:extLst>
              <a:ext uri="{FF2B5EF4-FFF2-40B4-BE49-F238E27FC236}">
                <a16:creationId xmlns:a16="http://schemas.microsoft.com/office/drawing/2014/main" id="{F137CD8E-29D1-5E48-8023-963909CA8E3A}"/>
              </a:ext>
            </a:extLst>
          </p:cNvPr>
          <p:cNvGrpSpPr/>
          <p:nvPr/>
        </p:nvGrpSpPr>
        <p:grpSpPr>
          <a:xfrm>
            <a:off x="8620431" y="3885778"/>
            <a:ext cx="725689" cy="2058017"/>
            <a:chOff x="8620431" y="3885778"/>
            <a:chExt cx="725689" cy="2058017"/>
          </a:xfrm>
        </p:grpSpPr>
        <p:sp>
          <p:nvSpPr>
            <p:cNvPr id="63" name="Rectangle 62">
              <a:extLst>
                <a:ext uri="{FF2B5EF4-FFF2-40B4-BE49-F238E27FC236}">
                  <a16:creationId xmlns:a16="http://schemas.microsoft.com/office/drawing/2014/main" id="{D7D1ACF0-9436-BF4A-823E-860B54F4E908}"/>
                </a:ext>
              </a:extLst>
            </p:cNvPr>
            <p:cNvSpPr/>
            <p:nvPr/>
          </p:nvSpPr>
          <p:spPr>
            <a:xfrm>
              <a:off x="8623278" y="3885778"/>
              <a:ext cx="722842" cy="205801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8620431" y="3908114"/>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62.5</a:t>
              </a:r>
            </a:p>
          </p:txBody>
        </p:sp>
      </p:grpSp>
      <p:grpSp>
        <p:nvGrpSpPr>
          <p:cNvPr id="14" name="Group 13">
            <a:extLst>
              <a:ext uri="{FF2B5EF4-FFF2-40B4-BE49-F238E27FC236}">
                <a16:creationId xmlns:a16="http://schemas.microsoft.com/office/drawing/2014/main" id="{3251E3AF-DB7C-6E41-9242-86FAE4B70F5A}"/>
              </a:ext>
            </a:extLst>
          </p:cNvPr>
          <p:cNvGrpSpPr/>
          <p:nvPr/>
        </p:nvGrpSpPr>
        <p:grpSpPr>
          <a:xfrm>
            <a:off x="9363644" y="2771629"/>
            <a:ext cx="742976" cy="3172167"/>
            <a:chOff x="9363644" y="2771629"/>
            <a:chExt cx="742976" cy="3172167"/>
          </a:xfrm>
        </p:grpSpPr>
        <p:sp>
          <p:nvSpPr>
            <p:cNvPr id="62" name="Rectangle 61">
              <a:extLst>
                <a:ext uri="{FF2B5EF4-FFF2-40B4-BE49-F238E27FC236}">
                  <a16:creationId xmlns:a16="http://schemas.microsoft.com/office/drawing/2014/main" id="{C06CEE90-88D1-2E4E-86E0-EA521C15FBF1}"/>
                </a:ext>
              </a:extLst>
            </p:cNvPr>
            <p:cNvSpPr/>
            <p:nvPr/>
          </p:nvSpPr>
          <p:spPr>
            <a:xfrm>
              <a:off x="9383778" y="2776581"/>
              <a:ext cx="722842" cy="316721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86691C9D-BD59-8048-A801-4767FB6FD6EB}"/>
                </a:ext>
              </a:extLst>
            </p:cNvPr>
            <p:cNvSpPr txBox="1"/>
            <p:nvPr/>
          </p:nvSpPr>
          <p:spPr>
            <a:xfrm>
              <a:off x="9363644" y="2771629"/>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69.4</a:t>
              </a:r>
            </a:p>
          </p:txBody>
        </p:sp>
      </p:grpSp>
      <p:grpSp>
        <p:nvGrpSpPr>
          <p:cNvPr id="9" name="Group 8">
            <a:extLst>
              <a:ext uri="{FF2B5EF4-FFF2-40B4-BE49-F238E27FC236}">
                <a16:creationId xmlns:a16="http://schemas.microsoft.com/office/drawing/2014/main" id="{3EE7EB6B-5D36-4442-B400-07EDA0E06350}"/>
              </a:ext>
            </a:extLst>
          </p:cNvPr>
          <p:cNvGrpSpPr/>
          <p:nvPr/>
        </p:nvGrpSpPr>
        <p:grpSpPr>
          <a:xfrm>
            <a:off x="4990307" y="2192586"/>
            <a:ext cx="5518155" cy="3970318"/>
            <a:chOff x="5008494" y="2141721"/>
            <a:chExt cx="5518155" cy="3970318"/>
          </a:xfrm>
        </p:grpSpPr>
        <p:sp>
          <p:nvSpPr>
            <p:cNvPr id="12" name="TextBox 11">
              <a:extLst>
                <a:ext uri="{FF2B5EF4-FFF2-40B4-BE49-F238E27FC236}">
                  <a16:creationId xmlns:a16="http://schemas.microsoft.com/office/drawing/2014/main" id="{45D0358D-3E08-A840-B972-F7254ABB27E2}"/>
                </a:ext>
              </a:extLst>
            </p:cNvPr>
            <p:cNvSpPr txBox="1"/>
            <p:nvPr/>
          </p:nvSpPr>
          <p:spPr>
            <a:xfrm>
              <a:off x="5008494" y="2141721"/>
              <a:ext cx="425181" cy="3970318"/>
            </a:xfrm>
            <a:prstGeom prst="rect">
              <a:avLst/>
            </a:prstGeom>
            <a:noFill/>
          </p:spPr>
          <p:txBody>
            <a:bodyPr wrap="none" rtlCol="0" anchor="ctr" anchorCtr="0">
              <a:spAutoFit/>
            </a:bodyPr>
            <a:lstStyle/>
            <a:p>
              <a:pPr algn="r"/>
              <a:endParaRPr lang="en-US" dirty="0">
                <a:latin typeface="+mn-lt"/>
              </a:endParaRPr>
            </a:p>
            <a:p>
              <a:pPr algn="r"/>
              <a:r>
                <a:rPr lang="en-US" dirty="0">
                  <a:latin typeface="+mn-lt"/>
                </a:rPr>
                <a:t>40</a:t>
              </a:r>
            </a:p>
            <a:p>
              <a:pPr algn="r"/>
              <a:endParaRPr lang="en-US" dirty="0">
                <a:latin typeface="+mn-lt"/>
              </a:endParaRPr>
            </a:p>
            <a:p>
              <a:pPr algn="r"/>
              <a:endParaRPr lang="en-US" dirty="0">
                <a:latin typeface="+mn-lt"/>
              </a:endParaRPr>
            </a:p>
            <a:p>
              <a:pPr algn="r"/>
              <a:r>
                <a:rPr lang="en-US" dirty="0">
                  <a:latin typeface="+mn-lt"/>
                </a:rPr>
                <a:t>30</a:t>
              </a:r>
            </a:p>
            <a:p>
              <a:pPr algn="r"/>
              <a:endParaRPr lang="en-US" dirty="0">
                <a:latin typeface="+mn-lt"/>
              </a:endParaRPr>
            </a:p>
            <a:p>
              <a:pPr algn="r"/>
              <a:endParaRPr lang="en-US" dirty="0">
                <a:latin typeface="+mn-lt"/>
              </a:endParaRPr>
            </a:p>
            <a:p>
              <a:pPr algn="r"/>
              <a:r>
                <a:rPr lang="en-US" dirty="0">
                  <a:latin typeface="+mn-lt"/>
                </a:rPr>
                <a:t>20</a:t>
              </a:r>
            </a:p>
            <a:p>
              <a:pPr algn="r"/>
              <a:endParaRPr lang="en-US" dirty="0">
                <a:latin typeface="+mn-lt"/>
              </a:endParaRPr>
            </a:p>
            <a:p>
              <a:pPr algn="r"/>
              <a:endParaRPr lang="en-US" dirty="0">
                <a:latin typeface="+mn-lt"/>
              </a:endParaRPr>
            </a:p>
            <a:p>
              <a:pPr algn="r"/>
              <a:r>
                <a:rPr lang="en-US" dirty="0">
                  <a:latin typeface="+mn-lt"/>
                </a:rPr>
                <a:t>10</a:t>
              </a:r>
            </a:p>
            <a:p>
              <a:pPr algn="r"/>
              <a:endParaRPr lang="en-US" dirty="0">
                <a:latin typeface="+mn-lt"/>
              </a:endParaRPr>
            </a:p>
            <a:p>
              <a:pPr algn="r"/>
              <a:endParaRPr lang="en-US" dirty="0">
                <a:latin typeface="+mn-lt"/>
              </a:endParaRPr>
            </a:p>
            <a:p>
              <a:pPr algn="r"/>
              <a:r>
                <a:rPr lang="en-US" dirty="0">
                  <a:latin typeface="+mn-lt"/>
                </a:rPr>
                <a:t>0</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5413184" y="5962535"/>
              <a:ext cx="5113465"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84E90A73-839B-844F-A3CE-B3C47ABD929D}"/>
              </a:ext>
            </a:extLst>
          </p:cNvPr>
          <p:cNvSpPr/>
          <p:nvPr/>
        </p:nvSpPr>
        <p:spPr>
          <a:xfrm>
            <a:off x="8507269" y="3714754"/>
            <a:ext cx="850404" cy="22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AA6479E-F807-C842-BCE6-EE272696ADE8}"/>
              </a:ext>
            </a:extLst>
          </p:cNvPr>
          <p:cNvSpPr/>
          <p:nvPr/>
        </p:nvSpPr>
        <p:spPr>
          <a:xfrm>
            <a:off x="6506861" y="4169009"/>
            <a:ext cx="1069326" cy="1774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0EC7008-FCBC-FA46-BA5A-BE74EBD15643}"/>
              </a:ext>
            </a:extLst>
          </p:cNvPr>
          <p:cNvSpPr/>
          <p:nvPr/>
        </p:nvSpPr>
        <p:spPr>
          <a:xfrm>
            <a:off x="9379158" y="2771629"/>
            <a:ext cx="1358984" cy="3179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16">
            <a:extLst>
              <a:ext uri="{FF2B5EF4-FFF2-40B4-BE49-F238E27FC236}">
                <a16:creationId xmlns:a16="http://schemas.microsoft.com/office/drawing/2014/main" id="{AD735698-923B-DF47-B2E9-B5E38CD148F2}"/>
              </a:ext>
            </a:extLst>
          </p:cNvPr>
          <p:cNvSpPr>
            <a:spLocks noGrp="1"/>
          </p:cNvSpPr>
          <p:nvPr>
            <p:ph type="sldNum" sz="quarter" idx="10"/>
          </p:nvPr>
        </p:nvSpPr>
        <p:spPr/>
        <p:txBody>
          <a:bodyPr/>
          <a:lstStyle/>
          <a:p>
            <a:pPr>
              <a:defRPr/>
            </a:pPr>
            <a:fld id="{0121240C-47AF-2F4D-83B3-CC3EDF50F794}" type="slidenum">
              <a:rPr lang="en-US" smtClean="0"/>
              <a:pPr>
                <a:defRPr/>
              </a:pPr>
              <a:t>74</a:t>
            </a:fld>
            <a:endParaRPr lang="en-US" dirty="0"/>
          </a:p>
        </p:txBody>
      </p:sp>
    </p:spTree>
    <p:extLst>
      <p:ext uri="{BB962C8B-B14F-4D97-AF65-F5344CB8AC3E}">
        <p14:creationId xmlns:p14="http://schemas.microsoft.com/office/powerpoint/2010/main" val="49259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22" presetClass="exit" presetSubtype="4" fill="hold" grpId="0" nodeType="withEffect">
                                  <p:stCondLst>
                                    <p:cond delay="0"/>
                                  </p:stCondLst>
                                  <p:childTnLst>
                                    <p:animEffect transition="out" filter="wipe(down)">
                                      <p:cBhvr>
                                        <p:cTn id="11" dur="500"/>
                                        <p:tgtEl>
                                          <p:spTgt spid="35"/>
                                        </p:tgtEl>
                                      </p:cBhvr>
                                    </p:animEffect>
                                    <p:set>
                                      <p:cBhvr>
                                        <p:cTn id="12" dur="1" fill="hold">
                                          <p:stCondLst>
                                            <p:cond delay="499"/>
                                          </p:stCondLst>
                                        </p:cTn>
                                        <p:tgtEl>
                                          <p:spTgt spid="3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36"/>
                                        </p:tgtEl>
                                      </p:cBhvr>
                                    </p:animEffect>
                                    <p:set>
                                      <p:cBhvr>
                                        <p:cTn id="17" dur="1" fill="hold">
                                          <p:stCondLst>
                                            <p:cond delay="499"/>
                                          </p:stCondLst>
                                        </p:cTn>
                                        <p:tgtEl>
                                          <p:spTgt spid="3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37"/>
                                        </p:tgtEl>
                                      </p:cBhvr>
                                    </p:animEffect>
                                    <p:set>
                                      <p:cBhvr>
                                        <p:cTn id="22"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animBg="1"/>
      <p:bldP spid="36" grpId="0" animBg="1"/>
      <p:bldP spid="37"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Motivation: Cross-Task Generalization</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75</a:t>
            </a:fld>
            <a:endParaRPr lang="en-US" dirty="0"/>
          </a:p>
        </p:txBody>
      </p:sp>
      <p:pic>
        <p:nvPicPr>
          <p:cNvPr id="94" name="Picture 93">
            <a:extLst>
              <a:ext uri="{FF2B5EF4-FFF2-40B4-BE49-F238E27FC236}">
                <a16:creationId xmlns:a16="http://schemas.microsoft.com/office/drawing/2014/main" id="{018FEC27-9B31-BF4C-B263-50DC50404784}"/>
              </a:ext>
            </a:extLst>
          </p:cNvPr>
          <p:cNvPicPr>
            <a:picLocks noChangeAspect="1"/>
          </p:cNvPicPr>
          <p:nvPr/>
        </p:nvPicPr>
        <p:blipFill>
          <a:blip r:embed="rId3">
            <a:duotone>
              <a:schemeClr val="accent1">
                <a:shade val="45000"/>
                <a:satMod val="135000"/>
              </a:schemeClr>
              <a:prstClr val="white"/>
            </a:duotone>
          </a:blip>
          <a:stretch>
            <a:fillRect/>
          </a:stretch>
        </p:blipFill>
        <p:spPr>
          <a:xfrm>
            <a:off x="2390998" y="3468979"/>
            <a:ext cx="1314699" cy="1019608"/>
          </a:xfrm>
          <a:prstGeom prst="rect">
            <a:avLst/>
          </a:prstGeom>
        </p:spPr>
      </p:pic>
      <p:pic>
        <p:nvPicPr>
          <p:cNvPr id="95" name="Picture 94">
            <a:extLst>
              <a:ext uri="{FF2B5EF4-FFF2-40B4-BE49-F238E27FC236}">
                <a16:creationId xmlns:a16="http://schemas.microsoft.com/office/drawing/2014/main" id="{F6B861BC-22AD-6F48-A7F7-C847E796ED15}"/>
              </a:ext>
            </a:extLst>
          </p:cNvPr>
          <p:cNvPicPr>
            <a:picLocks noChangeAspect="1"/>
          </p:cNvPicPr>
          <p:nvPr/>
        </p:nvPicPr>
        <p:blipFill>
          <a:blip r:embed="rId4">
            <a:duotone>
              <a:schemeClr val="accent5">
                <a:shade val="45000"/>
                <a:satMod val="135000"/>
              </a:schemeClr>
              <a:prstClr val="white"/>
            </a:duotone>
          </a:blip>
          <a:stretch>
            <a:fillRect/>
          </a:stretch>
        </p:blipFill>
        <p:spPr>
          <a:xfrm>
            <a:off x="5341054" y="3468979"/>
            <a:ext cx="1314699" cy="1019608"/>
          </a:xfrm>
          <a:prstGeom prst="rect">
            <a:avLst/>
          </a:prstGeom>
        </p:spPr>
      </p:pic>
      <p:sp>
        <p:nvSpPr>
          <p:cNvPr id="97" name="Chevron 96">
            <a:extLst>
              <a:ext uri="{FF2B5EF4-FFF2-40B4-BE49-F238E27FC236}">
                <a16:creationId xmlns:a16="http://schemas.microsoft.com/office/drawing/2014/main" id="{041E17D8-DF75-0A45-8A30-50419FA89AA6}"/>
              </a:ext>
            </a:extLst>
          </p:cNvPr>
          <p:cNvSpPr/>
          <p:nvPr/>
        </p:nvSpPr>
        <p:spPr>
          <a:xfrm rot="5400000">
            <a:off x="2816493" y="2911852"/>
            <a:ext cx="380452" cy="242000"/>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8" name="Chevron 97">
            <a:extLst>
              <a:ext uri="{FF2B5EF4-FFF2-40B4-BE49-F238E27FC236}">
                <a16:creationId xmlns:a16="http://schemas.microsoft.com/office/drawing/2014/main" id="{5B307530-A509-1C4E-BEE7-0BF9BBCD421D}"/>
              </a:ext>
            </a:extLst>
          </p:cNvPr>
          <p:cNvSpPr/>
          <p:nvPr/>
        </p:nvSpPr>
        <p:spPr>
          <a:xfrm rot="5400000">
            <a:off x="5771106" y="2921546"/>
            <a:ext cx="380452" cy="242000"/>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9" name="Chevron 98">
            <a:extLst>
              <a:ext uri="{FF2B5EF4-FFF2-40B4-BE49-F238E27FC236}">
                <a16:creationId xmlns:a16="http://schemas.microsoft.com/office/drawing/2014/main" id="{548BF3E8-72A7-9E42-8120-343D5DD0A826}"/>
              </a:ext>
            </a:extLst>
          </p:cNvPr>
          <p:cNvSpPr/>
          <p:nvPr/>
        </p:nvSpPr>
        <p:spPr>
          <a:xfrm rot="5400000">
            <a:off x="2816493" y="4750046"/>
            <a:ext cx="380452" cy="242000"/>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0" name="Chevron 99">
            <a:extLst>
              <a:ext uri="{FF2B5EF4-FFF2-40B4-BE49-F238E27FC236}">
                <a16:creationId xmlns:a16="http://schemas.microsoft.com/office/drawing/2014/main" id="{76C93647-D69D-4545-9566-79D51AE4B951}"/>
              </a:ext>
            </a:extLst>
          </p:cNvPr>
          <p:cNvSpPr/>
          <p:nvPr/>
        </p:nvSpPr>
        <p:spPr>
          <a:xfrm rot="5400000">
            <a:off x="5771106" y="4748009"/>
            <a:ext cx="380452" cy="242000"/>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4" name="Rectangle 103">
            <a:extLst>
              <a:ext uri="{FF2B5EF4-FFF2-40B4-BE49-F238E27FC236}">
                <a16:creationId xmlns:a16="http://schemas.microsoft.com/office/drawing/2014/main" id="{098B9560-0913-CF4B-A56C-1F8E4A3DE910}"/>
              </a:ext>
            </a:extLst>
          </p:cNvPr>
          <p:cNvSpPr/>
          <p:nvPr/>
        </p:nvSpPr>
        <p:spPr>
          <a:xfrm>
            <a:off x="4936776" y="5395734"/>
            <a:ext cx="1968499" cy="400110"/>
          </a:xfrm>
          <a:prstGeom prst="rect">
            <a:avLst/>
          </a:prstGeom>
        </p:spPr>
        <p:txBody>
          <a:bodyPr wrap="square">
            <a:spAutoFit/>
          </a:bodyPr>
          <a:lstStyle/>
          <a:p>
            <a:pPr algn="ctr"/>
            <a:r>
              <a:rPr lang="en-US" sz="2000" i="1" dirty="0"/>
              <a:t>“event duration”</a:t>
            </a:r>
          </a:p>
        </p:txBody>
      </p:sp>
      <p:pic>
        <p:nvPicPr>
          <p:cNvPr id="105" name="Picture 104">
            <a:extLst>
              <a:ext uri="{FF2B5EF4-FFF2-40B4-BE49-F238E27FC236}">
                <a16:creationId xmlns:a16="http://schemas.microsoft.com/office/drawing/2014/main" id="{9B8F7EB2-D217-054B-A8E6-992096A00EB4}"/>
              </a:ext>
            </a:extLst>
          </p:cNvPr>
          <p:cNvPicPr>
            <a:picLocks noChangeAspect="1"/>
          </p:cNvPicPr>
          <p:nvPr/>
        </p:nvPicPr>
        <p:blipFill>
          <a:blip r:embed="rId4">
            <a:duotone>
              <a:schemeClr val="accent2">
                <a:shade val="45000"/>
                <a:satMod val="135000"/>
              </a:schemeClr>
              <a:prstClr val="white"/>
            </a:duotone>
          </a:blip>
          <a:stretch>
            <a:fillRect/>
          </a:stretch>
        </p:blipFill>
        <p:spPr>
          <a:xfrm>
            <a:off x="8216968" y="3468979"/>
            <a:ext cx="1314699" cy="1019608"/>
          </a:xfrm>
          <a:prstGeom prst="rect">
            <a:avLst/>
          </a:prstGeom>
        </p:spPr>
      </p:pic>
      <p:sp>
        <p:nvSpPr>
          <p:cNvPr id="106" name="Chevron 105">
            <a:extLst>
              <a:ext uri="{FF2B5EF4-FFF2-40B4-BE49-F238E27FC236}">
                <a16:creationId xmlns:a16="http://schemas.microsoft.com/office/drawing/2014/main" id="{1D6801C6-C12D-5D43-A4A0-8D9524192B61}"/>
              </a:ext>
            </a:extLst>
          </p:cNvPr>
          <p:cNvSpPr/>
          <p:nvPr/>
        </p:nvSpPr>
        <p:spPr>
          <a:xfrm rot="5400000">
            <a:off x="8641531" y="2921546"/>
            <a:ext cx="380452" cy="242000"/>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7" name="Chevron 106">
            <a:extLst>
              <a:ext uri="{FF2B5EF4-FFF2-40B4-BE49-F238E27FC236}">
                <a16:creationId xmlns:a16="http://schemas.microsoft.com/office/drawing/2014/main" id="{7FB2F4F7-00FB-0B4C-81F5-10BA38DB8961}"/>
              </a:ext>
            </a:extLst>
          </p:cNvPr>
          <p:cNvSpPr/>
          <p:nvPr/>
        </p:nvSpPr>
        <p:spPr>
          <a:xfrm rot="5400000">
            <a:off x="8641531" y="4748009"/>
            <a:ext cx="380452" cy="242000"/>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8" name="Rectangle 107">
            <a:extLst>
              <a:ext uri="{FF2B5EF4-FFF2-40B4-BE49-F238E27FC236}">
                <a16:creationId xmlns:a16="http://schemas.microsoft.com/office/drawing/2014/main" id="{9389569C-66C4-A249-8E6A-A57966D4CA51}"/>
              </a:ext>
            </a:extLst>
          </p:cNvPr>
          <p:cNvSpPr/>
          <p:nvPr/>
        </p:nvSpPr>
        <p:spPr>
          <a:xfrm>
            <a:off x="7696893" y="5395734"/>
            <a:ext cx="2331225" cy="400110"/>
          </a:xfrm>
          <a:prstGeom prst="rect">
            <a:avLst/>
          </a:prstGeom>
        </p:spPr>
        <p:txBody>
          <a:bodyPr wrap="square">
            <a:spAutoFit/>
          </a:bodyPr>
          <a:lstStyle/>
          <a:p>
            <a:pPr algn="ctr"/>
            <a:r>
              <a:rPr lang="en-US" sz="2000" i="1" dirty="0"/>
              <a:t>“a valid question”</a:t>
            </a:r>
          </a:p>
        </p:txBody>
      </p:sp>
      <p:sp>
        <p:nvSpPr>
          <p:cNvPr id="110" name="Google Shape;711;p72">
            <a:extLst>
              <a:ext uri="{FF2B5EF4-FFF2-40B4-BE49-F238E27FC236}">
                <a16:creationId xmlns:a16="http://schemas.microsoft.com/office/drawing/2014/main" id="{0516D3CF-7217-E54E-B21C-59DA10FDD1AF}"/>
              </a:ext>
            </a:extLst>
          </p:cNvPr>
          <p:cNvSpPr txBox="1"/>
          <p:nvPr/>
        </p:nvSpPr>
        <p:spPr>
          <a:xfrm>
            <a:off x="2250837" y="5876763"/>
            <a:ext cx="141213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a:t>
            </a:r>
            <a:endParaRPr sz="1600" i="1" dirty="0">
              <a:solidFill>
                <a:srgbClr val="980000"/>
              </a:solidFill>
              <a:latin typeface="Lato"/>
              <a:ea typeface="Lato"/>
              <a:cs typeface="Lato"/>
              <a:sym typeface="Lato"/>
            </a:endParaRPr>
          </a:p>
        </p:txBody>
      </p:sp>
      <p:sp>
        <p:nvSpPr>
          <p:cNvPr id="111" name="Google Shape;711;p72">
            <a:extLst>
              <a:ext uri="{FF2B5EF4-FFF2-40B4-BE49-F238E27FC236}">
                <a16:creationId xmlns:a16="http://schemas.microsoft.com/office/drawing/2014/main" id="{D50D4E4C-98D0-7142-B6E8-7A94E3631281}"/>
              </a:ext>
            </a:extLst>
          </p:cNvPr>
          <p:cNvSpPr txBox="1"/>
          <p:nvPr/>
        </p:nvSpPr>
        <p:spPr>
          <a:xfrm>
            <a:off x="5521909" y="5876763"/>
            <a:ext cx="939805"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a:t>
            </a:r>
            <a:endParaRPr sz="1400" i="1" dirty="0">
              <a:solidFill>
                <a:srgbClr val="980000"/>
              </a:solidFill>
              <a:latin typeface="Lato"/>
              <a:ea typeface="Lato"/>
              <a:cs typeface="Lato"/>
              <a:sym typeface="Lato"/>
            </a:endParaRPr>
          </a:p>
        </p:txBody>
      </p:sp>
      <p:sp>
        <p:nvSpPr>
          <p:cNvPr id="112" name="Google Shape;711;p72">
            <a:extLst>
              <a:ext uri="{FF2B5EF4-FFF2-40B4-BE49-F238E27FC236}">
                <a16:creationId xmlns:a16="http://schemas.microsoft.com/office/drawing/2014/main" id="{9759E885-4CFD-154E-8B41-DD7725F900FD}"/>
              </a:ext>
            </a:extLst>
          </p:cNvPr>
          <p:cNvSpPr txBox="1"/>
          <p:nvPr/>
        </p:nvSpPr>
        <p:spPr>
          <a:xfrm>
            <a:off x="8397915" y="5876763"/>
            <a:ext cx="107000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Grammar Checker</a:t>
            </a:r>
            <a:endParaRPr sz="1400" i="1" dirty="0">
              <a:solidFill>
                <a:srgbClr val="980000"/>
              </a:solidFill>
              <a:latin typeface="Lato"/>
              <a:ea typeface="Lato"/>
              <a:cs typeface="Lato"/>
              <a:sym typeface="Lato"/>
            </a:endParaRPr>
          </a:p>
        </p:txBody>
      </p:sp>
      <p:sp>
        <p:nvSpPr>
          <p:cNvPr id="113" name="Rectangle 112">
            <a:extLst>
              <a:ext uri="{FF2B5EF4-FFF2-40B4-BE49-F238E27FC236}">
                <a16:creationId xmlns:a16="http://schemas.microsoft.com/office/drawing/2014/main" id="{8EB5AF90-C42D-9940-B531-1067071F1F25}"/>
              </a:ext>
            </a:extLst>
          </p:cNvPr>
          <p:cNvSpPr/>
          <p:nvPr/>
        </p:nvSpPr>
        <p:spPr>
          <a:xfrm>
            <a:off x="1865870" y="5428392"/>
            <a:ext cx="2275463" cy="400110"/>
          </a:xfrm>
          <a:prstGeom prst="rect">
            <a:avLst/>
          </a:prstGeom>
        </p:spPr>
        <p:txBody>
          <a:bodyPr wrap="square">
            <a:spAutoFit/>
          </a:bodyPr>
          <a:lstStyle/>
          <a:p>
            <a:pPr algn="ctr"/>
            <a:r>
              <a:rPr lang="en-US" sz="2000" i="1" dirty="0"/>
              <a:t>“30mins”, “an hour”</a:t>
            </a:r>
          </a:p>
        </p:txBody>
      </p:sp>
      <p:sp>
        <p:nvSpPr>
          <p:cNvPr id="114" name="Alternate Process 113">
            <a:extLst>
              <a:ext uri="{FF2B5EF4-FFF2-40B4-BE49-F238E27FC236}">
                <a16:creationId xmlns:a16="http://schemas.microsoft.com/office/drawing/2014/main" id="{745073D8-5744-7A45-A050-25C5AA12A6C5}"/>
              </a:ext>
            </a:extLst>
          </p:cNvPr>
          <p:cNvSpPr/>
          <p:nvPr/>
        </p:nvSpPr>
        <p:spPr>
          <a:xfrm>
            <a:off x="2688607" y="1638227"/>
            <a:ext cx="6464835" cy="817245"/>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r>
              <a:rPr lang="en-US" b="1" i="1" dirty="0">
                <a:solidFill>
                  <a:schemeClr val="tx1"/>
                </a:solidFill>
              </a:rPr>
              <a:t>Text: </a:t>
            </a:r>
            <a:r>
              <a:rPr lang="en-US" i="1" dirty="0">
                <a:solidFill>
                  <a:schemeClr val="tx1"/>
                </a:solidFill>
              </a:rPr>
              <a:t>She chose to make a salad for lunch tomorrow and Sunday. </a:t>
            </a:r>
            <a:br>
              <a:rPr lang="en-US" i="1" dirty="0">
                <a:solidFill>
                  <a:schemeClr val="tx1"/>
                </a:solidFill>
              </a:rPr>
            </a:br>
            <a:r>
              <a:rPr lang="en-US" b="1" i="1" dirty="0">
                <a:solidFill>
                  <a:schemeClr val="tx1"/>
                </a:solidFill>
              </a:rPr>
              <a:t>Question:</a:t>
            </a:r>
            <a:r>
              <a:rPr lang="en-US" i="1" dirty="0">
                <a:solidFill>
                  <a:schemeClr val="tx1"/>
                </a:solidFill>
              </a:rPr>
              <a:t> how long did it take for her to make a salad?</a:t>
            </a:r>
          </a:p>
        </p:txBody>
      </p:sp>
    </p:spTree>
    <p:extLst>
      <p:ext uri="{BB962C8B-B14F-4D97-AF65-F5344CB8AC3E}">
        <p14:creationId xmlns:p14="http://schemas.microsoft.com/office/powerpoint/2010/main" val="353689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xit" presetSubtype="0" fill="hold" nodeType="withEffect">
                                  <p:stCondLst>
                                    <p:cond delay="0"/>
                                  </p:stCondLst>
                                  <p:childTnLst>
                                    <p:animEffect transition="out" filter="fade">
                                      <p:cBhvr>
                                        <p:cTn id="9" dur="500"/>
                                        <p:tgtEl>
                                          <p:spTgt spid="94"/>
                                        </p:tgtEl>
                                      </p:cBhvr>
                                    </p:animEffect>
                                    <p:set>
                                      <p:cBhvr>
                                        <p:cTn id="10" dur="1" fill="hold">
                                          <p:stCondLst>
                                            <p:cond delay="499"/>
                                          </p:stCondLst>
                                        </p:cTn>
                                        <p:tgtEl>
                                          <p:spTgt spid="94"/>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500"/>
                                        <p:tgtEl>
                                          <p:spTgt spid="95"/>
                                        </p:tgtEl>
                                      </p:cBhvr>
                                    </p:animEffect>
                                  </p:childTnLst>
                                </p:cTn>
                              </p:par>
                              <p:par>
                                <p:cTn id="14" presetID="10" presetClass="exit" presetSubtype="0" fill="hold" nodeType="withEffect">
                                  <p:stCondLst>
                                    <p:cond delay="0"/>
                                  </p:stCondLst>
                                  <p:childTnLst>
                                    <p:animEffect transition="out" filter="fade">
                                      <p:cBhvr>
                                        <p:cTn id="15" dur="500"/>
                                        <p:tgtEl>
                                          <p:spTgt spid="95"/>
                                        </p:tgtEl>
                                      </p:cBhvr>
                                    </p:animEffect>
                                    <p:set>
                                      <p:cBhvr>
                                        <p:cTn id="16" dur="1" fill="hold">
                                          <p:stCondLst>
                                            <p:cond delay="499"/>
                                          </p:stCondLst>
                                        </p:cTn>
                                        <p:tgtEl>
                                          <p:spTgt spid="9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7"/>
                                        </p:tgtEl>
                                        <p:attrNameLst>
                                          <p:attrName>style.visibility</p:attrName>
                                        </p:attrNameLst>
                                      </p:cBhvr>
                                      <p:to>
                                        <p:strVal val="visible"/>
                                      </p:to>
                                    </p:set>
                                    <p:animEffect transition="in" filter="fade">
                                      <p:cBhvr>
                                        <p:cTn id="21" dur="500"/>
                                        <p:tgtEl>
                                          <p:spTgt spid="9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97"/>
                                        </p:tgtEl>
                                      </p:cBhvr>
                                    </p:animEffect>
                                    <p:set>
                                      <p:cBhvr>
                                        <p:cTn id="26" dur="1" fill="hold">
                                          <p:stCondLst>
                                            <p:cond delay="499"/>
                                          </p:stCondLst>
                                        </p:cTn>
                                        <p:tgtEl>
                                          <p:spTgt spid="9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98"/>
                                        </p:tgtEl>
                                      </p:cBhvr>
                                    </p:animEffect>
                                    <p:set>
                                      <p:cBhvr>
                                        <p:cTn id="36" dur="1" fill="hold">
                                          <p:stCondLst>
                                            <p:cond delay="499"/>
                                          </p:stCondLst>
                                        </p:cTn>
                                        <p:tgtEl>
                                          <p:spTgt spid="9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9"/>
                                        </p:tgtEl>
                                        <p:attrNameLst>
                                          <p:attrName>style.visibility</p:attrName>
                                        </p:attrNameLst>
                                      </p:cBhvr>
                                      <p:to>
                                        <p:strVal val="visible"/>
                                      </p:to>
                                    </p:set>
                                    <p:animEffect transition="in" filter="fade">
                                      <p:cBhvr>
                                        <p:cTn id="41" dur="500"/>
                                        <p:tgtEl>
                                          <p:spTgt spid="9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99"/>
                                        </p:tgtEl>
                                      </p:cBhvr>
                                    </p:animEffect>
                                    <p:set>
                                      <p:cBhvr>
                                        <p:cTn id="46" dur="1" fill="hold">
                                          <p:stCondLst>
                                            <p:cond delay="499"/>
                                          </p:stCondLst>
                                        </p:cTn>
                                        <p:tgtEl>
                                          <p:spTgt spid="9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100"/>
                                        </p:tgtEl>
                                      </p:cBhvr>
                                    </p:animEffect>
                                    <p:set>
                                      <p:cBhvr>
                                        <p:cTn id="56" dur="1" fill="hold">
                                          <p:stCondLst>
                                            <p:cond delay="499"/>
                                          </p:stCondLst>
                                        </p:cTn>
                                        <p:tgtEl>
                                          <p:spTgt spid="100"/>
                                        </p:tgtEl>
                                        <p:attrNameLst>
                                          <p:attrName>style.visibility</p:attrName>
                                        </p:attrNameLst>
                                      </p:cBhvr>
                                      <p:to>
                                        <p:strVal val="hidden"/>
                                      </p:to>
                                    </p:set>
                                  </p:childTnLst>
                                </p:cTn>
                              </p:par>
                              <p:par>
                                <p:cTn id="57" presetID="10" presetClass="entr" presetSubtype="0" fill="hold" nodeType="withEffect">
                                  <p:stCondLst>
                                    <p:cond delay="0"/>
                                  </p:stCondLst>
                                  <p:childTnLst>
                                    <p:set>
                                      <p:cBhvr>
                                        <p:cTn id="58" dur="1" fill="hold">
                                          <p:stCondLst>
                                            <p:cond delay="0"/>
                                          </p:stCondLst>
                                        </p:cTn>
                                        <p:tgtEl>
                                          <p:spTgt spid="105"/>
                                        </p:tgtEl>
                                        <p:attrNameLst>
                                          <p:attrName>style.visibility</p:attrName>
                                        </p:attrNameLst>
                                      </p:cBhvr>
                                      <p:to>
                                        <p:strVal val="visible"/>
                                      </p:to>
                                    </p:set>
                                    <p:animEffect transition="in" filter="fade">
                                      <p:cBhvr>
                                        <p:cTn id="59" dur="500"/>
                                        <p:tgtEl>
                                          <p:spTgt spid="105"/>
                                        </p:tgtEl>
                                      </p:cBhvr>
                                    </p:animEffect>
                                  </p:childTnLst>
                                </p:cTn>
                              </p:par>
                              <p:par>
                                <p:cTn id="60" presetID="10" presetClass="exit" presetSubtype="0" fill="hold" nodeType="withEffect">
                                  <p:stCondLst>
                                    <p:cond delay="0"/>
                                  </p:stCondLst>
                                  <p:childTnLst>
                                    <p:animEffect transition="out" filter="fade">
                                      <p:cBhvr>
                                        <p:cTn id="61" dur="500"/>
                                        <p:tgtEl>
                                          <p:spTgt spid="105"/>
                                        </p:tgtEl>
                                      </p:cBhvr>
                                    </p:animEffect>
                                    <p:set>
                                      <p:cBhvr>
                                        <p:cTn id="62" dur="1" fill="hold">
                                          <p:stCondLst>
                                            <p:cond delay="499"/>
                                          </p:stCondLst>
                                        </p:cTn>
                                        <p:tgtEl>
                                          <p:spTgt spid="10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06"/>
                                        </p:tgtEl>
                                        <p:attrNameLst>
                                          <p:attrName>style.visibility</p:attrName>
                                        </p:attrNameLst>
                                      </p:cBhvr>
                                      <p:to>
                                        <p:strVal val="visible"/>
                                      </p:to>
                                    </p:set>
                                    <p:animEffect transition="in" filter="fade">
                                      <p:cBhvr>
                                        <p:cTn id="67" dur="500"/>
                                        <p:tgtEl>
                                          <p:spTgt spid="10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106"/>
                                        </p:tgtEl>
                                      </p:cBhvr>
                                    </p:animEffect>
                                    <p:set>
                                      <p:cBhvr>
                                        <p:cTn id="72" dur="1" fill="hold">
                                          <p:stCondLst>
                                            <p:cond delay="499"/>
                                          </p:stCondLst>
                                        </p:cTn>
                                        <p:tgtEl>
                                          <p:spTgt spid="10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07"/>
                                        </p:tgtEl>
                                        <p:attrNameLst>
                                          <p:attrName>style.visibility</p:attrName>
                                        </p:attrNameLst>
                                      </p:cBhvr>
                                      <p:to>
                                        <p:strVal val="visible"/>
                                      </p:to>
                                    </p:set>
                                    <p:animEffect transition="in" filter="fade">
                                      <p:cBhvr>
                                        <p:cTn id="77" dur="500"/>
                                        <p:tgtEl>
                                          <p:spTgt spid="10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107"/>
                                        </p:tgtEl>
                                      </p:cBhvr>
                                    </p:animEffect>
                                    <p:set>
                                      <p:cBhvr>
                                        <p:cTn id="82" dur="1" fill="hold">
                                          <p:stCondLst>
                                            <p:cond delay="499"/>
                                          </p:stCondLst>
                                        </p:cTn>
                                        <p:tgtEl>
                                          <p:spTgt spid="1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98" grpId="0" animBg="1"/>
      <p:bldP spid="98" grpId="1" animBg="1"/>
      <p:bldP spid="99" grpId="0" animBg="1"/>
      <p:bldP spid="99" grpId="1" animBg="1"/>
      <p:bldP spid="100" grpId="0" animBg="1"/>
      <p:bldP spid="100" grpId="1" animBg="1"/>
      <p:bldP spid="106" grpId="0" animBg="1"/>
      <p:bldP spid="106" grpId="1" animBg="1"/>
      <p:bldP spid="107" grpId="0" animBg="1"/>
      <p:bldP spid="107" grpId="1" animBg="1"/>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Motivation: Cross-Task Generalization</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76</a:t>
            </a:fld>
            <a:endParaRPr lang="en-US" dirty="0"/>
          </a:p>
        </p:txBody>
      </p:sp>
      <p:pic>
        <p:nvPicPr>
          <p:cNvPr id="95" name="Picture 94">
            <a:extLst>
              <a:ext uri="{FF2B5EF4-FFF2-40B4-BE49-F238E27FC236}">
                <a16:creationId xmlns:a16="http://schemas.microsoft.com/office/drawing/2014/main" id="{F6B861BC-22AD-6F48-A7F7-C847E796ED15}"/>
              </a:ext>
            </a:extLst>
          </p:cNvPr>
          <p:cNvPicPr>
            <a:picLocks noChangeAspect="1"/>
          </p:cNvPicPr>
          <p:nvPr/>
        </p:nvPicPr>
        <p:blipFill>
          <a:blip r:embed="rId3"/>
          <a:stretch>
            <a:fillRect/>
          </a:stretch>
        </p:blipFill>
        <p:spPr>
          <a:xfrm>
            <a:off x="5308867" y="3481317"/>
            <a:ext cx="1314699" cy="1019608"/>
          </a:xfrm>
          <a:prstGeom prst="rect">
            <a:avLst/>
          </a:prstGeom>
        </p:spPr>
      </p:pic>
      <p:sp>
        <p:nvSpPr>
          <p:cNvPr id="98" name="Chevron 97">
            <a:extLst>
              <a:ext uri="{FF2B5EF4-FFF2-40B4-BE49-F238E27FC236}">
                <a16:creationId xmlns:a16="http://schemas.microsoft.com/office/drawing/2014/main" id="{5B307530-A509-1C4E-BEE7-0BF9BBCD421D}"/>
              </a:ext>
            </a:extLst>
          </p:cNvPr>
          <p:cNvSpPr/>
          <p:nvPr/>
        </p:nvSpPr>
        <p:spPr>
          <a:xfrm rot="5400000">
            <a:off x="5745510" y="2954204"/>
            <a:ext cx="380452" cy="242000"/>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9" name="Chevron 98">
            <a:extLst>
              <a:ext uri="{FF2B5EF4-FFF2-40B4-BE49-F238E27FC236}">
                <a16:creationId xmlns:a16="http://schemas.microsoft.com/office/drawing/2014/main" id="{548BF3E8-72A7-9E42-8120-343D5DD0A826}"/>
              </a:ext>
            </a:extLst>
          </p:cNvPr>
          <p:cNvSpPr/>
          <p:nvPr/>
        </p:nvSpPr>
        <p:spPr>
          <a:xfrm rot="7601882">
            <a:off x="4027470" y="4550125"/>
            <a:ext cx="380452" cy="242000"/>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0" name="Chevron 99">
            <a:extLst>
              <a:ext uri="{FF2B5EF4-FFF2-40B4-BE49-F238E27FC236}">
                <a16:creationId xmlns:a16="http://schemas.microsoft.com/office/drawing/2014/main" id="{76C93647-D69D-4545-9566-79D51AE4B951}"/>
              </a:ext>
            </a:extLst>
          </p:cNvPr>
          <p:cNvSpPr/>
          <p:nvPr/>
        </p:nvSpPr>
        <p:spPr>
          <a:xfrm rot="5400000">
            <a:off x="5745510" y="4780667"/>
            <a:ext cx="380452" cy="242000"/>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3" name="Rectangle 102">
            <a:extLst>
              <a:ext uri="{FF2B5EF4-FFF2-40B4-BE49-F238E27FC236}">
                <a16:creationId xmlns:a16="http://schemas.microsoft.com/office/drawing/2014/main" id="{5E9D7A5A-5F2A-F341-A200-6D5163BDDD2F}"/>
              </a:ext>
            </a:extLst>
          </p:cNvPr>
          <p:cNvSpPr/>
          <p:nvPr/>
        </p:nvSpPr>
        <p:spPr>
          <a:xfrm>
            <a:off x="1865870" y="5428392"/>
            <a:ext cx="2275463" cy="400110"/>
          </a:xfrm>
          <a:prstGeom prst="rect">
            <a:avLst/>
          </a:prstGeom>
        </p:spPr>
        <p:txBody>
          <a:bodyPr wrap="square">
            <a:spAutoFit/>
          </a:bodyPr>
          <a:lstStyle/>
          <a:p>
            <a:pPr algn="ctr"/>
            <a:r>
              <a:rPr lang="en-US" sz="2000" i="1" dirty="0"/>
              <a:t>“30mins”, “an hour”</a:t>
            </a:r>
          </a:p>
        </p:txBody>
      </p:sp>
      <p:sp>
        <p:nvSpPr>
          <p:cNvPr id="104" name="Rectangle 103">
            <a:extLst>
              <a:ext uri="{FF2B5EF4-FFF2-40B4-BE49-F238E27FC236}">
                <a16:creationId xmlns:a16="http://schemas.microsoft.com/office/drawing/2014/main" id="{098B9560-0913-CF4B-A56C-1F8E4A3DE910}"/>
              </a:ext>
            </a:extLst>
          </p:cNvPr>
          <p:cNvSpPr/>
          <p:nvPr/>
        </p:nvSpPr>
        <p:spPr>
          <a:xfrm>
            <a:off x="4911180" y="5428392"/>
            <a:ext cx="1968499" cy="400110"/>
          </a:xfrm>
          <a:prstGeom prst="rect">
            <a:avLst/>
          </a:prstGeom>
        </p:spPr>
        <p:txBody>
          <a:bodyPr wrap="square">
            <a:spAutoFit/>
          </a:bodyPr>
          <a:lstStyle/>
          <a:p>
            <a:pPr algn="ctr"/>
            <a:r>
              <a:rPr lang="en-US" sz="2000" i="1" dirty="0"/>
              <a:t>“event duration”</a:t>
            </a:r>
          </a:p>
        </p:txBody>
      </p:sp>
      <p:sp>
        <p:nvSpPr>
          <p:cNvPr id="106" name="Chevron 105">
            <a:extLst>
              <a:ext uri="{FF2B5EF4-FFF2-40B4-BE49-F238E27FC236}">
                <a16:creationId xmlns:a16="http://schemas.microsoft.com/office/drawing/2014/main" id="{1D6801C6-C12D-5D43-A4A0-8D9524192B61}"/>
              </a:ext>
            </a:extLst>
          </p:cNvPr>
          <p:cNvSpPr/>
          <p:nvPr/>
        </p:nvSpPr>
        <p:spPr>
          <a:xfrm rot="2753014">
            <a:off x="7472143" y="4546092"/>
            <a:ext cx="380452" cy="242000"/>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8" name="Rectangle 107">
            <a:extLst>
              <a:ext uri="{FF2B5EF4-FFF2-40B4-BE49-F238E27FC236}">
                <a16:creationId xmlns:a16="http://schemas.microsoft.com/office/drawing/2014/main" id="{9389569C-66C4-A249-8E6A-A57966D4CA51}"/>
              </a:ext>
            </a:extLst>
          </p:cNvPr>
          <p:cNvSpPr/>
          <p:nvPr/>
        </p:nvSpPr>
        <p:spPr>
          <a:xfrm>
            <a:off x="7649525" y="5428392"/>
            <a:ext cx="2331225" cy="400110"/>
          </a:xfrm>
          <a:prstGeom prst="rect">
            <a:avLst/>
          </a:prstGeom>
        </p:spPr>
        <p:txBody>
          <a:bodyPr wrap="square">
            <a:spAutoFit/>
          </a:bodyPr>
          <a:lstStyle/>
          <a:p>
            <a:pPr algn="ctr"/>
            <a:r>
              <a:rPr lang="en-US" sz="2000" i="1" dirty="0"/>
              <a:t>“a valid question”</a:t>
            </a:r>
          </a:p>
        </p:txBody>
      </p:sp>
      <p:sp>
        <p:nvSpPr>
          <p:cNvPr id="20" name="Google Shape;711;p72">
            <a:extLst>
              <a:ext uri="{FF2B5EF4-FFF2-40B4-BE49-F238E27FC236}">
                <a16:creationId xmlns:a16="http://schemas.microsoft.com/office/drawing/2014/main" id="{D9C53ABE-4D86-FF49-96CF-BF918AFF31F9}"/>
              </a:ext>
            </a:extLst>
          </p:cNvPr>
          <p:cNvSpPr txBox="1"/>
          <p:nvPr/>
        </p:nvSpPr>
        <p:spPr>
          <a:xfrm>
            <a:off x="2225241" y="5909421"/>
            <a:ext cx="141213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a:t>
            </a:r>
            <a:endParaRPr sz="1600" i="1" dirty="0">
              <a:solidFill>
                <a:srgbClr val="980000"/>
              </a:solidFill>
              <a:latin typeface="Lato"/>
              <a:ea typeface="Lato"/>
              <a:cs typeface="Lato"/>
              <a:sym typeface="Lato"/>
            </a:endParaRPr>
          </a:p>
        </p:txBody>
      </p:sp>
      <p:sp>
        <p:nvSpPr>
          <p:cNvPr id="21" name="Google Shape;711;p72">
            <a:extLst>
              <a:ext uri="{FF2B5EF4-FFF2-40B4-BE49-F238E27FC236}">
                <a16:creationId xmlns:a16="http://schemas.microsoft.com/office/drawing/2014/main" id="{7D330FF4-13E5-1C4B-8934-04B40A7C255B}"/>
              </a:ext>
            </a:extLst>
          </p:cNvPr>
          <p:cNvSpPr txBox="1"/>
          <p:nvPr/>
        </p:nvSpPr>
        <p:spPr>
          <a:xfrm>
            <a:off x="5496313" y="5909421"/>
            <a:ext cx="939805"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a:t>
            </a:r>
            <a:endParaRPr sz="1400" i="1" dirty="0">
              <a:solidFill>
                <a:srgbClr val="980000"/>
              </a:solidFill>
              <a:latin typeface="Lato"/>
              <a:ea typeface="Lato"/>
              <a:cs typeface="Lato"/>
              <a:sym typeface="Lato"/>
            </a:endParaRPr>
          </a:p>
        </p:txBody>
      </p:sp>
      <p:sp>
        <p:nvSpPr>
          <p:cNvPr id="22" name="Google Shape;711;p72">
            <a:extLst>
              <a:ext uri="{FF2B5EF4-FFF2-40B4-BE49-F238E27FC236}">
                <a16:creationId xmlns:a16="http://schemas.microsoft.com/office/drawing/2014/main" id="{D99D60EE-AD7C-F848-811A-FC6DF0FD6B5E}"/>
              </a:ext>
            </a:extLst>
          </p:cNvPr>
          <p:cNvSpPr txBox="1"/>
          <p:nvPr/>
        </p:nvSpPr>
        <p:spPr>
          <a:xfrm>
            <a:off x="8372319" y="5909421"/>
            <a:ext cx="107000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Grammar Checker</a:t>
            </a:r>
            <a:endParaRPr sz="1400" i="1" dirty="0">
              <a:solidFill>
                <a:srgbClr val="980000"/>
              </a:solidFill>
              <a:latin typeface="Lato"/>
              <a:ea typeface="Lato"/>
              <a:cs typeface="Lato"/>
              <a:sym typeface="Lato"/>
            </a:endParaRPr>
          </a:p>
        </p:txBody>
      </p:sp>
      <p:sp>
        <p:nvSpPr>
          <p:cNvPr id="28" name="Alternate Process 27">
            <a:extLst>
              <a:ext uri="{FF2B5EF4-FFF2-40B4-BE49-F238E27FC236}">
                <a16:creationId xmlns:a16="http://schemas.microsoft.com/office/drawing/2014/main" id="{CDF2AAF2-DC7A-2542-8BA5-2932694AD4D7}"/>
              </a:ext>
            </a:extLst>
          </p:cNvPr>
          <p:cNvSpPr/>
          <p:nvPr/>
        </p:nvSpPr>
        <p:spPr>
          <a:xfrm>
            <a:off x="2688607" y="1638227"/>
            <a:ext cx="6464835" cy="817245"/>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r>
              <a:rPr lang="en-US" b="1" i="1" dirty="0">
                <a:solidFill>
                  <a:schemeClr val="tx1"/>
                </a:solidFill>
              </a:rPr>
              <a:t>Text: </a:t>
            </a:r>
            <a:r>
              <a:rPr lang="en-US" i="1" dirty="0">
                <a:solidFill>
                  <a:schemeClr val="tx1"/>
                </a:solidFill>
              </a:rPr>
              <a:t>She chose to make a salad for lunch tomorrow and Sunday. </a:t>
            </a:r>
            <a:br>
              <a:rPr lang="en-US" i="1" dirty="0">
                <a:solidFill>
                  <a:schemeClr val="tx1"/>
                </a:solidFill>
              </a:rPr>
            </a:br>
            <a:r>
              <a:rPr lang="en-US" b="1" i="1" dirty="0">
                <a:solidFill>
                  <a:schemeClr val="tx1"/>
                </a:solidFill>
              </a:rPr>
              <a:t>Question:</a:t>
            </a:r>
            <a:r>
              <a:rPr lang="en-US" i="1" dirty="0">
                <a:solidFill>
                  <a:schemeClr val="tx1"/>
                </a:solidFill>
              </a:rPr>
              <a:t> how long did it take for her to make a salad?</a:t>
            </a:r>
          </a:p>
        </p:txBody>
      </p:sp>
    </p:spTree>
    <p:extLst>
      <p:ext uri="{BB962C8B-B14F-4D97-AF65-F5344CB8AC3E}">
        <p14:creationId xmlns:p14="http://schemas.microsoft.com/office/powerpoint/2010/main" val="211138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xit" presetSubtype="0" fill="hold" nodeType="withEffect">
                                  <p:stCondLst>
                                    <p:cond delay="0"/>
                                  </p:stCondLst>
                                  <p:childTnLst>
                                    <p:animEffect transition="out" filter="fade">
                                      <p:cBhvr>
                                        <p:cTn id="9" dur="500"/>
                                        <p:tgtEl>
                                          <p:spTgt spid="95"/>
                                        </p:tgtEl>
                                      </p:cBhvr>
                                    </p:animEffect>
                                    <p:set>
                                      <p:cBhvr>
                                        <p:cTn id="10" dur="1" fill="hold">
                                          <p:stCondLst>
                                            <p:cond delay="499"/>
                                          </p:stCondLst>
                                        </p:cTn>
                                        <p:tgtEl>
                                          <p:spTgt spid="9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fade">
                                      <p:cBhvr>
                                        <p:cTn id="15" dur="500"/>
                                        <p:tgtEl>
                                          <p:spTgt spid="9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98"/>
                                        </p:tgtEl>
                                      </p:cBhvr>
                                    </p:animEffect>
                                    <p:set>
                                      <p:cBhvr>
                                        <p:cTn id="20" dur="1" fill="hold">
                                          <p:stCondLst>
                                            <p:cond delay="499"/>
                                          </p:stCondLst>
                                        </p:cTn>
                                        <p:tgtEl>
                                          <p:spTgt spid="9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9"/>
                                        </p:tgtEl>
                                        <p:attrNameLst>
                                          <p:attrName>style.visibility</p:attrName>
                                        </p:attrNameLst>
                                      </p:cBhvr>
                                      <p:to>
                                        <p:strVal val="visible"/>
                                      </p:to>
                                    </p:set>
                                    <p:animEffect transition="in" filter="fade">
                                      <p:cBhvr>
                                        <p:cTn id="25" dur="500"/>
                                        <p:tgtEl>
                                          <p:spTgt spid="9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9"/>
                                        </p:tgtEl>
                                      </p:cBhvr>
                                    </p:animEffect>
                                    <p:set>
                                      <p:cBhvr>
                                        <p:cTn id="30" dur="1" fill="hold">
                                          <p:stCondLst>
                                            <p:cond delay="499"/>
                                          </p:stCondLst>
                                        </p:cTn>
                                        <p:tgtEl>
                                          <p:spTgt spid="9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0"/>
                                        </p:tgtEl>
                                        <p:attrNameLst>
                                          <p:attrName>style.visibility</p:attrName>
                                        </p:attrNameLst>
                                      </p:cBhvr>
                                      <p:to>
                                        <p:strVal val="visible"/>
                                      </p:to>
                                    </p:set>
                                    <p:animEffect transition="in" filter="fade">
                                      <p:cBhvr>
                                        <p:cTn id="35" dur="500"/>
                                        <p:tgtEl>
                                          <p:spTgt spid="10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100"/>
                                        </p:tgtEl>
                                      </p:cBhvr>
                                    </p:animEffect>
                                    <p:set>
                                      <p:cBhvr>
                                        <p:cTn id="40" dur="1" fill="hold">
                                          <p:stCondLst>
                                            <p:cond delay="499"/>
                                          </p:stCondLst>
                                        </p:cTn>
                                        <p:tgtEl>
                                          <p:spTgt spid="10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6"/>
                                        </p:tgtEl>
                                        <p:attrNameLst>
                                          <p:attrName>style.visibility</p:attrName>
                                        </p:attrNameLst>
                                      </p:cBhvr>
                                      <p:to>
                                        <p:strVal val="visible"/>
                                      </p:to>
                                    </p:set>
                                    <p:animEffect transition="in" filter="fade">
                                      <p:cBhvr>
                                        <p:cTn id="45" dur="500"/>
                                        <p:tgtEl>
                                          <p:spTgt spid="10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06"/>
                                        </p:tgtEl>
                                      </p:cBhvr>
                                    </p:animEffect>
                                    <p:set>
                                      <p:cBhvr>
                                        <p:cTn id="50" dur="1" fill="hold">
                                          <p:stCondLst>
                                            <p:cond delay="499"/>
                                          </p:stCondLst>
                                        </p:cTn>
                                        <p:tgtEl>
                                          <p:spTgt spid="10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P spid="99" grpId="0" animBg="1"/>
      <p:bldP spid="99" grpId="1" animBg="1"/>
      <p:bldP spid="100" grpId="0" animBg="1"/>
      <p:bldP spid="100" grpId="1" animBg="1"/>
      <p:bldP spid="106" grpId="0" animBg="1"/>
      <p:bldP spid="106" grpId="1" animBg="1"/>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93B2-86EB-6549-954C-48E1BA26C5CE}"/>
              </a:ext>
            </a:extLst>
          </p:cNvPr>
          <p:cNvSpPr>
            <a:spLocks noGrp="1"/>
          </p:cNvSpPr>
          <p:nvPr>
            <p:ph type="title"/>
          </p:nvPr>
        </p:nvSpPr>
        <p:spPr/>
        <p:txBody>
          <a:bodyPr/>
          <a:lstStyle/>
          <a:p>
            <a:r>
              <a:rPr lang="en-US" dirty="0"/>
              <a:t>Natural-Instructions: Construction (2)</a:t>
            </a:r>
          </a:p>
        </p:txBody>
      </p:sp>
      <p:sp>
        <p:nvSpPr>
          <p:cNvPr id="4" name="Slide Number Placeholder 3">
            <a:extLst>
              <a:ext uri="{FF2B5EF4-FFF2-40B4-BE49-F238E27FC236}">
                <a16:creationId xmlns:a16="http://schemas.microsoft.com/office/drawing/2014/main" id="{C8CBF774-98F1-BA4B-A2EF-A7B6E0D679F7}"/>
              </a:ext>
            </a:extLst>
          </p:cNvPr>
          <p:cNvSpPr>
            <a:spLocks noGrp="1"/>
          </p:cNvSpPr>
          <p:nvPr>
            <p:ph type="sldNum" sz="quarter" idx="10"/>
          </p:nvPr>
        </p:nvSpPr>
        <p:spPr/>
        <p:txBody>
          <a:bodyPr/>
          <a:lstStyle/>
          <a:p>
            <a:pPr>
              <a:defRPr/>
            </a:pPr>
            <a:fld id="{0121240C-47AF-2F4D-83B3-CC3EDF50F794}" type="slidenum">
              <a:rPr lang="en-US" smtClean="0"/>
              <a:pPr>
                <a:defRPr/>
              </a:pPr>
              <a:t>77</a:t>
            </a:fld>
            <a:endParaRPr lang="en-US" dirty="0"/>
          </a:p>
        </p:txBody>
      </p:sp>
      <p:sp>
        <p:nvSpPr>
          <p:cNvPr id="52" name="Down Arrow Callout 51">
            <a:extLst>
              <a:ext uri="{FF2B5EF4-FFF2-40B4-BE49-F238E27FC236}">
                <a16:creationId xmlns:a16="http://schemas.microsoft.com/office/drawing/2014/main" id="{40397FED-7C23-A24B-8137-2800FE6CF484}"/>
              </a:ext>
            </a:extLst>
          </p:cNvPr>
          <p:cNvSpPr/>
          <p:nvPr/>
        </p:nvSpPr>
        <p:spPr>
          <a:xfrm>
            <a:off x="9068586" y="1674795"/>
            <a:ext cx="2671705" cy="1071579"/>
          </a:xfrm>
          <a:prstGeom prst="downArrowCallout">
            <a:avLst>
              <a:gd name="adj1" fmla="val 25000"/>
              <a:gd name="adj2" fmla="val 25000"/>
              <a:gd name="adj3" fmla="val 15987"/>
              <a:gd name="adj4" fmla="val 702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collecting existing datasets </a:t>
            </a:r>
          </a:p>
        </p:txBody>
      </p:sp>
      <p:sp>
        <p:nvSpPr>
          <p:cNvPr id="53" name="Down Arrow Callout 52">
            <a:extLst>
              <a:ext uri="{FF2B5EF4-FFF2-40B4-BE49-F238E27FC236}">
                <a16:creationId xmlns:a16="http://schemas.microsoft.com/office/drawing/2014/main" id="{E002F6D1-D50C-994A-9CA3-A6EEC8195510}"/>
              </a:ext>
            </a:extLst>
          </p:cNvPr>
          <p:cNvSpPr/>
          <p:nvPr/>
        </p:nvSpPr>
        <p:spPr>
          <a:xfrm>
            <a:off x="9068586" y="2816965"/>
            <a:ext cx="2671705" cy="1071579"/>
          </a:xfrm>
          <a:prstGeom prst="downArrowCallout">
            <a:avLst>
              <a:gd name="adj1" fmla="val 25000"/>
              <a:gd name="adj2" fmla="val 25000"/>
              <a:gd name="adj3" fmla="val 15987"/>
              <a:gd name="adj4" fmla="val 70282"/>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dirty="0"/>
              <a:t>dividing crowdsourcing instructions into minimal tasks</a:t>
            </a:r>
          </a:p>
        </p:txBody>
      </p:sp>
      <p:sp>
        <p:nvSpPr>
          <p:cNvPr id="54" name="Down Arrow Callout 53">
            <a:extLst>
              <a:ext uri="{FF2B5EF4-FFF2-40B4-BE49-F238E27FC236}">
                <a16:creationId xmlns:a16="http://schemas.microsoft.com/office/drawing/2014/main" id="{D34F54C5-B97A-5149-89B4-F2B6CB000B97}"/>
              </a:ext>
            </a:extLst>
          </p:cNvPr>
          <p:cNvSpPr/>
          <p:nvPr/>
        </p:nvSpPr>
        <p:spPr>
          <a:xfrm>
            <a:off x="9068584" y="3958041"/>
            <a:ext cx="2671705" cy="1071579"/>
          </a:xfrm>
          <a:prstGeom prst="downArrowCallout">
            <a:avLst>
              <a:gd name="adj1" fmla="val 25000"/>
              <a:gd name="adj2" fmla="val 25000"/>
              <a:gd name="adj3" fmla="val 16823"/>
              <a:gd name="adj4" fmla="val 652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instructions schema</a:t>
            </a:r>
          </a:p>
        </p:txBody>
      </p:sp>
      <p:sp>
        <p:nvSpPr>
          <p:cNvPr id="55" name="Rectangle 54">
            <a:extLst>
              <a:ext uri="{FF2B5EF4-FFF2-40B4-BE49-F238E27FC236}">
                <a16:creationId xmlns:a16="http://schemas.microsoft.com/office/drawing/2014/main" id="{1149DAEE-0609-3E4A-B026-4A2C3251AC4F}"/>
              </a:ext>
            </a:extLst>
          </p:cNvPr>
          <p:cNvSpPr/>
          <p:nvPr/>
        </p:nvSpPr>
        <p:spPr>
          <a:xfrm>
            <a:off x="9068583" y="5109178"/>
            <a:ext cx="2671705" cy="780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mapping crowdsourcing instructions to the schema</a:t>
            </a:r>
          </a:p>
        </p:txBody>
      </p:sp>
      <p:sp>
        <p:nvSpPr>
          <p:cNvPr id="56" name="Google Shape;908;p85">
            <a:extLst>
              <a:ext uri="{FF2B5EF4-FFF2-40B4-BE49-F238E27FC236}">
                <a16:creationId xmlns:a16="http://schemas.microsoft.com/office/drawing/2014/main" id="{2B87173F-8F2D-244E-961E-A24C4B34722F}"/>
              </a:ext>
            </a:extLst>
          </p:cNvPr>
          <p:cNvSpPr/>
          <p:nvPr/>
        </p:nvSpPr>
        <p:spPr>
          <a:xfrm>
            <a:off x="664028" y="1825625"/>
            <a:ext cx="4484914" cy="2213749"/>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57" name="Google Shape;909;p85">
            <a:extLst>
              <a:ext uri="{FF2B5EF4-FFF2-40B4-BE49-F238E27FC236}">
                <a16:creationId xmlns:a16="http://schemas.microsoft.com/office/drawing/2014/main" id="{BAB05A0B-47B3-E943-A81D-0BB56D809F4A}"/>
              </a:ext>
            </a:extLst>
          </p:cNvPr>
          <p:cNvSpPr/>
          <p:nvPr/>
        </p:nvSpPr>
        <p:spPr>
          <a:xfrm>
            <a:off x="819888" y="2377335"/>
            <a:ext cx="1925023"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Positive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58" name="Google Shape;913;p85">
            <a:extLst>
              <a:ext uri="{FF2B5EF4-FFF2-40B4-BE49-F238E27FC236}">
                <a16:creationId xmlns:a16="http://schemas.microsoft.com/office/drawing/2014/main" id="{648BF6CE-9A19-9E42-9F15-A71B5937DDF0}"/>
              </a:ext>
            </a:extLst>
          </p:cNvPr>
          <p:cNvSpPr/>
          <p:nvPr/>
        </p:nvSpPr>
        <p:spPr>
          <a:xfrm>
            <a:off x="802831" y="1981413"/>
            <a:ext cx="751481"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Definition</a:t>
            </a:r>
            <a:endParaRPr dirty="0"/>
          </a:p>
        </p:txBody>
      </p:sp>
      <p:sp>
        <p:nvSpPr>
          <p:cNvPr id="59" name="Google Shape;914;p85">
            <a:extLst>
              <a:ext uri="{FF2B5EF4-FFF2-40B4-BE49-F238E27FC236}">
                <a16:creationId xmlns:a16="http://schemas.microsoft.com/office/drawing/2014/main" id="{8892B1B2-2C64-DC46-A16D-50AF0B0466D0}"/>
              </a:ext>
            </a:extLst>
          </p:cNvPr>
          <p:cNvSpPr/>
          <p:nvPr/>
        </p:nvSpPr>
        <p:spPr>
          <a:xfrm>
            <a:off x="1601082" y="1983521"/>
            <a:ext cx="1190784"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Things to Avoid</a:t>
            </a:r>
            <a:endParaRPr dirty="0"/>
          </a:p>
        </p:txBody>
      </p:sp>
      <p:sp>
        <p:nvSpPr>
          <p:cNvPr id="60" name="Google Shape;915;p85">
            <a:extLst>
              <a:ext uri="{FF2B5EF4-FFF2-40B4-BE49-F238E27FC236}">
                <a16:creationId xmlns:a16="http://schemas.microsoft.com/office/drawing/2014/main" id="{9397264D-9D71-DE43-A932-D4BC9BB05BD0}"/>
              </a:ext>
            </a:extLst>
          </p:cNvPr>
          <p:cNvSpPr/>
          <p:nvPr/>
        </p:nvSpPr>
        <p:spPr>
          <a:xfrm>
            <a:off x="2847602" y="1981413"/>
            <a:ext cx="1434306"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Emphasize/Caution</a:t>
            </a:r>
            <a:endParaRPr dirty="0"/>
          </a:p>
        </p:txBody>
      </p:sp>
      <p:sp>
        <p:nvSpPr>
          <p:cNvPr id="61" name="Google Shape;916;p85">
            <a:extLst>
              <a:ext uri="{FF2B5EF4-FFF2-40B4-BE49-F238E27FC236}">
                <a16:creationId xmlns:a16="http://schemas.microsoft.com/office/drawing/2014/main" id="{D1918A03-3D94-7541-85AB-21A44E732029}"/>
              </a:ext>
            </a:extLst>
          </p:cNvPr>
          <p:cNvSpPr/>
          <p:nvPr/>
        </p:nvSpPr>
        <p:spPr>
          <a:xfrm>
            <a:off x="1129404" y="2754505"/>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63" name="Google Shape;918;p85">
            <a:extLst>
              <a:ext uri="{FF2B5EF4-FFF2-40B4-BE49-F238E27FC236}">
                <a16:creationId xmlns:a16="http://schemas.microsoft.com/office/drawing/2014/main" id="{22023546-1570-0542-B797-CFFC97A3F751}"/>
              </a:ext>
            </a:extLst>
          </p:cNvPr>
          <p:cNvSpPr/>
          <p:nvPr/>
        </p:nvSpPr>
        <p:spPr>
          <a:xfrm>
            <a:off x="1232008"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64" name="Google Shape;919;p85">
            <a:extLst>
              <a:ext uri="{FF2B5EF4-FFF2-40B4-BE49-F238E27FC236}">
                <a16:creationId xmlns:a16="http://schemas.microsoft.com/office/drawing/2014/main" id="{C0493C1A-2164-D040-9A4D-34A28BDD94E6}"/>
              </a:ext>
            </a:extLst>
          </p:cNvPr>
          <p:cNvSpPr/>
          <p:nvPr/>
        </p:nvSpPr>
        <p:spPr>
          <a:xfrm>
            <a:off x="1845024"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65" name="Google Shape;920;p85">
            <a:extLst>
              <a:ext uri="{FF2B5EF4-FFF2-40B4-BE49-F238E27FC236}">
                <a16:creationId xmlns:a16="http://schemas.microsoft.com/office/drawing/2014/main" id="{E815FE10-D637-724C-BFB9-4EA7B6A49A79}"/>
              </a:ext>
            </a:extLst>
          </p:cNvPr>
          <p:cNvSpPr/>
          <p:nvPr/>
        </p:nvSpPr>
        <p:spPr>
          <a:xfrm>
            <a:off x="1539935" y="339877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71" name="Google Shape;926;p85">
            <a:extLst>
              <a:ext uri="{FF2B5EF4-FFF2-40B4-BE49-F238E27FC236}">
                <a16:creationId xmlns:a16="http://schemas.microsoft.com/office/drawing/2014/main" id="{BDE9EB91-8645-7246-9AA0-556D6241B333}"/>
              </a:ext>
            </a:extLst>
          </p:cNvPr>
          <p:cNvSpPr/>
          <p:nvPr/>
        </p:nvSpPr>
        <p:spPr>
          <a:xfrm>
            <a:off x="4337644" y="1981413"/>
            <a:ext cx="642681"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Prompt</a:t>
            </a:r>
            <a:endParaRPr dirty="0"/>
          </a:p>
        </p:txBody>
      </p:sp>
      <p:sp>
        <p:nvSpPr>
          <p:cNvPr id="85" name="Google Shape;909;p85">
            <a:extLst>
              <a:ext uri="{FF2B5EF4-FFF2-40B4-BE49-F238E27FC236}">
                <a16:creationId xmlns:a16="http://schemas.microsoft.com/office/drawing/2014/main" id="{77256334-4D26-5A44-A3B9-7AD87A579E00}"/>
              </a:ext>
            </a:extLst>
          </p:cNvPr>
          <p:cNvSpPr/>
          <p:nvPr/>
        </p:nvSpPr>
        <p:spPr>
          <a:xfrm>
            <a:off x="3024523" y="2374028"/>
            <a:ext cx="1937806"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Negative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86" name="Google Shape;916;p85">
            <a:extLst>
              <a:ext uri="{FF2B5EF4-FFF2-40B4-BE49-F238E27FC236}">
                <a16:creationId xmlns:a16="http://schemas.microsoft.com/office/drawing/2014/main" id="{D10EF0E7-F3F3-BA46-A46E-8E5178B5EC53}"/>
              </a:ext>
            </a:extLst>
          </p:cNvPr>
          <p:cNvSpPr/>
          <p:nvPr/>
        </p:nvSpPr>
        <p:spPr>
          <a:xfrm>
            <a:off x="3354966" y="2751198"/>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87" name="Google Shape;918;p85">
            <a:extLst>
              <a:ext uri="{FF2B5EF4-FFF2-40B4-BE49-F238E27FC236}">
                <a16:creationId xmlns:a16="http://schemas.microsoft.com/office/drawing/2014/main" id="{4BAC33A9-F1BA-7642-B0B4-8CF5C169EF95}"/>
              </a:ext>
            </a:extLst>
          </p:cNvPr>
          <p:cNvSpPr/>
          <p:nvPr/>
        </p:nvSpPr>
        <p:spPr>
          <a:xfrm>
            <a:off x="3457570"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88" name="Google Shape;919;p85">
            <a:extLst>
              <a:ext uri="{FF2B5EF4-FFF2-40B4-BE49-F238E27FC236}">
                <a16:creationId xmlns:a16="http://schemas.microsoft.com/office/drawing/2014/main" id="{C0C5AF69-F7B5-B046-93D4-8E0C4A0A7A39}"/>
              </a:ext>
            </a:extLst>
          </p:cNvPr>
          <p:cNvSpPr/>
          <p:nvPr/>
        </p:nvSpPr>
        <p:spPr>
          <a:xfrm>
            <a:off x="4070586"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89" name="Google Shape;920;p85">
            <a:extLst>
              <a:ext uri="{FF2B5EF4-FFF2-40B4-BE49-F238E27FC236}">
                <a16:creationId xmlns:a16="http://schemas.microsoft.com/office/drawing/2014/main" id="{A65F3AC3-205D-1B48-BB0A-88E019C90538}"/>
              </a:ext>
            </a:extLst>
          </p:cNvPr>
          <p:cNvSpPr/>
          <p:nvPr/>
        </p:nvSpPr>
        <p:spPr>
          <a:xfrm>
            <a:off x="3441200" y="3379214"/>
            <a:ext cx="509376"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Reason</a:t>
            </a:r>
            <a:endParaRPr sz="1600" dirty="0"/>
          </a:p>
        </p:txBody>
      </p:sp>
      <p:sp>
        <p:nvSpPr>
          <p:cNvPr id="90" name="Google Shape;924;p85">
            <a:extLst>
              <a:ext uri="{FF2B5EF4-FFF2-40B4-BE49-F238E27FC236}">
                <a16:creationId xmlns:a16="http://schemas.microsoft.com/office/drawing/2014/main" id="{7C124A96-1869-A74D-8637-FBB1690F51ED}"/>
              </a:ext>
            </a:extLst>
          </p:cNvPr>
          <p:cNvSpPr/>
          <p:nvPr/>
        </p:nvSpPr>
        <p:spPr>
          <a:xfrm>
            <a:off x="3981976" y="3379653"/>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Suggestion</a:t>
            </a:r>
            <a:endParaRPr sz="1600" dirty="0"/>
          </a:p>
        </p:txBody>
      </p:sp>
      <p:sp>
        <p:nvSpPr>
          <p:cNvPr id="5" name="Rectangle 4">
            <a:extLst>
              <a:ext uri="{FF2B5EF4-FFF2-40B4-BE49-F238E27FC236}">
                <a16:creationId xmlns:a16="http://schemas.microsoft.com/office/drawing/2014/main" id="{6B3F5C31-B8B7-F443-9C6A-D8C4CBD70999}"/>
              </a:ext>
            </a:extLst>
          </p:cNvPr>
          <p:cNvSpPr/>
          <p:nvPr/>
        </p:nvSpPr>
        <p:spPr>
          <a:xfrm>
            <a:off x="1695094" y="1489701"/>
            <a:ext cx="2164952" cy="369332"/>
          </a:xfrm>
          <a:prstGeom prst="rect">
            <a:avLst/>
          </a:prstGeom>
        </p:spPr>
        <p:txBody>
          <a:bodyPr wrap="none">
            <a:spAutoFit/>
          </a:bodyPr>
          <a:lstStyle/>
          <a:p>
            <a:pPr>
              <a:spcBef>
                <a:spcPts val="0"/>
              </a:spcBef>
              <a:spcAft>
                <a:spcPts val="0"/>
              </a:spcAft>
            </a:pPr>
            <a:r>
              <a:rPr lang="en-US" b="1">
                <a:solidFill>
                  <a:srgbClr val="980000"/>
                </a:solidFill>
                <a:latin typeface="Lato"/>
                <a:ea typeface="Lato"/>
                <a:cs typeface="Lato"/>
                <a:sym typeface="Lato"/>
              </a:rPr>
              <a:t>instructions </a:t>
            </a:r>
            <a:r>
              <a:rPr lang="en-US" b="1" dirty="0">
                <a:solidFill>
                  <a:srgbClr val="980000"/>
                </a:solidFill>
                <a:latin typeface="Lato"/>
                <a:ea typeface="Lato"/>
                <a:cs typeface="Lato"/>
                <a:sym typeface="Lato"/>
              </a:rPr>
              <a:t>schema</a:t>
            </a:r>
            <a:r>
              <a:rPr lang="en-US" b="1" dirty="0">
                <a:latin typeface="Lato"/>
                <a:ea typeface="Lato"/>
                <a:cs typeface="Lato"/>
                <a:sym typeface="Lato"/>
              </a:rPr>
              <a:t> </a:t>
            </a:r>
          </a:p>
        </p:txBody>
      </p:sp>
      <p:cxnSp>
        <p:nvCxnSpPr>
          <p:cNvPr id="36" name="Google Shape;902;p84">
            <a:extLst>
              <a:ext uri="{FF2B5EF4-FFF2-40B4-BE49-F238E27FC236}">
                <a16:creationId xmlns:a16="http://schemas.microsoft.com/office/drawing/2014/main" id="{2DBF220C-48CF-F64E-8AC3-57DA56F915B2}"/>
              </a:ext>
            </a:extLst>
          </p:cNvPr>
          <p:cNvCxnSpPr>
            <a:cxnSpLocks/>
            <a:endCxn id="58" idx="2"/>
          </p:cNvCxnSpPr>
          <p:nvPr/>
        </p:nvCxnSpPr>
        <p:spPr>
          <a:xfrm rot="10800000">
            <a:off x="1178573" y="2255120"/>
            <a:ext cx="3201409" cy="2485896"/>
          </a:xfrm>
          <a:prstGeom prst="curvedConnector2">
            <a:avLst/>
          </a:prstGeom>
          <a:noFill/>
          <a:ln w="9525" cap="flat" cmpd="sng">
            <a:solidFill>
              <a:srgbClr val="FF0000"/>
            </a:solidFill>
            <a:prstDash val="solid"/>
            <a:round/>
            <a:headEnd type="stealth" w="med" len="med"/>
            <a:tailEnd type="stealth" w="med" len="med"/>
          </a:ln>
        </p:spPr>
      </p:cxnSp>
      <p:sp>
        <p:nvSpPr>
          <p:cNvPr id="25" name="Rectangle 24">
            <a:extLst>
              <a:ext uri="{FF2B5EF4-FFF2-40B4-BE49-F238E27FC236}">
                <a16:creationId xmlns:a16="http://schemas.microsoft.com/office/drawing/2014/main" id="{528D9917-562D-4848-A97D-C4A3F687E821}"/>
              </a:ext>
            </a:extLst>
          </p:cNvPr>
          <p:cNvSpPr/>
          <p:nvPr/>
        </p:nvSpPr>
        <p:spPr>
          <a:xfrm>
            <a:off x="1527918" y="6296025"/>
            <a:ext cx="2852063" cy="425501"/>
          </a:xfrm>
          <a:prstGeom prst="rect">
            <a:avLst/>
          </a:prstGeom>
        </p:spPr>
        <p:txBody>
          <a:bodyPr wrap="none">
            <a:spAutoFit/>
          </a:bodyPr>
          <a:lstStyle/>
          <a:p>
            <a:pPr marL="795847" lvl="1">
              <a:lnSpc>
                <a:spcPct val="115000"/>
              </a:lnSpc>
              <a:spcBef>
                <a:spcPts val="0"/>
              </a:spcBef>
              <a:spcAft>
                <a:spcPts val="0"/>
              </a:spcAft>
              <a:buClr>
                <a:srgbClr val="434343"/>
              </a:buClr>
              <a:buSzPts val="1400"/>
            </a:pPr>
            <a:r>
              <a:rPr lang="en-US" sz="2000" dirty="0">
                <a:latin typeface="Lato"/>
                <a:ea typeface="Lato"/>
                <a:cs typeface="Lato"/>
                <a:sym typeface="Lato"/>
              </a:rPr>
              <a:t>DROP </a:t>
            </a:r>
            <a:r>
              <a:rPr lang="en-US" sz="1400" dirty="0">
                <a:solidFill>
                  <a:schemeClr val="bg1">
                    <a:lumMod val="50000"/>
                  </a:schemeClr>
                </a:solidFill>
                <a:latin typeface="Lato"/>
                <a:ea typeface="Lato"/>
                <a:cs typeface="Lato"/>
                <a:sym typeface="Lato"/>
              </a:rPr>
              <a:t>[</a:t>
            </a:r>
            <a:r>
              <a:rPr lang="en-US" sz="1400" dirty="0" err="1">
                <a:solidFill>
                  <a:schemeClr val="bg1">
                    <a:lumMod val="50000"/>
                  </a:schemeClr>
                </a:solidFill>
                <a:latin typeface="Lato"/>
                <a:ea typeface="Lato"/>
                <a:cs typeface="Lato"/>
                <a:sym typeface="Lato"/>
              </a:rPr>
              <a:t>Dua</a:t>
            </a:r>
            <a:r>
              <a:rPr lang="en-US" sz="1400" dirty="0">
                <a:solidFill>
                  <a:schemeClr val="bg1">
                    <a:lumMod val="50000"/>
                  </a:schemeClr>
                </a:solidFill>
                <a:latin typeface="Lato"/>
                <a:ea typeface="Lato"/>
                <a:cs typeface="Lato"/>
                <a:sym typeface="Lato"/>
              </a:rPr>
              <a:t> et al. 2019]</a:t>
            </a:r>
          </a:p>
        </p:txBody>
      </p:sp>
      <p:pic>
        <p:nvPicPr>
          <p:cNvPr id="8" name="Picture 7" descr="A picture containing text, newspaper, screenshot&#10;&#10;Description automatically generated">
            <a:extLst>
              <a:ext uri="{FF2B5EF4-FFF2-40B4-BE49-F238E27FC236}">
                <a16:creationId xmlns:a16="http://schemas.microsoft.com/office/drawing/2014/main" id="{1D17ECDC-58A7-C047-9326-AED5FE9604DB}"/>
              </a:ext>
            </a:extLst>
          </p:cNvPr>
          <p:cNvPicPr>
            <a:picLocks noChangeAspect="1"/>
          </p:cNvPicPr>
          <p:nvPr/>
        </p:nvPicPr>
        <p:blipFill>
          <a:blip r:embed="rId3"/>
          <a:stretch>
            <a:fillRect/>
          </a:stretch>
        </p:blipFill>
        <p:spPr>
          <a:xfrm>
            <a:off x="4482585" y="2376437"/>
            <a:ext cx="7497254" cy="434508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7795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10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0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1000"/>
                                        <p:tgtEl>
                                          <p:spTgt spid="59"/>
                                        </p:tgtEl>
                                      </p:cBhvr>
                                    </p:animEffect>
                                  </p:childTnLst>
                                </p:cTn>
                              </p:par>
                              <p:par>
                                <p:cTn id="17" presetID="10"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1000"/>
                                        <p:tgtEl>
                                          <p:spTgt spid="60"/>
                                        </p:tgtEl>
                                      </p:cBhvr>
                                    </p:animEffect>
                                  </p:childTnLst>
                                </p:cTn>
                              </p:par>
                              <p:par>
                                <p:cTn id="20" presetID="10" presetClass="entr" presetSubtype="0" fill="hold"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1000"/>
                                        <p:tgtEl>
                                          <p:spTgt spid="61"/>
                                        </p:tgtEl>
                                      </p:cBhvr>
                                    </p:animEffect>
                                  </p:childTnLst>
                                </p:cTn>
                              </p:par>
                              <p:par>
                                <p:cTn id="23" presetID="10"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1000"/>
                                        <p:tgtEl>
                                          <p:spTgt spid="63"/>
                                        </p:tgtEl>
                                      </p:cBhvr>
                                    </p:animEffect>
                                  </p:childTnLst>
                                </p:cTn>
                              </p:par>
                              <p:par>
                                <p:cTn id="26" presetID="10" presetClass="entr" presetSubtype="0" fill="hold"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1000"/>
                                        <p:tgtEl>
                                          <p:spTgt spid="64"/>
                                        </p:tgtEl>
                                      </p:cBhvr>
                                    </p:animEffect>
                                  </p:childTnLst>
                                </p:cTn>
                              </p:par>
                              <p:par>
                                <p:cTn id="29" presetID="10" presetClass="entr" presetSubtype="0"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fade">
                                      <p:cBhvr>
                                        <p:cTn id="31" dur="1000"/>
                                        <p:tgtEl>
                                          <p:spTgt spid="65"/>
                                        </p:tgtEl>
                                      </p:cBhvr>
                                    </p:animEffect>
                                  </p:childTnLst>
                                </p:cTn>
                              </p:par>
                              <p:par>
                                <p:cTn id="32" presetID="10" presetClass="entr" presetSubtype="0" fill="hold"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fade">
                                      <p:cBhvr>
                                        <p:cTn id="34" dur="1000"/>
                                        <p:tgtEl>
                                          <p:spTgt spid="71"/>
                                        </p:tgtEl>
                                      </p:cBhvr>
                                    </p:animEffect>
                                  </p:childTnLst>
                                </p:cTn>
                              </p:par>
                              <p:par>
                                <p:cTn id="35" presetID="10" presetClass="entr" presetSubtype="0" fill="hold" nodeType="with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1000"/>
                                        <p:tgtEl>
                                          <p:spTgt spid="85"/>
                                        </p:tgtEl>
                                      </p:cBhvr>
                                    </p:animEffect>
                                  </p:childTnLst>
                                </p:cTn>
                              </p:par>
                              <p:par>
                                <p:cTn id="38" presetID="10" presetClass="entr" presetSubtype="0" fill="hold" nodeType="withEffect">
                                  <p:stCondLst>
                                    <p:cond delay="0"/>
                                  </p:stCondLst>
                                  <p:childTnLst>
                                    <p:set>
                                      <p:cBhvr>
                                        <p:cTn id="39" dur="1" fill="hold">
                                          <p:stCondLst>
                                            <p:cond delay="0"/>
                                          </p:stCondLst>
                                        </p:cTn>
                                        <p:tgtEl>
                                          <p:spTgt spid="86"/>
                                        </p:tgtEl>
                                        <p:attrNameLst>
                                          <p:attrName>style.visibility</p:attrName>
                                        </p:attrNameLst>
                                      </p:cBhvr>
                                      <p:to>
                                        <p:strVal val="visible"/>
                                      </p:to>
                                    </p:set>
                                    <p:animEffect transition="in" filter="fade">
                                      <p:cBhvr>
                                        <p:cTn id="40" dur="1000"/>
                                        <p:tgtEl>
                                          <p:spTgt spid="86"/>
                                        </p:tgtEl>
                                      </p:cBhvr>
                                    </p:animEffect>
                                  </p:childTnLst>
                                </p:cTn>
                              </p:par>
                              <p:par>
                                <p:cTn id="41" presetID="10" presetClass="entr" presetSubtype="0" fill="hold" nodeType="withEffect">
                                  <p:stCondLst>
                                    <p:cond delay="0"/>
                                  </p:stCondLst>
                                  <p:childTnLst>
                                    <p:set>
                                      <p:cBhvr>
                                        <p:cTn id="42" dur="1" fill="hold">
                                          <p:stCondLst>
                                            <p:cond delay="0"/>
                                          </p:stCondLst>
                                        </p:cTn>
                                        <p:tgtEl>
                                          <p:spTgt spid="87"/>
                                        </p:tgtEl>
                                        <p:attrNameLst>
                                          <p:attrName>style.visibility</p:attrName>
                                        </p:attrNameLst>
                                      </p:cBhvr>
                                      <p:to>
                                        <p:strVal val="visible"/>
                                      </p:to>
                                    </p:set>
                                    <p:animEffect transition="in" filter="fade">
                                      <p:cBhvr>
                                        <p:cTn id="43" dur="1000"/>
                                        <p:tgtEl>
                                          <p:spTgt spid="87"/>
                                        </p:tgtEl>
                                      </p:cBhvr>
                                    </p:animEffect>
                                  </p:childTnLst>
                                </p:cTn>
                              </p:par>
                              <p:par>
                                <p:cTn id="44" presetID="10" presetClass="entr" presetSubtype="0" fill="hold" nodeType="withEffect">
                                  <p:stCondLst>
                                    <p:cond delay="0"/>
                                  </p:stCondLst>
                                  <p:childTnLst>
                                    <p:set>
                                      <p:cBhvr>
                                        <p:cTn id="45" dur="1" fill="hold">
                                          <p:stCondLst>
                                            <p:cond delay="0"/>
                                          </p:stCondLst>
                                        </p:cTn>
                                        <p:tgtEl>
                                          <p:spTgt spid="88"/>
                                        </p:tgtEl>
                                        <p:attrNameLst>
                                          <p:attrName>style.visibility</p:attrName>
                                        </p:attrNameLst>
                                      </p:cBhvr>
                                      <p:to>
                                        <p:strVal val="visible"/>
                                      </p:to>
                                    </p:set>
                                    <p:animEffect transition="in" filter="fade">
                                      <p:cBhvr>
                                        <p:cTn id="46" dur="1000"/>
                                        <p:tgtEl>
                                          <p:spTgt spid="88"/>
                                        </p:tgtEl>
                                      </p:cBhvr>
                                    </p:animEffect>
                                  </p:childTnLst>
                                </p:cTn>
                              </p:par>
                              <p:par>
                                <p:cTn id="47" presetID="10" presetClass="entr" presetSubtype="0" fill="hold" nodeType="withEffect">
                                  <p:stCondLst>
                                    <p:cond delay="0"/>
                                  </p:stCondLst>
                                  <p:childTnLst>
                                    <p:set>
                                      <p:cBhvr>
                                        <p:cTn id="48" dur="1" fill="hold">
                                          <p:stCondLst>
                                            <p:cond delay="0"/>
                                          </p:stCondLst>
                                        </p:cTn>
                                        <p:tgtEl>
                                          <p:spTgt spid="89"/>
                                        </p:tgtEl>
                                        <p:attrNameLst>
                                          <p:attrName>style.visibility</p:attrName>
                                        </p:attrNameLst>
                                      </p:cBhvr>
                                      <p:to>
                                        <p:strVal val="visible"/>
                                      </p:to>
                                    </p:set>
                                    <p:animEffect transition="in" filter="fade">
                                      <p:cBhvr>
                                        <p:cTn id="49" dur="1000"/>
                                        <p:tgtEl>
                                          <p:spTgt spid="89"/>
                                        </p:tgtEl>
                                      </p:cBhvr>
                                    </p:animEffect>
                                  </p:childTnLst>
                                </p:cTn>
                              </p:par>
                              <p:par>
                                <p:cTn id="50" presetID="10" presetClass="entr" presetSubtype="0" fill="hold" nodeType="with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fade">
                                      <p:cBhvr>
                                        <p:cTn id="52" dur="1000"/>
                                        <p:tgtEl>
                                          <p:spTgt spid="90"/>
                                        </p:tgtEl>
                                      </p:cBhvr>
                                    </p:animEffect>
                                  </p:childTnLst>
                                </p:cTn>
                              </p:par>
                              <p:par>
                                <p:cTn id="53" presetID="10"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93B2-86EB-6549-954C-48E1BA26C5CE}"/>
              </a:ext>
            </a:extLst>
          </p:cNvPr>
          <p:cNvSpPr>
            <a:spLocks noGrp="1"/>
          </p:cNvSpPr>
          <p:nvPr>
            <p:ph type="title"/>
          </p:nvPr>
        </p:nvSpPr>
        <p:spPr/>
        <p:txBody>
          <a:bodyPr/>
          <a:lstStyle/>
          <a:p>
            <a:r>
              <a:rPr lang="en-US" dirty="0"/>
              <a:t>Natural-Instructions: Construction (2)</a:t>
            </a:r>
          </a:p>
        </p:txBody>
      </p:sp>
      <p:sp>
        <p:nvSpPr>
          <p:cNvPr id="3" name="Content Placeholder 2">
            <a:extLst>
              <a:ext uri="{FF2B5EF4-FFF2-40B4-BE49-F238E27FC236}">
                <a16:creationId xmlns:a16="http://schemas.microsoft.com/office/drawing/2014/main" id="{F8B6ECA9-BFF4-184A-A1E1-2C3691FC65B9}"/>
              </a:ext>
            </a:extLst>
          </p:cNvPr>
          <p:cNvSpPr>
            <a:spLocks noGrp="1"/>
          </p:cNvSpPr>
          <p:nvPr>
            <p:ph idx="1"/>
          </p:nvPr>
        </p:nvSpPr>
        <p:spPr>
          <a:xfrm>
            <a:off x="838200" y="1825625"/>
            <a:ext cx="8230386" cy="4351338"/>
          </a:xfrm>
        </p:spPr>
        <p:txBody>
          <a:bodyPr/>
          <a:lstStyle/>
          <a:p>
            <a:pPr marL="338647" indent="0">
              <a:lnSpc>
                <a:spcPct val="115000"/>
              </a:lnSpc>
              <a:spcBef>
                <a:spcPts val="0"/>
              </a:spcBef>
              <a:spcAft>
                <a:spcPts val="0"/>
              </a:spcAft>
              <a:buClr>
                <a:srgbClr val="434343"/>
              </a:buClr>
              <a:buSzPts val="1400"/>
              <a:buNone/>
            </a:pPr>
            <a:endParaRPr lang="en-US" sz="2000" dirty="0">
              <a:latin typeface="Lato"/>
              <a:ea typeface="Lato"/>
              <a:cs typeface="Lato"/>
              <a:sym typeface="Lato"/>
            </a:endParaRPr>
          </a:p>
        </p:txBody>
      </p:sp>
      <p:sp>
        <p:nvSpPr>
          <p:cNvPr id="4" name="Slide Number Placeholder 3">
            <a:extLst>
              <a:ext uri="{FF2B5EF4-FFF2-40B4-BE49-F238E27FC236}">
                <a16:creationId xmlns:a16="http://schemas.microsoft.com/office/drawing/2014/main" id="{C8CBF774-98F1-BA4B-A2EF-A7B6E0D679F7}"/>
              </a:ext>
            </a:extLst>
          </p:cNvPr>
          <p:cNvSpPr>
            <a:spLocks noGrp="1"/>
          </p:cNvSpPr>
          <p:nvPr>
            <p:ph type="sldNum" sz="quarter" idx="10"/>
          </p:nvPr>
        </p:nvSpPr>
        <p:spPr/>
        <p:txBody>
          <a:bodyPr/>
          <a:lstStyle/>
          <a:p>
            <a:pPr>
              <a:defRPr/>
            </a:pPr>
            <a:fld id="{0121240C-47AF-2F4D-83B3-CC3EDF50F794}" type="slidenum">
              <a:rPr lang="en-US" smtClean="0"/>
              <a:pPr>
                <a:defRPr/>
              </a:pPr>
              <a:t>78</a:t>
            </a:fld>
            <a:endParaRPr lang="en-US" dirty="0"/>
          </a:p>
        </p:txBody>
      </p:sp>
      <p:sp>
        <p:nvSpPr>
          <p:cNvPr id="52" name="Down Arrow Callout 51">
            <a:extLst>
              <a:ext uri="{FF2B5EF4-FFF2-40B4-BE49-F238E27FC236}">
                <a16:creationId xmlns:a16="http://schemas.microsoft.com/office/drawing/2014/main" id="{40397FED-7C23-A24B-8137-2800FE6CF484}"/>
              </a:ext>
            </a:extLst>
          </p:cNvPr>
          <p:cNvSpPr/>
          <p:nvPr/>
        </p:nvSpPr>
        <p:spPr>
          <a:xfrm>
            <a:off x="9068586" y="1674795"/>
            <a:ext cx="2671705" cy="1071579"/>
          </a:xfrm>
          <a:prstGeom prst="downArrowCallout">
            <a:avLst>
              <a:gd name="adj1" fmla="val 25000"/>
              <a:gd name="adj2" fmla="val 25000"/>
              <a:gd name="adj3" fmla="val 15987"/>
              <a:gd name="adj4" fmla="val 702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collecting existing datasets </a:t>
            </a:r>
          </a:p>
        </p:txBody>
      </p:sp>
      <p:sp>
        <p:nvSpPr>
          <p:cNvPr id="53" name="Down Arrow Callout 52">
            <a:extLst>
              <a:ext uri="{FF2B5EF4-FFF2-40B4-BE49-F238E27FC236}">
                <a16:creationId xmlns:a16="http://schemas.microsoft.com/office/drawing/2014/main" id="{E002F6D1-D50C-994A-9CA3-A6EEC8195510}"/>
              </a:ext>
            </a:extLst>
          </p:cNvPr>
          <p:cNvSpPr/>
          <p:nvPr/>
        </p:nvSpPr>
        <p:spPr>
          <a:xfrm>
            <a:off x="9068586" y="2816965"/>
            <a:ext cx="2671705" cy="1071579"/>
          </a:xfrm>
          <a:prstGeom prst="downArrowCallout">
            <a:avLst>
              <a:gd name="adj1" fmla="val 25000"/>
              <a:gd name="adj2" fmla="val 25000"/>
              <a:gd name="adj3" fmla="val 15987"/>
              <a:gd name="adj4" fmla="val 70282"/>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dirty="0"/>
              <a:t>dividing crowdsourcing instructions into minimal tasks</a:t>
            </a:r>
          </a:p>
        </p:txBody>
      </p:sp>
      <p:sp>
        <p:nvSpPr>
          <p:cNvPr id="54" name="Down Arrow Callout 53">
            <a:extLst>
              <a:ext uri="{FF2B5EF4-FFF2-40B4-BE49-F238E27FC236}">
                <a16:creationId xmlns:a16="http://schemas.microsoft.com/office/drawing/2014/main" id="{D34F54C5-B97A-5149-89B4-F2B6CB000B97}"/>
              </a:ext>
            </a:extLst>
          </p:cNvPr>
          <p:cNvSpPr/>
          <p:nvPr/>
        </p:nvSpPr>
        <p:spPr>
          <a:xfrm>
            <a:off x="9068584" y="3958041"/>
            <a:ext cx="2671705" cy="1071579"/>
          </a:xfrm>
          <a:prstGeom prst="downArrowCallout">
            <a:avLst>
              <a:gd name="adj1" fmla="val 25000"/>
              <a:gd name="adj2" fmla="val 25000"/>
              <a:gd name="adj3" fmla="val 16823"/>
              <a:gd name="adj4" fmla="val 652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instructions schema</a:t>
            </a:r>
          </a:p>
        </p:txBody>
      </p:sp>
      <p:sp>
        <p:nvSpPr>
          <p:cNvPr id="55" name="Rectangle 54">
            <a:extLst>
              <a:ext uri="{FF2B5EF4-FFF2-40B4-BE49-F238E27FC236}">
                <a16:creationId xmlns:a16="http://schemas.microsoft.com/office/drawing/2014/main" id="{1149DAEE-0609-3E4A-B026-4A2C3251AC4F}"/>
              </a:ext>
            </a:extLst>
          </p:cNvPr>
          <p:cNvSpPr/>
          <p:nvPr/>
        </p:nvSpPr>
        <p:spPr>
          <a:xfrm>
            <a:off x="9068583" y="5109178"/>
            <a:ext cx="2671705" cy="780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mapping crowdsourcing instructions to the schema</a:t>
            </a:r>
          </a:p>
        </p:txBody>
      </p:sp>
      <p:sp>
        <p:nvSpPr>
          <p:cNvPr id="56" name="Google Shape;908;p85">
            <a:extLst>
              <a:ext uri="{FF2B5EF4-FFF2-40B4-BE49-F238E27FC236}">
                <a16:creationId xmlns:a16="http://schemas.microsoft.com/office/drawing/2014/main" id="{2B87173F-8F2D-244E-961E-A24C4B34722F}"/>
              </a:ext>
            </a:extLst>
          </p:cNvPr>
          <p:cNvSpPr/>
          <p:nvPr/>
        </p:nvSpPr>
        <p:spPr>
          <a:xfrm>
            <a:off x="664028" y="1825625"/>
            <a:ext cx="4484914" cy="2213749"/>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57" name="Google Shape;909;p85">
            <a:extLst>
              <a:ext uri="{FF2B5EF4-FFF2-40B4-BE49-F238E27FC236}">
                <a16:creationId xmlns:a16="http://schemas.microsoft.com/office/drawing/2014/main" id="{BAB05A0B-47B3-E943-A81D-0BB56D809F4A}"/>
              </a:ext>
            </a:extLst>
          </p:cNvPr>
          <p:cNvSpPr/>
          <p:nvPr/>
        </p:nvSpPr>
        <p:spPr>
          <a:xfrm>
            <a:off x="819888" y="2377335"/>
            <a:ext cx="1925023"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Positive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58" name="Google Shape;913;p85">
            <a:extLst>
              <a:ext uri="{FF2B5EF4-FFF2-40B4-BE49-F238E27FC236}">
                <a16:creationId xmlns:a16="http://schemas.microsoft.com/office/drawing/2014/main" id="{648BF6CE-9A19-9E42-9F15-A71B5937DDF0}"/>
              </a:ext>
            </a:extLst>
          </p:cNvPr>
          <p:cNvSpPr/>
          <p:nvPr/>
        </p:nvSpPr>
        <p:spPr>
          <a:xfrm>
            <a:off x="802831" y="1981413"/>
            <a:ext cx="751481"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Definition</a:t>
            </a:r>
            <a:endParaRPr dirty="0"/>
          </a:p>
        </p:txBody>
      </p:sp>
      <p:sp>
        <p:nvSpPr>
          <p:cNvPr id="59" name="Google Shape;914;p85">
            <a:extLst>
              <a:ext uri="{FF2B5EF4-FFF2-40B4-BE49-F238E27FC236}">
                <a16:creationId xmlns:a16="http://schemas.microsoft.com/office/drawing/2014/main" id="{8892B1B2-2C64-DC46-A16D-50AF0B0466D0}"/>
              </a:ext>
            </a:extLst>
          </p:cNvPr>
          <p:cNvSpPr/>
          <p:nvPr/>
        </p:nvSpPr>
        <p:spPr>
          <a:xfrm>
            <a:off x="1601082" y="1983521"/>
            <a:ext cx="1190784"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Things to Avoid</a:t>
            </a:r>
            <a:endParaRPr dirty="0"/>
          </a:p>
        </p:txBody>
      </p:sp>
      <p:sp>
        <p:nvSpPr>
          <p:cNvPr id="60" name="Google Shape;915;p85">
            <a:extLst>
              <a:ext uri="{FF2B5EF4-FFF2-40B4-BE49-F238E27FC236}">
                <a16:creationId xmlns:a16="http://schemas.microsoft.com/office/drawing/2014/main" id="{9397264D-9D71-DE43-A932-D4BC9BB05BD0}"/>
              </a:ext>
            </a:extLst>
          </p:cNvPr>
          <p:cNvSpPr/>
          <p:nvPr/>
        </p:nvSpPr>
        <p:spPr>
          <a:xfrm>
            <a:off x="2847602" y="1981413"/>
            <a:ext cx="1434306"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Emphasize/Caution</a:t>
            </a:r>
            <a:endParaRPr dirty="0"/>
          </a:p>
        </p:txBody>
      </p:sp>
      <p:sp>
        <p:nvSpPr>
          <p:cNvPr id="61" name="Google Shape;916;p85">
            <a:extLst>
              <a:ext uri="{FF2B5EF4-FFF2-40B4-BE49-F238E27FC236}">
                <a16:creationId xmlns:a16="http://schemas.microsoft.com/office/drawing/2014/main" id="{D1918A03-3D94-7541-85AB-21A44E732029}"/>
              </a:ext>
            </a:extLst>
          </p:cNvPr>
          <p:cNvSpPr/>
          <p:nvPr/>
        </p:nvSpPr>
        <p:spPr>
          <a:xfrm>
            <a:off x="1129404" y="2754505"/>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63" name="Google Shape;918;p85">
            <a:extLst>
              <a:ext uri="{FF2B5EF4-FFF2-40B4-BE49-F238E27FC236}">
                <a16:creationId xmlns:a16="http://schemas.microsoft.com/office/drawing/2014/main" id="{22023546-1570-0542-B797-CFFC97A3F751}"/>
              </a:ext>
            </a:extLst>
          </p:cNvPr>
          <p:cNvSpPr/>
          <p:nvPr/>
        </p:nvSpPr>
        <p:spPr>
          <a:xfrm>
            <a:off x="1232008"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64" name="Google Shape;919;p85">
            <a:extLst>
              <a:ext uri="{FF2B5EF4-FFF2-40B4-BE49-F238E27FC236}">
                <a16:creationId xmlns:a16="http://schemas.microsoft.com/office/drawing/2014/main" id="{C0493C1A-2164-D040-9A4D-34A28BDD94E6}"/>
              </a:ext>
            </a:extLst>
          </p:cNvPr>
          <p:cNvSpPr/>
          <p:nvPr/>
        </p:nvSpPr>
        <p:spPr>
          <a:xfrm>
            <a:off x="1845024"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65" name="Google Shape;920;p85">
            <a:extLst>
              <a:ext uri="{FF2B5EF4-FFF2-40B4-BE49-F238E27FC236}">
                <a16:creationId xmlns:a16="http://schemas.microsoft.com/office/drawing/2014/main" id="{E815FE10-D637-724C-BFB9-4EA7B6A49A79}"/>
              </a:ext>
            </a:extLst>
          </p:cNvPr>
          <p:cNvSpPr/>
          <p:nvPr/>
        </p:nvSpPr>
        <p:spPr>
          <a:xfrm>
            <a:off x="1539935" y="339877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71" name="Google Shape;926;p85">
            <a:extLst>
              <a:ext uri="{FF2B5EF4-FFF2-40B4-BE49-F238E27FC236}">
                <a16:creationId xmlns:a16="http://schemas.microsoft.com/office/drawing/2014/main" id="{BDE9EB91-8645-7246-9AA0-556D6241B333}"/>
              </a:ext>
            </a:extLst>
          </p:cNvPr>
          <p:cNvSpPr/>
          <p:nvPr/>
        </p:nvSpPr>
        <p:spPr>
          <a:xfrm>
            <a:off x="4337644" y="1981413"/>
            <a:ext cx="642681"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Prompt</a:t>
            </a:r>
            <a:endParaRPr dirty="0"/>
          </a:p>
        </p:txBody>
      </p:sp>
      <p:sp>
        <p:nvSpPr>
          <p:cNvPr id="85" name="Google Shape;909;p85">
            <a:extLst>
              <a:ext uri="{FF2B5EF4-FFF2-40B4-BE49-F238E27FC236}">
                <a16:creationId xmlns:a16="http://schemas.microsoft.com/office/drawing/2014/main" id="{77256334-4D26-5A44-A3B9-7AD87A579E00}"/>
              </a:ext>
            </a:extLst>
          </p:cNvPr>
          <p:cNvSpPr/>
          <p:nvPr/>
        </p:nvSpPr>
        <p:spPr>
          <a:xfrm>
            <a:off x="3024523" y="2374028"/>
            <a:ext cx="1937806"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Negative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86" name="Google Shape;916;p85">
            <a:extLst>
              <a:ext uri="{FF2B5EF4-FFF2-40B4-BE49-F238E27FC236}">
                <a16:creationId xmlns:a16="http://schemas.microsoft.com/office/drawing/2014/main" id="{D10EF0E7-F3F3-BA46-A46E-8E5178B5EC53}"/>
              </a:ext>
            </a:extLst>
          </p:cNvPr>
          <p:cNvSpPr/>
          <p:nvPr/>
        </p:nvSpPr>
        <p:spPr>
          <a:xfrm>
            <a:off x="3354966" y="2751198"/>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87" name="Google Shape;918;p85">
            <a:extLst>
              <a:ext uri="{FF2B5EF4-FFF2-40B4-BE49-F238E27FC236}">
                <a16:creationId xmlns:a16="http://schemas.microsoft.com/office/drawing/2014/main" id="{4BAC33A9-F1BA-7642-B0B4-8CF5C169EF95}"/>
              </a:ext>
            </a:extLst>
          </p:cNvPr>
          <p:cNvSpPr/>
          <p:nvPr/>
        </p:nvSpPr>
        <p:spPr>
          <a:xfrm>
            <a:off x="3457570"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88" name="Google Shape;919;p85">
            <a:extLst>
              <a:ext uri="{FF2B5EF4-FFF2-40B4-BE49-F238E27FC236}">
                <a16:creationId xmlns:a16="http://schemas.microsoft.com/office/drawing/2014/main" id="{C0C5AF69-F7B5-B046-93D4-8E0C4A0A7A39}"/>
              </a:ext>
            </a:extLst>
          </p:cNvPr>
          <p:cNvSpPr/>
          <p:nvPr/>
        </p:nvSpPr>
        <p:spPr>
          <a:xfrm>
            <a:off x="4070586"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89" name="Google Shape;920;p85">
            <a:extLst>
              <a:ext uri="{FF2B5EF4-FFF2-40B4-BE49-F238E27FC236}">
                <a16:creationId xmlns:a16="http://schemas.microsoft.com/office/drawing/2014/main" id="{A65F3AC3-205D-1B48-BB0A-88E019C90538}"/>
              </a:ext>
            </a:extLst>
          </p:cNvPr>
          <p:cNvSpPr/>
          <p:nvPr/>
        </p:nvSpPr>
        <p:spPr>
          <a:xfrm>
            <a:off x="3441200" y="3379214"/>
            <a:ext cx="509376"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Reason</a:t>
            </a:r>
            <a:endParaRPr sz="1600" dirty="0"/>
          </a:p>
        </p:txBody>
      </p:sp>
      <p:sp>
        <p:nvSpPr>
          <p:cNvPr id="90" name="Google Shape;924;p85">
            <a:extLst>
              <a:ext uri="{FF2B5EF4-FFF2-40B4-BE49-F238E27FC236}">
                <a16:creationId xmlns:a16="http://schemas.microsoft.com/office/drawing/2014/main" id="{7C124A96-1869-A74D-8637-FBB1690F51ED}"/>
              </a:ext>
            </a:extLst>
          </p:cNvPr>
          <p:cNvSpPr/>
          <p:nvPr/>
        </p:nvSpPr>
        <p:spPr>
          <a:xfrm>
            <a:off x="3981976" y="3379653"/>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Suggestion</a:t>
            </a:r>
            <a:endParaRPr sz="1600" dirty="0"/>
          </a:p>
        </p:txBody>
      </p:sp>
      <p:sp>
        <p:nvSpPr>
          <p:cNvPr id="5" name="Rectangle 4">
            <a:extLst>
              <a:ext uri="{FF2B5EF4-FFF2-40B4-BE49-F238E27FC236}">
                <a16:creationId xmlns:a16="http://schemas.microsoft.com/office/drawing/2014/main" id="{6B3F5C31-B8B7-F443-9C6A-D8C4CBD70999}"/>
              </a:ext>
            </a:extLst>
          </p:cNvPr>
          <p:cNvSpPr/>
          <p:nvPr/>
        </p:nvSpPr>
        <p:spPr>
          <a:xfrm>
            <a:off x="1695094" y="1489701"/>
            <a:ext cx="2164952" cy="369332"/>
          </a:xfrm>
          <a:prstGeom prst="rect">
            <a:avLst/>
          </a:prstGeom>
        </p:spPr>
        <p:txBody>
          <a:bodyPr wrap="none">
            <a:spAutoFit/>
          </a:bodyPr>
          <a:lstStyle/>
          <a:p>
            <a:pPr>
              <a:spcBef>
                <a:spcPts val="0"/>
              </a:spcBef>
              <a:spcAft>
                <a:spcPts val="0"/>
              </a:spcAft>
            </a:pPr>
            <a:r>
              <a:rPr lang="en-US" b="1">
                <a:solidFill>
                  <a:srgbClr val="980000"/>
                </a:solidFill>
                <a:latin typeface="Lato"/>
                <a:ea typeface="Lato"/>
                <a:cs typeface="Lato"/>
                <a:sym typeface="Lato"/>
              </a:rPr>
              <a:t>instructions </a:t>
            </a:r>
            <a:r>
              <a:rPr lang="en-US" b="1" dirty="0">
                <a:solidFill>
                  <a:srgbClr val="980000"/>
                </a:solidFill>
                <a:latin typeface="Lato"/>
                <a:ea typeface="Lato"/>
                <a:cs typeface="Lato"/>
                <a:sym typeface="Lato"/>
              </a:rPr>
              <a:t>schema</a:t>
            </a:r>
            <a:r>
              <a:rPr lang="en-US" b="1" dirty="0">
                <a:latin typeface="Lato"/>
                <a:ea typeface="Lato"/>
                <a:cs typeface="Lato"/>
                <a:sym typeface="Lato"/>
              </a:rPr>
              <a:t> </a:t>
            </a:r>
          </a:p>
        </p:txBody>
      </p:sp>
      <p:pic>
        <p:nvPicPr>
          <p:cNvPr id="26" name="Google Shape;876;p84">
            <a:extLst>
              <a:ext uri="{FF2B5EF4-FFF2-40B4-BE49-F238E27FC236}">
                <a16:creationId xmlns:a16="http://schemas.microsoft.com/office/drawing/2014/main" id="{825CF2CE-18F9-6442-B6CC-05F52AF468CC}"/>
              </a:ext>
            </a:extLst>
          </p:cNvPr>
          <p:cNvPicPr preferRelativeResize="0"/>
          <p:nvPr/>
        </p:nvPicPr>
        <p:blipFill rotWithShape="1">
          <a:blip r:embed="rId3">
            <a:alphaModFix/>
          </a:blip>
          <a:srcRect l="2250" r="3263"/>
          <a:stretch/>
        </p:blipFill>
        <p:spPr>
          <a:xfrm>
            <a:off x="5479385" y="1489701"/>
            <a:ext cx="6531757" cy="5261400"/>
          </a:xfrm>
          <a:prstGeom prst="rect">
            <a:avLst/>
          </a:prstGeom>
          <a:ln>
            <a:noFill/>
          </a:ln>
          <a:effectLst>
            <a:outerShdw blurRad="63500" sx="102000" sy="102000" algn="ctr" rotWithShape="0">
              <a:prstClr val="black">
                <a:alpha val="40000"/>
              </a:prstClr>
            </a:outerShdw>
          </a:effectLst>
        </p:spPr>
      </p:pic>
      <p:sp>
        <p:nvSpPr>
          <p:cNvPr id="27" name="Google Shape;878;p84">
            <a:extLst>
              <a:ext uri="{FF2B5EF4-FFF2-40B4-BE49-F238E27FC236}">
                <a16:creationId xmlns:a16="http://schemas.microsoft.com/office/drawing/2014/main" id="{6F6DE749-6C78-7B40-A4A3-A91BBE7FBDF4}"/>
              </a:ext>
            </a:extLst>
          </p:cNvPr>
          <p:cNvSpPr/>
          <p:nvPr/>
        </p:nvSpPr>
        <p:spPr>
          <a:xfrm>
            <a:off x="5721341" y="4350653"/>
            <a:ext cx="6033600" cy="207200"/>
          </a:xfrm>
          <a:prstGeom prst="roundRect">
            <a:avLst>
              <a:gd name="adj" fmla="val 8048"/>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28" name="Google Shape;879;p84">
            <a:extLst>
              <a:ext uri="{FF2B5EF4-FFF2-40B4-BE49-F238E27FC236}">
                <a16:creationId xmlns:a16="http://schemas.microsoft.com/office/drawing/2014/main" id="{5A59C81E-BD11-1C4F-BA78-5FD6873F1758}"/>
              </a:ext>
            </a:extLst>
          </p:cNvPr>
          <p:cNvSpPr/>
          <p:nvPr/>
        </p:nvSpPr>
        <p:spPr>
          <a:xfrm>
            <a:off x="5603541" y="3929520"/>
            <a:ext cx="4061600" cy="2072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29" name="Google Shape;901;p84">
            <a:extLst>
              <a:ext uri="{FF2B5EF4-FFF2-40B4-BE49-F238E27FC236}">
                <a16:creationId xmlns:a16="http://schemas.microsoft.com/office/drawing/2014/main" id="{72E5F962-4127-E245-8FD9-6735FF83E5C5}"/>
              </a:ext>
            </a:extLst>
          </p:cNvPr>
          <p:cNvCxnSpPr>
            <a:cxnSpLocks/>
            <a:stCxn id="28" idx="1"/>
            <a:endCxn id="58" idx="2"/>
          </p:cNvCxnSpPr>
          <p:nvPr/>
        </p:nvCxnSpPr>
        <p:spPr>
          <a:xfrm rot="10800000">
            <a:off x="1178573" y="2255120"/>
            <a:ext cx="4424969" cy="1778000"/>
          </a:xfrm>
          <a:prstGeom prst="curvedConnector2">
            <a:avLst/>
          </a:prstGeom>
          <a:noFill/>
          <a:ln w="9525" cap="flat" cmpd="sng">
            <a:solidFill>
              <a:srgbClr val="FF0000"/>
            </a:solidFill>
            <a:prstDash val="solid"/>
            <a:round/>
            <a:headEnd type="stealth" w="med" len="med"/>
            <a:tailEnd type="stealth" w="med" len="med"/>
          </a:ln>
        </p:spPr>
      </p:cxnSp>
      <p:cxnSp>
        <p:nvCxnSpPr>
          <p:cNvPr id="30" name="Google Shape;902;p84">
            <a:extLst>
              <a:ext uri="{FF2B5EF4-FFF2-40B4-BE49-F238E27FC236}">
                <a16:creationId xmlns:a16="http://schemas.microsoft.com/office/drawing/2014/main" id="{46EFE505-DE9D-1B4E-8302-F1338299DF90}"/>
              </a:ext>
            </a:extLst>
          </p:cNvPr>
          <p:cNvCxnSpPr>
            <a:cxnSpLocks/>
            <a:endCxn id="58" idx="2"/>
          </p:cNvCxnSpPr>
          <p:nvPr/>
        </p:nvCxnSpPr>
        <p:spPr>
          <a:xfrm rot="10800000">
            <a:off x="1178573" y="2255121"/>
            <a:ext cx="4542769" cy="2186251"/>
          </a:xfrm>
          <a:prstGeom prst="curvedConnector2">
            <a:avLst/>
          </a:prstGeom>
          <a:noFill/>
          <a:ln w="9525" cap="flat" cmpd="sng">
            <a:solidFill>
              <a:srgbClr val="FF0000"/>
            </a:solidFill>
            <a:prstDash val="solid"/>
            <a:round/>
            <a:headEnd type="stealth" w="med" len="med"/>
            <a:tailEnd type="stealth" w="med" len="med"/>
          </a:ln>
        </p:spPr>
      </p:cxnSp>
    </p:spTree>
    <p:extLst>
      <p:ext uri="{BB962C8B-B14F-4D97-AF65-F5344CB8AC3E}">
        <p14:creationId xmlns:p14="http://schemas.microsoft.com/office/powerpoint/2010/main" val="190860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10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0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1000"/>
                                        <p:tgtEl>
                                          <p:spTgt spid="59"/>
                                        </p:tgtEl>
                                      </p:cBhvr>
                                    </p:animEffect>
                                  </p:childTnLst>
                                </p:cTn>
                              </p:par>
                              <p:par>
                                <p:cTn id="17" presetID="10"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1000"/>
                                        <p:tgtEl>
                                          <p:spTgt spid="60"/>
                                        </p:tgtEl>
                                      </p:cBhvr>
                                    </p:animEffect>
                                  </p:childTnLst>
                                </p:cTn>
                              </p:par>
                              <p:par>
                                <p:cTn id="20" presetID="10" presetClass="entr" presetSubtype="0" fill="hold"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1000"/>
                                        <p:tgtEl>
                                          <p:spTgt spid="61"/>
                                        </p:tgtEl>
                                      </p:cBhvr>
                                    </p:animEffect>
                                  </p:childTnLst>
                                </p:cTn>
                              </p:par>
                              <p:par>
                                <p:cTn id="23" presetID="10"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1000"/>
                                        <p:tgtEl>
                                          <p:spTgt spid="63"/>
                                        </p:tgtEl>
                                      </p:cBhvr>
                                    </p:animEffect>
                                  </p:childTnLst>
                                </p:cTn>
                              </p:par>
                              <p:par>
                                <p:cTn id="26" presetID="10" presetClass="entr" presetSubtype="0" fill="hold"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1000"/>
                                        <p:tgtEl>
                                          <p:spTgt spid="64"/>
                                        </p:tgtEl>
                                      </p:cBhvr>
                                    </p:animEffect>
                                  </p:childTnLst>
                                </p:cTn>
                              </p:par>
                              <p:par>
                                <p:cTn id="29" presetID="10" presetClass="entr" presetSubtype="0"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fade">
                                      <p:cBhvr>
                                        <p:cTn id="31" dur="1000"/>
                                        <p:tgtEl>
                                          <p:spTgt spid="65"/>
                                        </p:tgtEl>
                                      </p:cBhvr>
                                    </p:animEffect>
                                  </p:childTnLst>
                                </p:cTn>
                              </p:par>
                              <p:par>
                                <p:cTn id="32" presetID="10" presetClass="entr" presetSubtype="0" fill="hold"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fade">
                                      <p:cBhvr>
                                        <p:cTn id="34" dur="1000"/>
                                        <p:tgtEl>
                                          <p:spTgt spid="71"/>
                                        </p:tgtEl>
                                      </p:cBhvr>
                                    </p:animEffect>
                                  </p:childTnLst>
                                </p:cTn>
                              </p:par>
                              <p:par>
                                <p:cTn id="35" presetID="10" presetClass="entr" presetSubtype="0" fill="hold" nodeType="with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1000"/>
                                        <p:tgtEl>
                                          <p:spTgt spid="85"/>
                                        </p:tgtEl>
                                      </p:cBhvr>
                                    </p:animEffect>
                                  </p:childTnLst>
                                </p:cTn>
                              </p:par>
                              <p:par>
                                <p:cTn id="38" presetID="10" presetClass="entr" presetSubtype="0" fill="hold" nodeType="withEffect">
                                  <p:stCondLst>
                                    <p:cond delay="0"/>
                                  </p:stCondLst>
                                  <p:childTnLst>
                                    <p:set>
                                      <p:cBhvr>
                                        <p:cTn id="39" dur="1" fill="hold">
                                          <p:stCondLst>
                                            <p:cond delay="0"/>
                                          </p:stCondLst>
                                        </p:cTn>
                                        <p:tgtEl>
                                          <p:spTgt spid="86"/>
                                        </p:tgtEl>
                                        <p:attrNameLst>
                                          <p:attrName>style.visibility</p:attrName>
                                        </p:attrNameLst>
                                      </p:cBhvr>
                                      <p:to>
                                        <p:strVal val="visible"/>
                                      </p:to>
                                    </p:set>
                                    <p:animEffect transition="in" filter="fade">
                                      <p:cBhvr>
                                        <p:cTn id="40" dur="1000"/>
                                        <p:tgtEl>
                                          <p:spTgt spid="86"/>
                                        </p:tgtEl>
                                      </p:cBhvr>
                                    </p:animEffect>
                                  </p:childTnLst>
                                </p:cTn>
                              </p:par>
                              <p:par>
                                <p:cTn id="41" presetID="10" presetClass="entr" presetSubtype="0" fill="hold" nodeType="withEffect">
                                  <p:stCondLst>
                                    <p:cond delay="0"/>
                                  </p:stCondLst>
                                  <p:childTnLst>
                                    <p:set>
                                      <p:cBhvr>
                                        <p:cTn id="42" dur="1" fill="hold">
                                          <p:stCondLst>
                                            <p:cond delay="0"/>
                                          </p:stCondLst>
                                        </p:cTn>
                                        <p:tgtEl>
                                          <p:spTgt spid="87"/>
                                        </p:tgtEl>
                                        <p:attrNameLst>
                                          <p:attrName>style.visibility</p:attrName>
                                        </p:attrNameLst>
                                      </p:cBhvr>
                                      <p:to>
                                        <p:strVal val="visible"/>
                                      </p:to>
                                    </p:set>
                                    <p:animEffect transition="in" filter="fade">
                                      <p:cBhvr>
                                        <p:cTn id="43" dur="1000"/>
                                        <p:tgtEl>
                                          <p:spTgt spid="87"/>
                                        </p:tgtEl>
                                      </p:cBhvr>
                                    </p:animEffect>
                                  </p:childTnLst>
                                </p:cTn>
                              </p:par>
                              <p:par>
                                <p:cTn id="44" presetID="10" presetClass="entr" presetSubtype="0" fill="hold" nodeType="withEffect">
                                  <p:stCondLst>
                                    <p:cond delay="0"/>
                                  </p:stCondLst>
                                  <p:childTnLst>
                                    <p:set>
                                      <p:cBhvr>
                                        <p:cTn id="45" dur="1" fill="hold">
                                          <p:stCondLst>
                                            <p:cond delay="0"/>
                                          </p:stCondLst>
                                        </p:cTn>
                                        <p:tgtEl>
                                          <p:spTgt spid="88"/>
                                        </p:tgtEl>
                                        <p:attrNameLst>
                                          <p:attrName>style.visibility</p:attrName>
                                        </p:attrNameLst>
                                      </p:cBhvr>
                                      <p:to>
                                        <p:strVal val="visible"/>
                                      </p:to>
                                    </p:set>
                                    <p:animEffect transition="in" filter="fade">
                                      <p:cBhvr>
                                        <p:cTn id="46" dur="1000"/>
                                        <p:tgtEl>
                                          <p:spTgt spid="88"/>
                                        </p:tgtEl>
                                      </p:cBhvr>
                                    </p:animEffect>
                                  </p:childTnLst>
                                </p:cTn>
                              </p:par>
                              <p:par>
                                <p:cTn id="47" presetID="10" presetClass="entr" presetSubtype="0" fill="hold" nodeType="withEffect">
                                  <p:stCondLst>
                                    <p:cond delay="0"/>
                                  </p:stCondLst>
                                  <p:childTnLst>
                                    <p:set>
                                      <p:cBhvr>
                                        <p:cTn id="48" dur="1" fill="hold">
                                          <p:stCondLst>
                                            <p:cond delay="0"/>
                                          </p:stCondLst>
                                        </p:cTn>
                                        <p:tgtEl>
                                          <p:spTgt spid="89"/>
                                        </p:tgtEl>
                                        <p:attrNameLst>
                                          <p:attrName>style.visibility</p:attrName>
                                        </p:attrNameLst>
                                      </p:cBhvr>
                                      <p:to>
                                        <p:strVal val="visible"/>
                                      </p:to>
                                    </p:set>
                                    <p:animEffect transition="in" filter="fade">
                                      <p:cBhvr>
                                        <p:cTn id="49" dur="1000"/>
                                        <p:tgtEl>
                                          <p:spTgt spid="89"/>
                                        </p:tgtEl>
                                      </p:cBhvr>
                                    </p:animEffect>
                                  </p:childTnLst>
                                </p:cTn>
                              </p:par>
                              <p:par>
                                <p:cTn id="50" presetID="10" presetClass="entr" presetSubtype="0" fill="hold" nodeType="with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fade">
                                      <p:cBhvr>
                                        <p:cTn id="52" dur="1000"/>
                                        <p:tgtEl>
                                          <p:spTgt spid="90"/>
                                        </p:tgtEl>
                                      </p:cBhvr>
                                    </p:animEffect>
                                  </p:childTnLst>
                                </p:cTn>
                              </p:par>
                              <p:par>
                                <p:cTn id="53" presetID="10"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10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1000"/>
                                        <p:tgtEl>
                                          <p:spTgt spid="27"/>
                                        </p:tgtEl>
                                      </p:cBhvr>
                                    </p:animEffect>
                                  </p:childTnLst>
                                </p:cTn>
                              </p:par>
                              <p:par>
                                <p:cTn id="59" presetID="10"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1000"/>
                                        <p:tgtEl>
                                          <p:spTgt spid="28"/>
                                        </p:tgtEl>
                                      </p:cBhvr>
                                    </p:animEffect>
                                  </p:childTnLst>
                                </p:cTn>
                              </p:par>
                              <p:par>
                                <p:cTn id="62" presetID="10" presetClass="entr" presetSubtype="0" fill="hold"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1000"/>
                                        <p:tgtEl>
                                          <p:spTgt spid="29"/>
                                        </p:tgtEl>
                                      </p:cBhvr>
                                    </p:animEffect>
                                  </p:childTnLst>
                                </p:cTn>
                              </p:par>
                              <p:par>
                                <p:cTn id="65" presetID="10" presetClass="entr" presetSubtype="0"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906"/>
        <p:cNvGrpSpPr/>
        <p:nvPr/>
      </p:nvGrpSpPr>
      <p:grpSpPr>
        <a:xfrm>
          <a:off x="0" y="0"/>
          <a:ext cx="0" cy="0"/>
          <a:chOff x="0" y="0"/>
          <a:chExt cx="0" cy="0"/>
        </a:xfrm>
      </p:grpSpPr>
      <p:pic>
        <p:nvPicPr>
          <p:cNvPr id="907" name="Google Shape;907;p85"/>
          <p:cNvPicPr preferRelativeResize="0"/>
          <p:nvPr/>
        </p:nvPicPr>
        <p:blipFill rotWithShape="1">
          <a:blip r:embed="rId3">
            <a:alphaModFix/>
          </a:blip>
          <a:srcRect t="28913" b="21337"/>
          <a:stretch/>
        </p:blipFill>
        <p:spPr>
          <a:xfrm>
            <a:off x="-66033" y="2750067"/>
            <a:ext cx="7348999" cy="2975868"/>
          </a:xfrm>
          <a:prstGeom prst="rect">
            <a:avLst/>
          </a:prstGeom>
          <a:noFill/>
          <a:ln>
            <a:noFill/>
          </a:ln>
        </p:spPr>
      </p:pic>
      <p:sp>
        <p:nvSpPr>
          <p:cNvPr id="908" name="Google Shape;908;p85"/>
          <p:cNvSpPr/>
          <p:nvPr/>
        </p:nvSpPr>
        <p:spPr>
          <a:xfrm>
            <a:off x="7060967" y="1816700"/>
            <a:ext cx="4835200" cy="440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Instructions:</a:t>
            </a:r>
            <a:r>
              <a:rPr lang="en" sz="1333" b="1">
                <a:latin typeface="Lato"/>
                <a:ea typeface="Lato"/>
                <a:cs typeface="Lato"/>
                <a:sym typeface="Lato"/>
              </a:rPr>
              <a:t> </a:t>
            </a:r>
            <a:endParaRPr sz="1333" b="1">
              <a:latin typeface="Lato"/>
              <a:ea typeface="Lato"/>
              <a:cs typeface="Lato"/>
              <a:sym typeface="Lato"/>
            </a:endParaRPr>
          </a:p>
          <a:p>
            <a:pPr algn="ctr">
              <a:spcBef>
                <a:spcPts val="0"/>
              </a:spcBef>
              <a:spcAft>
                <a:spcPts val="0"/>
              </a:spcAft>
            </a:pPr>
            <a:endParaRPr sz="1333" i="1">
              <a:latin typeface="Lato"/>
              <a:ea typeface="Lato"/>
              <a:cs typeface="Lato"/>
              <a:sym typeface="Lato"/>
            </a:endParaRPr>
          </a:p>
        </p:txBody>
      </p:sp>
      <p:sp>
        <p:nvSpPr>
          <p:cNvPr id="909" name="Google Shape;909;p85"/>
          <p:cNvSpPr/>
          <p:nvPr/>
        </p:nvSpPr>
        <p:spPr>
          <a:xfrm>
            <a:off x="7237933" y="3095833"/>
            <a:ext cx="4436000" cy="16100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Examples:</a:t>
            </a:r>
            <a:r>
              <a:rPr lang="en" sz="1333" b="1">
                <a:latin typeface="Lato"/>
                <a:ea typeface="Lato"/>
                <a:cs typeface="Lato"/>
                <a:sym typeface="Lato"/>
              </a:rPr>
              <a:t> </a:t>
            </a:r>
            <a:endParaRPr sz="1333" b="1" i="1">
              <a:latin typeface="Lato"/>
              <a:ea typeface="Lato"/>
              <a:cs typeface="Lato"/>
              <a:sym typeface="Lato"/>
            </a:endParaRPr>
          </a:p>
        </p:txBody>
      </p:sp>
      <p:sp>
        <p:nvSpPr>
          <p:cNvPr id="910" name="Google Shape;910;p85"/>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Annotation of Crowdsourcing Template (2)</a:t>
            </a:r>
            <a:endParaRPr/>
          </a:p>
          <a:p>
            <a:endParaRPr/>
          </a:p>
        </p:txBody>
      </p:sp>
      <p:sp>
        <p:nvSpPr>
          <p:cNvPr id="2" name="Content Placeholder 1">
            <a:extLst>
              <a:ext uri="{FF2B5EF4-FFF2-40B4-BE49-F238E27FC236}">
                <a16:creationId xmlns:a16="http://schemas.microsoft.com/office/drawing/2014/main" id="{CC9892E6-D409-FE45-BC9A-D7993ABE4063}"/>
              </a:ext>
            </a:extLst>
          </p:cNvPr>
          <p:cNvSpPr>
            <a:spLocks noGrp="1"/>
          </p:cNvSpPr>
          <p:nvPr>
            <p:ph idx="1"/>
          </p:nvPr>
        </p:nvSpPr>
        <p:spPr/>
        <p:txBody>
          <a:bodyPr/>
          <a:lstStyle/>
          <a:p>
            <a:endParaRPr lang="en-US"/>
          </a:p>
        </p:txBody>
      </p:sp>
      <p:sp>
        <p:nvSpPr>
          <p:cNvPr id="911" name="Google Shape;911;p85"/>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79</a:t>
            </a:fld>
            <a:endParaRPr/>
          </a:p>
        </p:txBody>
      </p:sp>
      <p:sp>
        <p:nvSpPr>
          <p:cNvPr id="912" name="Google Shape;912;p85"/>
          <p:cNvSpPr txBox="1">
            <a:spLocks noGrp="1"/>
          </p:cNvSpPr>
          <p:nvPr>
            <p:ph type="sldNum" idx="4294967295"/>
          </p:nvPr>
        </p:nvSpPr>
        <p:spPr>
          <a:xfrm>
            <a:off x="11460163" y="6218238"/>
            <a:ext cx="731837" cy="523875"/>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79</a:t>
            </a:fld>
            <a:endParaRPr/>
          </a:p>
        </p:txBody>
      </p:sp>
      <p:sp>
        <p:nvSpPr>
          <p:cNvPr id="913" name="Google Shape;913;p85"/>
          <p:cNvSpPr/>
          <p:nvPr/>
        </p:nvSpPr>
        <p:spPr>
          <a:xfrm>
            <a:off x="8008731" y="2280067"/>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Definition</a:t>
            </a:r>
            <a:endParaRPr/>
          </a:p>
        </p:txBody>
      </p:sp>
      <p:sp>
        <p:nvSpPr>
          <p:cNvPr id="914" name="Google Shape;914;p85"/>
          <p:cNvSpPr/>
          <p:nvPr/>
        </p:nvSpPr>
        <p:spPr>
          <a:xfrm>
            <a:off x="9183825" y="2280033"/>
            <a:ext cx="11324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Things to Avoid</a:t>
            </a:r>
            <a:endParaRPr/>
          </a:p>
        </p:txBody>
      </p:sp>
      <p:sp>
        <p:nvSpPr>
          <p:cNvPr id="915" name="Google Shape;915;p85"/>
          <p:cNvSpPr/>
          <p:nvPr/>
        </p:nvSpPr>
        <p:spPr>
          <a:xfrm>
            <a:off x="10456433" y="2280033"/>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Emphasize/Caution</a:t>
            </a:r>
            <a:endParaRPr/>
          </a:p>
        </p:txBody>
      </p:sp>
      <p:sp>
        <p:nvSpPr>
          <p:cNvPr id="916" name="Google Shape;916;p85"/>
          <p:cNvSpPr/>
          <p:nvPr/>
        </p:nvSpPr>
        <p:spPr>
          <a:xfrm>
            <a:off x="7474533" y="3490933"/>
            <a:ext cx="1692800" cy="102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Positive example</a:t>
            </a:r>
            <a:endParaRPr/>
          </a:p>
        </p:txBody>
      </p:sp>
      <p:sp>
        <p:nvSpPr>
          <p:cNvPr id="917" name="Google Shape;917;p85"/>
          <p:cNvSpPr/>
          <p:nvPr/>
        </p:nvSpPr>
        <p:spPr>
          <a:xfrm>
            <a:off x="9726200" y="3483500"/>
            <a:ext cx="1563600" cy="9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Negative example</a:t>
            </a:r>
            <a:endParaRPr/>
          </a:p>
        </p:txBody>
      </p:sp>
      <p:sp>
        <p:nvSpPr>
          <p:cNvPr id="918" name="Google Shape;918;p85"/>
          <p:cNvSpPr/>
          <p:nvPr/>
        </p:nvSpPr>
        <p:spPr>
          <a:xfrm>
            <a:off x="7608525"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919" name="Google Shape;919;p85"/>
          <p:cNvSpPr/>
          <p:nvPr/>
        </p:nvSpPr>
        <p:spPr>
          <a:xfrm>
            <a:off x="8463592"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920" name="Google Shape;920;p85"/>
          <p:cNvSpPr/>
          <p:nvPr/>
        </p:nvSpPr>
        <p:spPr>
          <a:xfrm>
            <a:off x="8050925" y="4215889"/>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921" name="Google Shape;921;p85"/>
          <p:cNvSpPr/>
          <p:nvPr/>
        </p:nvSpPr>
        <p:spPr>
          <a:xfrm>
            <a:off x="9856048"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922" name="Google Shape;922;p85"/>
          <p:cNvSpPr/>
          <p:nvPr/>
        </p:nvSpPr>
        <p:spPr>
          <a:xfrm>
            <a:off x="10609260"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923" name="Google Shape;923;p85"/>
          <p:cNvSpPr/>
          <p:nvPr/>
        </p:nvSpPr>
        <p:spPr>
          <a:xfrm>
            <a:off x="9861492" y="4167567"/>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924" name="Google Shape;924;p85"/>
          <p:cNvSpPr/>
          <p:nvPr/>
        </p:nvSpPr>
        <p:spPr>
          <a:xfrm>
            <a:off x="10511335" y="4167577"/>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Suggestion</a:t>
            </a:r>
            <a:endParaRPr sz="1600"/>
          </a:p>
        </p:txBody>
      </p:sp>
      <p:sp>
        <p:nvSpPr>
          <p:cNvPr id="925" name="Google Shape;925;p85"/>
          <p:cNvSpPr/>
          <p:nvPr/>
        </p:nvSpPr>
        <p:spPr>
          <a:xfrm>
            <a:off x="10649753" y="5330340"/>
            <a:ext cx="809200" cy="28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output</a:t>
            </a:r>
            <a:endParaRPr/>
          </a:p>
        </p:txBody>
      </p:sp>
      <p:sp>
        <p:nvSpPr>
          <p:cNvPr id="926" name="Google Shape;926;p85"/>
          <p:cNvSpPr/>
          <p:nvPr/>
        </p:nvSpPr>
        <p:spPr>
          <a:xfrm>
            <a:off x="7669647" y="5187875"/>
            <a:ext cx="101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Prompt message </a:t>
            </a:r>
            <a:endParaRPr/>
          </a:p>
        </p:txBody>
      </p:sp>
      <p:sp>
        <p:nvSpPr>
          <p:cNvPr id="927" name="Google Shape;927;p85"/>
          <p:cNvSpPr/>
          <p:nvPr/>
        </p:nvSpPr>
        <p:spPr>
          <a:xfrm>
            <a:off x="7300100" y="2280067"/>
            <a:ext cx="62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Title</a:t>
            </a:r>
            <a:endParaRPr/>
          </a:p>
        </p:txBody>
      </p:sp>
      <p:sp>
        <p:nvSpPr>
          <p:cNvPr id="928" name="Google Shape;928;p85"/>
          <p:cNvSpPr/>
          <p:nvPr/>
        </p:nvSpPr>
        <p:spPr>
          <a:xfrm>
            <a:off x="9248400" y="4871733"/>
            <a:ext cx="2425600" cy="102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Input/outputs:</a:t>
            </a:r>
            <a:r>
              <a:rPr lang="en" sz="1333" b="1">
                <a:latin typeface="Lato"/>
                <a:ea typeface="Lato"/>
                <a:cs typeface="Lato"/>
                <a:sym typeface="Lato"/>
              </a:rPr>
              <a:t> </a:t>
            </a:r>
            <a:endParaRPr sz="1333" b="1" i="1">
              <a:latin typeface="Lato"/>
              <a:ea typeface="Lato"/>
              <a:cs typeface="Lato"/>
              <a:sym typeface="Lato"/>
            </a:endParaRPr>
          </a:p>
        </p:txBody>
      </p:sp>
      <p:sp>
        <p:nvSpPr>
          <p:cNvPr id="929" name="Google Shape;929;p85"/>
          <p:cNvSpPr/>
          <p:nvPr/>
        </p:nvSpPr>
        <p:spPr>
          <a:xfrm>
            <a:off x="9483077" y="5320540"/>
            <a:ext cx="682400" cy="30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input</a:t>
            </a:r>
            <a:endParaRPr/>
          </a:p>
        </p:txBody>
      </p:sp>
      <p:sp>
        <p:nvSpPr>
          <p:cNvPr id="930" name="Google Shape;930;p85"/>
          <p:cNvSpPr txBox="1"/>
          <p:nvPr/>
        </p:nvSpPr>
        <p:spPr>
          <a:xfrm>
            <a:off x="10123833" y="5592067"/>
            <a:ext cx="19792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task instances</a:t>
            </a:r>
            <a:endParaRPr sz="1067">
              <a:latin typeface="Lato"/>
              <a:ea typeface="Lato"/>
              <a:cs typeface="Lato"/>
              <a:sym typeface="Lato"/>
            </a:endParaRPr>
          </a:p>
        </p:txBody>
      </p:sp>
      <p:sp>
        <p:nvSpPr>
          <p:cNvPr id="931" name="Google Shape;931;p85"/>
          <p:cNvSpPr txBox="1"/>
          <p:nvPr/>
        </p:nvSpPr>
        <p:spPr>
          <a:xfrm>
            <a:off x="9960967" y="4387900"/>
            <a:ext cx="18648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examples for task</a:t>
            </a:r>
            <a:endParaRPr sz="1067">
              <a:latin typeface="Lato"/>
              <a:ea typeface="Lato"/>
              <a:cs typeface="Lato"/>
              <a:sym typeface="Lato"/>
            </a:endParaRPr>
          </a:p>
        </p:txBody>
      </p:sp>
      <p:sp>
        <p:nvSpPr>
          <p:cNvPr id="932" name="Google Shape;932;p85"/>
          <p:cNvSpPr txBox="1"/>
          <p:nvPr/>
        </p:nvSpPr>
        <p:spPr>
          <a:xfrm>
            <a:off x="10880275" y="5903800"/>
            <a:ext cx="11324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tasks</a:t>
            </a:r>
            <a:endParaRPr sz="1067">
              <a:latin typeface="Lato"/>
              <a:ea typeface="Lato"/>
              <a:cs typeface="Lato"/>
              <a:sym typeface="Lato"/>
            </a:endParaRPr>
          </a:p>
        </p:txBody>
      </p:sp>
      <p:sp>
        <p:nvSpPr>
          <p:cNvPr id="933" name="Google Shape;933;p85"/>
          <p:cNvSpPr/>
          <p:nvPr/>
        </p:nvSpPr>
        <p:spPr>
          <a:xfrm>
            <a:off x="206633" y="3945500"/>
            <a:ext cx="5197200" cy="524800"/>
          </a:xfrm>
          <a:prstGeom prst="roundRect">
            <a:avLst>
              <a:gd name="adj" fmla="val 16667"/>
            </a:avLst>
          </a:prstGeom>
          <a:noFill/>
          <a:ln w="952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934" name="Google Shape;934;p85"/>
          <p:cNvSpPr/>
          <p:nvPr/>
        </p:nvSpPr>
        <p:spPr>
          <a:xfrm>
            <a:off x="206633" y="4621200"/>
            <a:ext cx="6776000" cy="6076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935" name="Google Shape;935;p85"/>
          <p:cNvSpPr/>
          <p:nvPr/>
        </p:nvSpPr>
        <p:spPr>
          <a:xfrm>
            <a:off x="206633" y="5319267"/>
            <a:ext cx="5003600" cy="207200"/>
          </a:xfrm>
          <a:prstGeom prst="roundRect">
            <a:avLst>
              <a:gd name="adj" fmla="val 50000"/>
            </a:avLst>
          </a:prstGeom>
          <a:noFill/>
          <a:ln w="9525" cap="flat" cmpd="sng">
            <a:solidFill>
              <a:srgbClr val="1C4587"/>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936" name="Google Shape;936;p85"/>
          <p:cNvCxnSpPr>
            <a:stCxn id="935" idx="3"/>
            <a:endCxn id="923" idx="1"/>
          </p:cNvCxnSpPr>
          <p:nvPr/>
        </p:nvCxnSpPr>
        <p:spPr>
          <a:xfrm rot="10800000" flipH="1">
            <a:off x="5210233" y="4271267"/>
            <a:ext cx="4651200" cy="1151600"/>
          </a:xfrm>
          <a:prstGeom prst="curvedConnector3">
            <a:avLst>
              <a:gd name="adj1" fmla="val 50001"/>
            </a:avLst>
          </a:prstGeom>
          <a:noFill/>
          <a:ln w="9525" cap="flat" cmpd="sng">
            <a:solidFill>
              <a:schemeClr val="dk2"/>
            </a:solidFill>
            <a:prstDash val="solid"/>
            <a:round/>
            <a:headEnd type="stealth" w="med" len="med"/>
            <a:tailEnd type="stealth" w="med" len="med"/>
          </a:ln>
        </p:spPr>
      </p:cxnSp>
      <p:cxnSp>
        <p:nvCxnSpPr>
          <p:cNvPr id="937" name="Google Shape;937;p85"/>
          <p:cNvCxnSpPr>
            <a:stCxn id="933" idx="3"/>
            <a:endCxn id="921" idx="1"/>
          </p:cNvCxnSpPr>
          <p:nvPr/>
        </p:nvCxnSpPr>
        <p:spPr>
          <a:xfrm rot="10800000" flipH="1">
            <a:off x="5403833" y="3999100"/>
            <a:ext cx="4452400" cy="208800"/>
          </a:xfrm>
          <a:prstGeom prst="curvedConnector3">
            <a:avLst>
              <a:gd name="adj1" fmla="val 49998"/>
            </a:avLst>
          </a:prstGeom>
          <a:noFill/>
          <a:ln w="9525" cap="flat" cmpd="sng">
            <a:solidFill>
              <a:srgbClr val="38761D"/>
            </a:solidFill>
            <a:prstDash val="solid"/>
            <a:round/>
            <a:headEnd type="stealth" w="med" len="med"/>
            <a:tailEnd type="stealth" w="med" len="med"/>
          </a:ln>
        </p:spPr>
      </p:cxnSp>
      <p:cxnSp>
        <p:nvCxnSpPr>
          <p:cNvPr id="938" name="Google Shape;938;p85"/>
          <p:cNvCxnSpPr>
            <a:stCxn id="934" idx="3"/>
            <a:endCxn id="922" idx="3"/>
          </p:cNvCxnSpPr>
          <p:nvPr/>
        </p:nvCxnSpPr>
        <p:spPr>
          <a:xfrm rot="10800000" flipH="1">
            <a:off x="6982633" y="3999000"/>
            <a:ext cx="4166800" cy="926000"/>
          </a:xfrm>
          <a:prstGeom prst="curvedConnector3">
            <a:avLst>
              <a:gd name="adj1" fmla="val 100730"/>
            </a:avLst>
          </a:prstGeom>
          <a:noFill/>
          <a:ln w="9525" cap="flat" cmpd="sng">
            <a:solidFill>
              <a:srgbClr val="FF0000"/>
            </a:solidFill>
            <a:prstDash val="solid"/>
            <a:round/>
            <a:headEnd type="stealth" w="med" len="med"/>
            <a:tailEnd type="stealth" w="med" len="med"/>
          </a:ln>
        </p:spPr>
      </p:cxnSp>
    </p:spTree>
    <p:extLst>
      <p:ext uri="{BB962C8B-B14F-4D97-AF65-F5344CB8AC3E}">
        <p14:creationId xmlns:p14="http://schemas.microsoft.com/office/powerpoint/2010/main" val="79488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7"/>
                                        </p:tgtEl>
                                        <p:attrNameLst>
                                          <p:attrName>style.visibility</p:attrName>
                                        </p:attrNameLst>
                                      </p:cBhvr>
                                      <p:to>
                                        <p:strVal val="visible"/>
                                      </p:to>
                                    </p:set>
                                    <p:animEffect transition="in" filter="fade">
                                      <p:cBhvr>
                                        <p:cTn id="7" dur="1000"/>
                                        <p:tgtEl>
                                          <p:spTgt spid="907"/>
                                        </p:tgtEl>
                                      </p:cBhvr>
                                    </p:animEffect>
                                  </p:childTnLst>
                                </p:cTn>
                              </p:par>
                              <p:par>
                                <p:cTn id="8" presetID="10" presetClass="entr" presetSubtype="0" fill="hold" nodeType="withEffect">
                                  <p:stCondLst>
                                    <p:cond delay="0"/>
                                  </p:stCondLst>
                                  <p:childTnLst>
                                    <p:set>
                                      <p:cBhvr>
                                        <p:cTn id="9" dur="1" fill="hold">
                                          <p:stCondLst>
                                            <p:cond delay="0"/>
                                          </p:stCondLst>
                                        </p:cTn>
                                        <p:tgtEl>
                                          <p:spTgt spid="908"/>
                                        </p:tgtEl>
                                        <p:attrNameLst>
                                          <p:attrName>style.visibility</p:attrName>
                                        </p:attrNameLst>
                                      </p:cBhvr>
                                      <p:to>
                                        <p:strVal val="visible"/>
                                      </p:to>
                                    </p:set>
                                    <p:animEffect transition="in" filter="fade">
                                      <p:cBhvr>
                                        <p:cTn id="10" dur="1000"/>
                                        <p:tgtEl>
                                          <p:spTgt spid="908"/>
                                        </p:tgtEl>
                                      </p:cBhvr>
                                    </p:animEffect>
                                  </p:childTnLst>
                                </p:cTn>
                              </p:par>
                              <p:par>
                                <p:cTn id="11" presetID="10" presetClass="entr" presetSubtype="0" fill="hold" nodeType="withEffect">
                                  <p:stCondLst>
                                    <p:cond delay="0"/>
                                  </p:stCondLst>
                                  <p:childTnLst>
                                    <p:set>
                                      <p:cBhvr>
                                        <p:cTn id="12" dur="1" fill="hold">
                                          <p:stCondLst>
                                            <p:cond delay="0"/>
                                          </p:stCondLst>
                                        </p:cTn>
                                        <p:tgtEl>
                                          <p:spTgt spid="909"/>
                                        </p:tgtEl>
                                        <p:attrNameLst>
                                          <p:attrName>style.visibility</p:attrName>
                                        </p:attrNameLst>
                                      </p:cBhvr>
                                      <p:to>
                                        <p:strVal val="visible"/>
                                      </p:to>
                                    </p:set>
                                    <p:animEffect transition="in" filter="fade">
                                      <p:cBhvr>
                                        <p:cTn id="13" dur="1000"/>
                                        <p:tgtEl>
                                          <p:spTgt spid="909"/>
                                        </p:tgtEl>
                                      </p:cBhvr>
                                    </p:animEffect>
                                  </p:childTnLst>
                                </p:cTn>
                              </p:par>
                              <p:par>
                                <p:cTn id="14" presetID="10" presetClass="entr" presetSubtype="0" fill="hold" nodeType="withEffect">
                                  <p:stCondLst>
                                    <p:cond delay="0"/>
                                  </p:stCondLst>
                                  <p:childTnLst>
                                    <p:set>
                                      <p:cBhvr>
                                        <p:cTn id="15" dur="1" fill="hold">
                                          <p:stCondLst>
                                            <p:cond delay="0"/>
                                          </p:stCondLst>
                                        </p:cTn>
                                        <p:tgtEl>
                                          <p:spTgt spid="911"/>
                                        </p:tgtEl>
                                        <p:attrNameLst>
                                          <p:attrName>style.visibility</p:attrName>
                                        </p:attrNameLst>
                                      </p:cBhvr>
                                      <p:to>
                                        <p:strVal val="visible"/>
                                      </p:to>
                                    </p:set>
                                    <p:animEffect transition="in" filter="fade">
                                      <p:cBhvr>
                                        <p:cTn id="16" dur="1000"/>
                                        <p:tgtEl>
                                          <p:spTgt spid="911"/>
                                        </p:tgtEl>
                                      </p:cBhvr>
                                    </p:animEffect>
                                  </p:childTnLst>
                                </p:cTn>
                              </p:par>
                              <p:par>
                                <p:cTn id="17" presetID="10" presetClass="entr" presetSubtype="0" fill="hold" nodeType="withEffect">
                                  <p:stCondLst>
                                    <p:cond delay="0"/>
                                  </p:stCondLst>
                                  <p:childTnLst>
                                    <p:set>
                                      <p:cBhvr>
                                        <p:cTn id="18" dur="1" fill="hold">
                                          <p:stCondLst>
                                            <p:cond delay="0"/>
                                          </p:stCondLst>
                                        </p:cTn>
                                        <p:tgtEl>
                                          <p:spTgt spid="912"/>
                                        </p:tgtEl>
                                        <p:attrNameLst>
                                          <p:attrName>style.visibility</p:attrName>
                                        </p:attrNameLst>
                                      </p:cBhvr>
                                      <p:to>
                                        <p:strVal val="visible"/>
                                      </p:to>
                                    </p:set>
                                    <p:animEffect transition="in" filter="fade">
                                      <p:cBhvr>
                                        <p:cTn id="19" dur="1000"/>
                                        <p:tgtEl>
                                          <p:spTgt spid="912"/>
                                        </p:tgtEl>
                                      </p:cBhvr>
                                    </p:animEffect>
                                  </p:childTnLst>
                                </p:cTn>
                              </p:par>
                              <p:par>
                                <p:cTn id="20" presetID="10" presetClass="entr" presetSubtype="0" fill="hold" nodeType="withEffect">
                                  <p:stCondLst>
                                    <p:cond delay="0"/>
                                  </p:stCondLst>
                                  <p:childTnLst>
                                    <p:set>
                                      <p:cBhvr>
                                        <p:cTn id="21" dur="1" fill="hold">
                                          <p:stCondLst>
                                            <p:cond delay="0"/>
                                          </p:stCondLst>
                                        </p:cTn>
                                        <p:tgtEl>
                                          <p:spTgt spid="913"/>
                                        </p:tgtEl>
                                        <p:attrNameLst>
                                          <p:attrName>style.visibility</p:attrName>
                                        </p:attrNameLst>
                                      </p:cBhvr>
                                      <p:to>
                                        <p:strVal val="visible"/>
                                      </p:to>
                                    </p:set>
                                    <p:animEffect transition="in" filter="fade">
                                      <p:cBhvr>
                                        <p:cTn id="22" dur="1000"/>
                                        <p:tgtEl>
                                          <p:spTgt spid="913"/>
                                        </p:tgtEl>
                                      </p:cBhvr>
                                    </p:animEffect>
                                  </p:childTnLst>
                                </p:cTn>
                              </p:par>
                              <p:par>
                                <p:cTn id="23" presetID="10" presetClass="entr" presetSubtype="0" fill="hold" nodeType="withEffect">
                                  <p:stCondLst>
                                    <p:cond delay="0"/>
                                  </p:stCondLst>
                                  <p:childTnLst>
                                    <p:set>
                                      <p:cBhvr>
                                        <p:cTn id="24" dur="1" fill="hold">
                                          <p:stCondLst>
                                            <p:cond delay="0"/>
                                          </p:stCondLst>
                                        </p:cTn>
                                        <p:tgtEl>
                                          <p:spTgt spid="914"/>
                                        </p:tgtEl>
                                        <p:attrNameLst>
                                          <p:attrName>style.visibility</p:attrName>
                                        </p:attrNameLst>
                                      </p:cBhvr>
                                      <p:to>
                                        <p:strVal val="visible"/>
                                      </p:to>
                                    </p:set>
                                    <p:animEffect transition="in" filter="fade">
                                      <p:cBhvr>
                                        <p:cTn id="25" dur="1000"/>
                                        <p:tgtEl>
                                          <p:spTgt spid="914"/>
                                        </p:tgtEl>
                                      </p:cBhvr>
                                    </p:animEffect>
                                  </p:childTnLst>
                                </p:cTn>
                              </p:par>
                              <p:par>
                                <p:cTn id="26" presetID="10" presetClass="entr" presetSubtype="0" fill="hold" nodeType="withEffect">
                                  <p:stCondLst>
                                    <p:cond delay="0"/>
                                  </p:stCondLst>
                                  <p:childTnLst>
                                    <p:set>
                                      <p:cBhvr>
                                        <p:cTn id="27" dur="1" fill="hold">
                                          <p:stCondLst>
                                            <p:cond delay="0"/>
                                          </p:stCondLst>
                                        </p:cTn>
                                        <p:tgtEl>
                                          <p:spTgt spid="915"/>
                                        </p:tgtEl>
                                        <p:attrNameLst>
                                          <p:attrName>style.visibility</p:attrName>
                                        </p:attrNameLst>
                                      </p:cBhvr>
                                      <p:to>
                                        <p:strVal val="visible"/>
                                      </p:to>
                                    </p:set>
                                    <p:animEffect transition="in" filter="fade">
                                      <p:cBhvr>
                                        <p:cTn id="28" dur="1000"/>
                                        <p:tgtEl>
                                          <p:spTgt spid="915"/>
                                        </p:tgtEl>
                                      </p:cBhvr>
                                    </p:animEffect>
                                  </p:childTnLst>
                                </p:cTn>
                              </p:par>
                              <p:par>
                                <p:cTn id="29" presetID="10" presetClass="entr" presetSubtype="0" fill="hold" nodeType="withEffect">
                                  <p:stCondLst>
                                    <p:cond delay="0"/>
                                  </p:stCondLst>
                                  <p:childTnLst>
                                    <p:set>
                                      <p:cBhvr>
                                        <p:cTn id="30" dur="1" fill="hold">
                                          <p:stCondLst>
                                            <p:cond delay="0"/>
                                          </p:stCondLst>
                                        </p:cTn>
                                        <p:tgtEl>
                                          <p:spTgt spid="916"/>
                                        </p:tgtEl>
                                        <p:attrNameLst>
                                          <p:attrName>style.visibility</p:attrName>
                                        </p:attrNameLst>
                                      </p:cBhvr>
                                      <p:to>
                                        <p:strVal val="visible"/>
                                      </p:to>
                                    </p:set>
                                    <p:animEffect transition="in" filter="fade">
                                      <p:cBhvr>
                                        <p:cTn id="31" dur="1000"/>
                                        <p:tgtEl>
                                          <p:spTgt spid="916"/>
                                        </p:tgtEl>
                                      </p:cBhvr>
                                    </p:animEffect>
                                  </p:childTnLst>
                                </p:cTn>
                              </p:par>
                              <p:par>
                                <p:cTn id="32" presetID="10" presetClass="entr" presetSubtype="0" fill="hold" nodeType="withEffect">
                                  <p:stCondLst>
                                    <p:cond delay="0"/>
                                  </p:stCondLst>
                                  <p:childTnLst>
                                    <p:set>
                                      <p:cBhvr>
                                        <p:cTn id="33" dur="1" fill="hold">
                                          <p:stCondLst>
                                            <p:cond delay="0"/>
                                          </p:stCondLst>
                                        </p:cTn>
                                        <p:tgtEl>
                                          <p:spTgt spid="917"/>
                                        </p:tgtEl>
                                        <p:attrNameLst>
                                          <p:attrName>style.visibility</p:attrName>
                                        </p:attrNameLst>
                                      </p:cBhvr>
                                      <p:to>
                                        <p:strVal val="visible"/>
                                      </p:to>
                                    </p:set>
                                    <p:animEffect transition="in" filter="fade">
                                      <p:cBhvr>
                                        <p:cTn id="34" dur="1000"/>
                                        <p:tgtEl>
                                          <p:spTgt spid="917"/>
                                        </p:tgtEl>
                                      </p:cBhvr>
                                    </p:animEffect>
                                  </p:childTnLst>
                                </p:cTn>
                              </p:par>
                              <p:par>
                                <p:cTn id="35" presetID="10" presetClass="entr" presetSubtype="0" fill="hold" nodeType="withEffect">
                                  <p:stCondLst>
                                    <p:cond delay="0"/>
                                  </p:stCondLst>
                                  <p:childTnLst>
                                    <p:set>
                                      <p:cBhvr>
                                        <p:cTn id="36" dur="1" fill="hold">
                                          <p:stCondLst>
                                            <p:cond delay="0"/>
                                          </p:stCondLst>
                                        </p:cTn>
                                        <p:tgtEl>
                                          <p:spTgt spid="918"/>
                                        </p:tgtEl>
                                        <p:attrNameLst>
                                          <p:attrName>style.visibility</p:attrName>
                                        </p:attrNameLst>
                                      </p:cBhvr>
                                      <p:to>
                                        <p:strVal val="visible"/>
                                      </p:to>
                                    </p:set>
                                    <p:animEffect transition="in" filter="fade">
                                      <p:cBhvr>
                                        <p:cTn id="37" dur="1000"/>
                                        <p:tgtEl>
                                          <p:spTgt spid="918"/>
                                        </p:tgtEl>
                                      </p:cBhvr>
                                    </p:animEffect>
                                  </p:childTnLst>
                                </p:cTn>
                              </p:par>
                              <p:par>
                                <p:cTn id="38" presetID="10" presetClass="entr" presetSubtype="0" fill="hold" nodeType="withEffect">
                                  <p:stCondLst>
                                    <p:cond delay="0"/>
                                  </p:stCondLst>
                                  <p:childTnLst>
                                    <p:set>
                                      <p:cBhvr>
                                        <p:cTn id="39" dur="1" fill="hold">
                                          <p:stCondLst>
                                            <p:cond delay="0"/>
                                          </p:stCondLst>
                                        </p:cTn>
                                        <p:tgtEl>
                                          <p:spTgt spid="919"/>
                                        </p:tgtEl>
                                        <p:attrNameLst>
                                          <p:attrName>style.visibility</p:attrName>
                                        </p:attrNameLst>
                                      </p:cBhvr>
                                      <p:to>
                                        <p:strVal val="visible"/>
                                      </p:to>
                                    </p:set>
                                    <p:animEffect transition="in" filter="fade">
                                      <p:cBhvr>
                                        <p:cTn id="40" dur="1000"/>
                                        <p:tgtEl>
                                          <p:spTgt spid="919"/>
                                        </p:tgtEl>
                                      </p:cBhvr>
                                    </p:animEffect>
                                  </p:childTnLst>
                                </p:cTn>
                              </p:par>
                              <p:par>
                                <p:cTn id="41" presetID="10" presetClass="entr" presetSubtype="0" fill="hold" nodeType="withEffect">
                                  <p:stCondLst>
                                    <p:cond delay="0"/>
                                  </p:stCondLst>
                                  <p:childTnLst>
                                    <p:set>
                                      <p:cBhvr>
                                        <p:cTn id="42" dur="1" fill="hold">
                                          <p:stCondLst>
                                            <p:cond delay="0"/>
                                          </p:stCondLst>
                                        </p:cTn>
                                        <p:tgtEl>
                                          <p:spTgt spid="920"/>
                                        </p:tgtEl>
                                        <p:attrNameLst>
                                          <p:attrName>style.visibility</p:attrName>
                                        </p:attrNameLst>
                                      </p:cBhvr>
                                      <p:to>
                                        <p:strVal val="visible"/>
                                      </p:to>
                                    </p:set>
                                    <p:animEffect transition="in" filter="fade">
                                      <p:cBhvr>
                                        <p:cTn id="43" dur="1000"/>
                                        <p:tgtEl>
                                          <p:spTgt spid="920"/>
                                        </p:tgtEl>
                                      </p:cBhvr>
                                    </p:animEffect>
                                  </p:childTnLst>
                                </p:cTn>
                              </p:par>
                              <p:par>
                                <p:cTn id="44" presetID="10" presetClass="entr" presetSubtype="0" fill="hold" nodeType="withEffect">
                                  <p:stCondLst>
                                    <p:cond delay="0"/>
                                  </p:stCondLst>
                                  <p:childTnLst>
                                    <p:set>
                                      <p:cBhvr>
                                        <p:cTn id="45" dur="1" fill="hold">
                                          <p:stCondLst>
                                            <p:cond delay="0"/>
                                          </p:stCondLst>
                                        </p:cTn>
                                        <p:tgtEl>
                                          <p:spTgt spid="921"/>
                                        </p:tgtEl>
                                        <p:attrNameLst>
                                          <p:attrName>style.visibility</p:attrName>
                                        </p:attrNameLst>
                                      </p:cBhvr>
                                      <p:to>
                                        <p:strVal val="visible"/>
                                      </p:to>
                                    </p:set>
                                    <p:animEffect transition="in" filter="fade">
                                      <p:cBhvr>
                                        <p:cTn id="46" dur="1000"/>
                                        <p:tgtEl>
                                          <p:spTgt spid="921"/>
                                        </p:tgtEl>
                                      </p:cBhvr>
                                    </p:animEffect>
                                  </p:childTnLst>
                                </p:cTn>
                              </p:par>
                              <p:par>
                                <p:cTn id="47" presetID="10" presetClass="entr" presetSubtype="0" fill="hold" nodeType="withEffect">
                                  <p:stCondLst>
                                    <p:cond delay="0"/>
                                  </p:stCondLst>
                                  <p:childTnLst>
                                    <p:set>
                                      <p:cBhvr>
                                        <p:cTn id="48" dur="1" fill="hold">
                                          <p:stCondLst>
                                            <p:cond delay="0"/>
                                          </p:stCondLst>
                                        </p:cTn>
                                        <p:tgtEl>
                                          <p:spTgt spid="922"/>
                                        </p:tgtEl>
                                        <p:attrNameLst>
                                          <p:attrName>style.visibility</p:attrName>
                                        </p:attrNameLst>
                                      </p:cBhvr>
                                      <p:to>
                                        <p:strVal val="visible"/>
                                      </p:to>
                                    </p:set>
                                    <p:animEffect transition="in" filter="fade">
                                      <p:cBhvr>
                                        <p:cTn id="49" dur="1000"/>
                                        <p:tgtEl>
                                          <p:spTgt spid="922"/>
                                        </p:tgtEl>
                                      </p:cBhvr>
                                    </p:animEffect>
                                  </p:childTnLst>
                                </p:cTn>
                              </p:par>
                              <p:par>
                                <p:cTn id="50" presetID="10" presetClass="entr" presetSubtype="0" fill="hold" nodeType="withEffect">
                                  <p:stCondLst>
                                    <p:cond delay="0"/>
                                  </p:stCondLst>
                                  <p:childTnLst>
                                    <p:set>
                                      <p:cBhvr>
                                        <p:cTn id="51" dur="1" fill="hold">
                                          <p:stCondLst>
                                            <p:cond delay="0"/>
                                          </p:stCondLst>
                                        </p:cTn>
                                        <p:tgtEl>
                                          <p:spTgt spid="923"/>
                                        </p:tgtEl>
                                        <p:attrNameLst>
                                          <p:attrName>style.visibility</p:attrName>
                                        </p:attrNameLst>
                                      </p:cBhvr>
                                      <p:to>
                                        <p:strVal val="visible"/>
                                      </p:to>
                                    </p:set>
                                    <p:animEffect transition="in" filter="fade">
                                      <p:cBhvr>
                                        <p:cTn id="52" dur="1000"/>
                                        <p:tgtEl>
                                          <p:spTgt spid="923"/>
                                        </p:tgtEl>
                                      </p:cBhvr>
                                    </p:animEffect>
                                  </p:childTnLst>
                                </p:cTn>
                              </p:par>
                              <p:par>
                                <p:cTn id="53" presetID="10" presetClass="entr" presetSubtype="0" fill="hold" nodeType="withEffect">
                                  <p:stCondLst>
                                    <p:cond delay="0"/>
                                  </p:stCondLst>
                                  <p:childTnLst>
                                    <p:set>
                                      <p:cBhvr>
                                        <p:cTn id="54" dur="1" fill="hold">
                                          <p:stCondLst>
                                            <p:cond delay="0"/>
                                          </p:stCondLst>
                                        </p:cTn>
                                        <p:tgtEl>
                                          <p:spTgt spid="924"/>
                                        </p:tgtEl>
                                        <p:attrNameLst>
                                          <p:attrName>style.visibility</p:attrName>
                                        </p:attrNameLst>
                                      </p:cBhvr>
                                      <p:to>
                                        <p:strVal val="visible"/>
                                      </p:to>
                                    </p:set>
                                    <p:animEffect transition="in" filter="fade">
                                      <p:cBhvr>
                                        <p:cTn id="55" dur="1000"/>
                                        <p:tgtEl>
                                          <p:spTgt spid="924"/>
                                        </p:tgtEl>
                                      </p:cBhvr>
                                    </p:animEffect>
                                  </p:childTnLst>
                                </p:cTn>
                              </p:par>
                              <p:par>
                                <p:cTn id="56" presetID="10" presetClass="entr" presetSubtype="0" fill="hold" nodeType="withEffect">
                                  <p:stCondLst>
                                    <p:cond delay="0"/>
                                  </p:stCondLst>
                                  <p:childTnLst>
                                    <p:set>
                                      <p:cBhvr>
                                        <p:cTn id="57" dur="1" fill="hold">
                                          <p:stCondLst>
                                            <p:cond delay="0"/>
                                          </p:stCondLst>
                                        </p:cTn>
                                        <p:tgtEl>
                                          <p:spTgt spid="925"/>
                                        </p:tgtEl>
                                        <p:attrNameLst>
                                          <p:attrName>style.visibility</p:attrName>
                                        </p:attrNameLst>
                                      </p:cBhvr>
                                      <p:to>
                                        <p:strVal val="visible"/>
                                      </p:to>
                                    </p:set>
                                    <p:animEffect transition="in" filter="fade">
                                      <p:cBhvr>
                                        <p:cTn id="58" dur="1000"/>
                                        <p:tgtEl>
                                          <p:spTgt spid="925"/>
                                        </p:tgtEl>
                                      </p:cBhvr>
                                    </p:animEffect>
                                  </p:childTnLst>
                                </p:cTn>
                              </p:par>
                              <p:par>
                                <p:cTn id="59" presetID="10" presetClass="entr" presetSubtype="0" fill="hold" nodeType="withEffect">
                                  <p:stCondLst>
                                    <p:cond delay="0"/>
                                  </p:stCondLst>
                                  <p:childTnLst>
                                    <p:set>
                                      <p:cBhvr>
                                        <p:cTn id="60" dur="1" fill="hold">
                                          <p:stCondLst>
                                            <p:cond delay="0"/>
                                          </p:stCondLst>
                                        </p:cTn>
                                        <p:tgtEl>
                                          <p:spTgt spid="926"/>
                                        </p:tgtEl>
                                        <p:attrNameLst>
                                          <p:attrName>style.visibility</p:attrName>
                                        </p:attrNameLst>
                                      </p:cBhvr>
                                      <p:to>
                                        <p:strVal val="visible"/>
                                      </p:to>
                                    </p:set>
                                    <p:animEffect transition="in" filter="fade">
                                      <p:cBhvr>
                                        <p:cTn id="61" dur="1000"/>
                                        <p:tgtEl>
                                          <p:spTgt spid="926"/>
                                        </p:tgtEl>
                                      </p:cBhvr>
                                    </p:animEffect>
                                  </p:childTnLst>
                                </p:cTn>
                              </p:par>
                              <p:par>
                                <p:cTn id="62" presetID="10" presetClass="entr" presetSubtype="0" fill="hold" nodeType="withEffect">
                                  <p:stCondLst>
                                    <p:cond delay="0"/>
                                  </p:stCondLst>
                                  <p:childTnLst>
                                    <p:set>
                                      <p:cBhvr>
                                        <p:cTn id="63" dur="1" fill="hold">
                                          <p:stCondLst>
                                            <p:cond delay="0"/>
                                          </p:stCondLst>
                                        </p:cTn>
                                        <p:tgtEl>
                                          <p:spTgt spid="927"/>
                                        </p:tgtEl>
                                        <p:attrNameLst>
                                          <p:attrName>style.visibility</p:attrName>
                                        </p:attrNameLst>
                                      </p:cBhvr>
                                      <p:to>
                                        <p:strVal val="visible"/>
                                      </p:to>
                                    </p:set>
                                    <p:animEffect transition="in" filter="fade">
                                      <p:cBhvr>
                                        <p:cTn id="64" dur="1000"/>
                                        <p:tgtEl>
                                          <p:spTgt spid="927"/>
                                        </p:tgtEl>
                                      </p:cBhvr>
                                    </p:animEffect>
                                  </p:childTnLst>
                                </p:cTn>
                              </p:par>
                              <p:par>
                                <p:cTn id="65" presetID="10" presetClass="entr" presetSubtype="0" fill="hold" nodeType="withEffect">
                                  <p:stCondLst>
                                    <p:cond delay="0"/>
                                  </p:stCondLst>
                                  <p:childTnLst>
                                    <p:set>
                                      <p:cBhvr>
                                        <p:cTn id="66" dur="1" fill="hold">
                                          <p:stCondLst>
                                            <p:cond delay="0"/>
                                          </p:stCondLst>
                                        </p:cTn>
                                        <p:tgtEl>
                                          <p:spTgt spid="928"/>
                                        </p:tgtEl>
                                        <p:attrNameLst>
                                          <p:attrName>style.visibility</p:attrName>
                                        </p:attrNameLst>
                                      </p:cBhvr>
                                      <p:to>
                                        <p:strVal val="visible"/>
                                      </p:to>
                                    </p:set>
                                    <p:animEffect transition="in" filter="fade">
                                      <p:cBhvr>
                                        <p:cTn id="67" dur="1000"/>
                                        <p:tgtEl>
                                          <p:spTgt spid="928"/>
                                        </p:tgtEl>
                                      </p:cBhvr>
                                    </p:animEffect>
                                  </p:childTnLst>
                                </p:cTn>
                              </p:par>
                              <p:par>
                                <p:cTn id="68" presetID="10" presetClass="entr" presetSubtype="0" fill="hold" nodeType="withEffect">
                                  <p:stCondLst>
                                    <p:cond delay="0"/>
                                  </p:stCondLst>
                                  <p:childTnLst>
                                    <p:set>
                                      <p:cBhvr>
                                        <p:cTn id="69" dur="1" fill="hold">
                                          <p:stCondLst>
                                            <p:cond delay="0"/>
                                          </p:stCondLst>
                                        </p:cTn>
                                        <p:tgtEl>
                                          <p:spTgt spid="929"/>
                                        </p:tgtEl>
                                        <p:attrNameLst>
                                          <p:attrName>style.visibility</p:attrName>
                                        </p:attrNameLst>
                                      </p:cBhvr>
                                      <p:to>
                                        <p:strVal val="visible"/>
                                      </p:to>
                                    </p:set>
                                    <p:animEffect transition="in" filter="fade">
                                      <p:cBhvr>
                                        <p:cTn id="70" dur="1000"/>
                                        <p:tgtEl>
                                          <p:spTgt spid="929"/>
                                        </p:tgtEl>
                                      </p:cBhvr>
                                    </p:animEffect>
                                  </p:childTnLst>
                                </p:cTn>
                              </p:par>
                              <p:par>
                                <p:cTn id="71" presetID="10" presetClass="entr" presetSubtype="0" fill="hold" nodeType="withEffect">
                                  <p:stCondLst>
                                    <p:cond delay="0"/>
                                  </p:stCondLst>
                                  <p:childTnLst>
                                    <p:set>
                                      <p:cBhvr>
                                        <p:cTn id="72" dur="1" fill="hold">
                                          <p:stCondLst>
                                            <p:cond delay="0"/>
                                          </p:stCondLst>
                                        </p:cTn>
                                        <p:tgtEl>
                                          <p:spTgt spid="930"/>
                                        </p:tgtEl>
                                        <p:attrNameLst>
                                          <p:attrName>style.visibility</p:attrName>
                                        </p:attrNameLst>
                                      </p:cBhvr>
                                      <p:to>
                                        <p:strVal val="visible"/>
                                      </p:to>
                                    </p:set>
                                    <p:animEffect transition="in" filter="fade">
                                      <p:cBhvr>
                                        <p:cTn id="73" dur="1000"/>
                                        <p:tgtEl>
                                          <p:spTgt spid="930"/>
                                        </p:tgtEl>
                                      </p:cBhvr>
                                    </p:animEffect>
                                  </p:childTnLst>
                                </p:cTn>
                              </p:par>
                              <p:par>
                                <p:cTn id="74" presetID="10" presetClass="entr" presetSubtype="0" fill="hold" nodeType="withEffect">
                                  <p:stCondLst>
                                    <p:cond delay="0"/>
                                  </p:stCondLst>
                                  <p:childTnLst>
                                    <p:set>
                                      <p:cBhvr>
                                        <p:cTn id="75" dur="1" fill="hold">
                                          <p:stCondLst>
                                            <p:cond delay="0"/>
                                          </p:stCondLst>
                                        </p:cTn>
                                        <p:tgtEl>
                                          <p:spTgt spid="931"/>
                                        </p:tgtEl>
                                        <p:attrNameLst>
                                          <p:attrName>style.visibility</p:attrName>
                                        </p:attrNameLst>
                                      </p:cBhvr>
                                      <p:to>
                                        <p:strVal val="visible"/>
                                      </p:to>
                                    </p:set>
                                    <p:animEffect transition="in" filter="fade">
                                      <p:cBhvr>
                                        <p:cTn id="76" dur="1000"/>
                                        <p:tgtEl>
                                          <p:spTgt spid="931"/>
                                        </p:tgtEl>
                                      </p:cBhvr>
                                    </p:animEffect>
                                  </p:childTnLst>
                                </p:cTn>
                              </p:par>
                              <p:par>
                                <p:cTn id="77" presetID="10" presetClass="entr" presetSubtype="0" fill="hold" nodeType="withEffect">
                                  <p:stCondLst>
                                    <p:cond delay="0"/>
                                  </p:stCondLst>
                                  <p:childTnLst>
                                    <p:set>
                                      <p:cBhvr>
                                        <p:cTn id="78" dur="1" fill="hold">
                                          <p:stCondLst>
                                            <p:cond delay="0"/>
                                          </p:stCondLst>
                                        </p:cTn>
                                        <p:tgtEl>
                                          <p:spTgt spid="932"/>
                                        </p:tgtEl>
                                        <p:attrNameLst>
                                          <p:attrName>style.visibility</p:attrName>
                                        </p:attrNameLst>
                                      </p:cBhvr>
                                      <p:to>
                                        <p:strVal val="visible"/>
                                      </p:to>
                                    </p:set>
                                    <p:animEffect transition="in" filter="fade">
                                      <p:cBhvr>
                                        <p:cTn id="79" dur="1000"/>
                                        <p:tgtEl>
                                          <p:spTgt spid="932"/>
                                        </p:tgtEl>
                                      </p:cBhvr>
                                    </p:animEffect>
                                  </p:childTnLst>
                                </p:cTn>
                              </p:par>
                              <p:par>
                                <p:cTn id="80" presetID="10" presetClass="entr" presetSubtype="0" fill="hold" nodeType="withEffect">
                                  <p:stCondLst>
                                    <p:cond delay="0"/>
                                  </p:stCondLst>
                                  <p:childTnLst>
                                    <p:set>
                                      <p:cBhvr>
                                        <p:cTn id="81" dur="1" fill="hold">
                                          <p:stCondLst>
                                            <p:cond delay="0"/>
                                          </p:stCondLst>
                                        </p:cTn>
                                        <p:tgtEl>
                                          <p:spTgt spid="933"/>
                                        </p:tgtEl>
                                        <p:attrNameLst>
                                          <p:attrName>style.visibility</p:attrName>
                                        </p:attrNameLst>
                                      </p:cBhvr>
                                      <p:to>
                                        <p:strVal val="visible"/>
                                      </p:to>
                                    </p:set>
                                    <p:animEffect transition="in" filter="fade">
                                      <p:cBhvr>
                                        <p:cTn id="82" dur="1000"/>
                                        <p:tgtEl>
                                          <p:spTgt spid="933"/>
                                        </p:tgtEl>
                                      </p:cBhvr>
                                    </p:animEffect>
                                  </p:childTnLst>
                                </p:cTn>
                              </p:par>
                              <p:par>
                                <p:cTn id="83" presetID="10" presetClass="entr" presetSubtype="0" fill="hold" nodeType="withEffect">
                                  <p:stCondLst>
                                    <p:cond delay="0"/>
                                  </p:stCondLst>
                                  <p:childTnLst>
                                    <p:set>
                                      <p:cBhvr>
                                        <p:cTn id="84" dur="1" fill="hold">
                                          <p:stCondLst>
                                            <p:cond delay="0"/>
                                          </p:stCondLst>
                                        </p:cTn>
                                        <p:tgtEl>
                                          <p:spTgt spid="934"/>
                                        </p:tgtEl>
                                        <p:attrNameLst>
                                          <p:attrName>style.visibility</p:attrName>
                                        </p:attrNameLst>
                                      </p:cBhvr>
                                      <p:to>
                                        <p:strVal val="visible"/>
                                      </p:to>
                                    </p:set>
                                    <p:animEffect transition="in" filter="fade">
                                      <p:cBhvr>
                                        <p:cTn id="85" dur="1000"/>
                                        <p:tgtEl>
                                          <p:spTgt spid="934"/>
                                        </p:tgtEl>
                                      </p:cBhvr>
                                    </p:animEffect>
                                  </p:childTnLst>
                                </p:cTn>
                              </p:par>
                              <p:par>
                                <p:cTn id="86" presetID="10" presetClass="entr" presetSubtype="0" fill="hold" nodeType="withEffect">
                                  <p:stCondLst>
                                    <p:cond delay="0"/>
                                  </p:stCondLst>
                                  <p:childTnLst>
                                    <p:set>
                                      <p:cBhvr>
                                        <p:cTn id="87" dur="1" fill="hold">
                                          <p:stCondLst>
                                            <p:cond delay="0"/>
                                          </p:stCondLst>
                                        </p:cTn>
                                        <p:tgtEl>
                                          <p:spTgt spid="935"/>
                                        </p:tgtEl>
                                        <p:attrNameLst>
                                          <p:attrName>style.visibility</p:attrName>
                                        </p:attrNameLst>
                                      </p:cBhvr>
                                      <p:to>
                                        <p:strVal val="visible"/>
                                      </p:to>
                                    </p:set>
                                    <p:animEffect transition="in" filter="fade">
                                      <p:cBhvr>
                                        <p:cTn id="88" dur="1000"/>
                                        <p:tgtEl>
                                          <p:spTgt spid="935"/>
                                        </p:tgtEl>
                                      </p:cBhvr>
                                    </p:animEffect>
                                  </p:childTnLst>
                                </p:cTn>
                              </p:par>
                              <p:par>
                                <p:cTn id="89" presetID="10" presetClass="entr" presetSubtype="0" fill="hold" nodeType="withEffect">
                                  <p:stCondLst>
                                    <p:cond delay="0"/>
                                  </p:stCondLst>
                                  <p:childTnLst>
                                    <p:set>
                                      <p:cBhvr>
                                        <p:cTn id="90" dur="1" fill="hold">
                                          <p:stCondLst>
                                            <p:cond delay="0"/>
                                          </p:stCondLst>
                                        </p:cTn>
                                        <p:tgtEl>
                                          <p:spTgt spid="936"/>
                                        </p:tgtEl>
                                        <p:attrNameLst>
                                          <p:attrName>style.visibility</p:attrName>
                                        </p:attrNameLst>
                                      </p:cBhvr>
                                      <p:to>
                                        <p:strVal val="visible"/>
                                      </p:to>
                                    </p:set>
                                    <p:animEffect transition="in" filter="fade">
                                      <p:cBhvr>
                                        <p:cTn id="91" dur="1000"/>
                                        <p:tgtEl>
                                          <p:spTgt spid="936"/>
                                        </p:tgtEl>
                                      </p:cBhvr>
                                    </p:animEffect>
                                  </p:childTnLst>
                                </p:cTn>
                              </p:par>
                              <p:par>
                                <p:cTn id="92" presetID="10" presetClass="entr" presetSubtype="0" fill="hold" nodeType="withEffect">
                                  <p:stCondLst>
                                    <p:cond delay="0"/>
                                  </p:stCondLst>
                                  <p:childTnLst>
                                    <p:set>
                                      <p:cBhvr>
                                        <p:cTn id="93" dur="1" fill="hold">
                                          <p:stCondLst>
                                            <p:cond delay="0"/>
                                          </p:stCondLst>
                                        </p:cTn>
                                        <p:tgtEl>
                                          <p:spTgt spid="937"/>
                                        </p:tgtEl>
                                        <p:attrNameLst>
                                          <p:attrName>style.visibility</p:attrName>
                                        </p:attrNameLst>
                                      </p:cBhvr>
                                      <p:to>
                                        <p:strVal val="visible"/>
                                      </p:to>
                                    </p:set>
                                    <p:animEffect transition="in" filter="fade">
                                      <p:cBhvr>
                                        <p:cTn id="94" dur="1000"/>
                                        <p:tgtEl>
                                          <p:spTgt spid="937"/>
                                        </p:tgtEl>
                                      </p:cBhvr>
                                    </p:animEffect>
                                  </p:childTnLst>
                                </p:cTn>
                              </p:par>
                              <p:par>
                                <p:cTn id="95" presetID="10" presetClass="entr" presetSubtype="0" fill="hold" nodeType="withEffect">
                                  <p:stCondLst>
                                    <p:cond delay="0"/>
                                  </p:stCondLst>
                                  <p:childTnLst>
                                    <p:set>
                                      <p:cBhvr>
                                        <p:cTn id="96" dur="1" fill="hold">
                                          <p:stCondLst>
                                            <p:cond delay="0"/>
                                          </p:stCondLst>
                                        </p:cTn>
                                        <p:tgtEl>
                                          <p:spTgt spid="938"/>
                                        </p:tgtEl>
                                        <p:attrNameLst>
                                          <p:attrName>style.visibility</p:attrName>
                                        </p:attrNameLst>
                                      </p:cBhvr>
                                      <p:to>
                                        <p:strVal val="visible"/>
                                      </p:to>
                                    </p:set>
                                    <p:animEffect transition="in" filter="fade">
                                      <p:cBhvr>
                                        <p:cTn id="97" dur="1000"/>
                                        <p:tgtEl>
                                          <p:spTgt spid="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EB033-A99B-2842-B5D2-F9A3157F569A}"/>
              </a:ext>
            </a:extLst>
          </p:cNvPr>
          <p:cNvSpPr>
            <a:spLocks noGrp="1"/>
          </p:cNvSpPr>
          <p:nvPr>
            <p:ph type="title"/>
          </p:nvPr>
        </p:nvSpPr>
        <p:spPr/>
        <p:txBody>
          <a:bodyPr/>
          <a:lstStyle/>
          <a:p>
            <a:r>
              <a:rPr lang="en-US" dirty="0"/>
              <a:t>Natural-Instructions: Overview </a:t>
            </a:r>
          </a:p>
        </p:txBody>
      </p:sp>
      <p:sp>
        <p:nvSpPr>
          <p:cNvPr id="3" name="Content Placeholder 2">
            <a:extLst>
              <a:ext uri="{FF2B5EF4-FFF2-40B4-BE49-F238E27FC236}">
                <a16:creationId xmlns:a16="http://schemas.microsoft.com/office/drawing/2014/main" id="{41985BEE-ADB7-2449-B863-54AD9323B36D}"/>
              </a:ext>
            </a:extLst>
          </p:cNvPr>
          <p:cNvSpPr>
            <a:spLocks noGrp="1"/>
          </p:cNvSpPr>
          <p:nvPr>
            <p:ph idx="1"/>
          </p:nvPr>
        </p:nvSpPr>
        <p:spPr/>
        <p:txBody>
          <a:bodyPr/>
          <a:lstStyle/>
          <a:p>
            <a:r>
              <a:rPr lang="en-US" dirty="0"/>
              <a:t>Natural Instructions: </a:t>
            </a:r>
          </a:p>
          <a:p>
            <a:pPr lvl="1"/>
            <a:r>
              <a:rPr lang="en-US" dirty="0"/>
              <a:t>61 tasks and instructions</a:t>
            </a:r>
          </a:p>
          <a:p>
            <a:pPr lvl="1"/>
            <a:r>
              <a:rPr lang="en-US" dirty="0"/>
              <a:t>160k instances (input -&gt; outputs)</a:t>
            </a:r>
          </a:p>
          <a:p>
            <a:endParaRPr lang="en-US" dirty="0"/>
          </a:p>
        </p:txBody>
      </p:sp>
      <p:sp>
        <p:nvSpPr>
          <p:cNvPr id="4" name="Slide Number Placeholder 3">
            <a:extLst>
              <a:ext uri="{FF2B5EF4-FFF2-40B4-BE49-F238E27FC236}">
                <a16:creationId xmlns:a16="http://schemas.microsoft.com/office/drawing/2014/main" id="{8FE71CC4-C70C-1941-BCAE-05FC92E7DC6E}"/>
              </a:ext>
            </a:extLst>
          </p:cNvPr>
          <p:cNvSpPr>
            <a:spLocks noGrp="1"/>
          </p:cNvSpPr>
          <p:nvPr>
            <p:ph type="sldNum" sz="quarter" idx="10"/>
          </p:nvPr>
        </p:nvSpPr>
        <p:spPr/>
        <p:txBody>
          <a:bodyPr/>
          <a:lstStyle/>
          <a:p>
            <a:pPr>
              <a:defRPr/>
            </a:pPr>
            <a:fld id="{0121240C-47AF-2F4D-83B3-CC3EDF50F794}" type="slidenum">
              <a:rPr lang="en-US" smtClean="0"/>
              <a:pPr>
                <a:defRPr/>
              </a:pPr>
              <a:t>8</a:t>
            </a:fld>
            <a:endParaRPr lang="en-US" dirty="0"/>
          </a:p>
        </p:txBody>
      </p:sp>
      <p:sp>
        <p:nvSpPr>
          <p:cNvPr id="24" name="Alternate Process 23">
            <a:extLst>
              <a:ext uri="{FF2B5EF4-FFF2-40B4-BE49-F238E27FC236}">
                <a16:creationId xmlns:a16="http://schemas.microsoft.com/office/drawing/2014/main" id="{2C717A9D-5BD5-034F-A7C0-90408C470672}"/>
              </a:ext>
            </a:extLst>
          </p:cNvPr>
          <p:cNvSpPr/>
          <p:nvPr/>
        </p:nvSpPr>
        <p:spPr>
          <a:xfrm>
            <a:off x="3915169" y="3263068"/>
            <a:ext cx="6464835" cy="51077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r>
              <a:rPr lang="en-US" b="1" i="1" dirty="0">
                <a:solidFill>
                  <a:schemeClr val="tx1"/>
                </a:solidFill>
              </a:rPr>
              <a:t>Input: </a:t>
            </a:r>
            <a:r>
              <a:rPr lang="en-US" i="1" dirty="0">
                <a:solidFill>
                  <a:schemeClr val="tx1"/>
                </a:solidFill>
              </a:rPr>
              <a:t>She chose to make a salad for lunch tomorrow and Sunday. </a:t>
            </a:r>
          </a:p>
        </p:txBody>
      </p:sp>
      <p:sp>
        <p:nvSpPr>
          <p:cNvPr id="26" name="Rectangle 25">
            <a:extLst>
              <a:ext uri="{FF2B5EF4-FFF2-40B4-BE49-F238E27FC236}">
                <a16:creationId xmlns:a16="http://schemas.microsoft.com/office/drawing/2014/main" id="{595EDC34-0BD9-C044-9A6C-D7070662AF0F}"/>
              </a:ext>
            </a:extLst>
          </p:cNvPr>
          <p:cNvSpPr/>
          <p:nvPr/>
        </p:nvSpPr>
        <p:spPr>
          <a:xfrm>
            <a:off x="8525243" y="5121707"/>
            <a:ext cx="3103190" cy="707886"/>
          </a:xfrm>
          <a:prstGeom prst="rect">
            <a:avLst/>
          </a:prstGeom>
        </p:spPr>
        <p:txBody>
          <a:bodyPr wrap="square">
            <a:spAutoFit/>
          </a:bodyPr>
          <a:lstStyle/>
          <a:p>
            <a:r>
              <a:rPr lang="en-US" sz="2000" b="1" i="1" dirty="0"/>
              <a:t>Output: </a:t>
            </a:r>
            <a:r>
              <a:rPr lang="en-US" sz="2000" i="1" dirty="0"/>
              <a:t>“how long did it take for her to make a salad?</a:t>
            </a:r>
          </a:p>
        </p:txBody>
      </p:sp>
      <p:grpSp>
        <p:nvGrpSpPr>
          <p:cNvPr id="13" name="Group 12">
            <a:extLst>
              <a:ext uri="{FF2B5EF4-FFF2-40B4-BE49-F238E27FC236}">
                <a16:creationId xmlns:a16="http://schemas.microsoft.com/office/drawing/2014/main" id="{A87B4D78-76DA-D941-BA73-3D41AA577C13}"/>
              </a:ext>
            </a:extLst>
          </p:cNvPr>
          <p:cNvGrpSpPr/>
          <p:nvPr/>
        </p:nvGrpSpPr>
        <p:grpSpPr>
          <a:xfrm>
            <a:off x="196770" y="3960676"/>
            <a:ext cx="5899230" cy="2737355"/>
            <a:chOff x="196770" y="3960676"/>
            <a:chExt cx="5899230" cy="2737355"/>
          </a:xfrm>
        </p:grpSpPr>
        <p:sp>
          <p:nvSpPr>
            <p:cNvPr id="27" name="Google Shape;711;p72">
              <a:extLst>
                <a:ext uri="{FF2B5EF4-FFF2-40B4-BE49-F238E27FC236}">
                  <a16:creationId xmlns:a16="http://schemas.microsoft.com/office/drawing/2014/main" id="{1A1FCE7F-70DA-9946-9586-102D7C57849B}"/>
                </a:ext>
              </a:extLst>
            </p:cNvPr>
            <p:cNvSpPr txBox="1"/>
            <p:nvPr/>
          </p:nvSpPr>
          <p:spPr>
            <a:xfrm>
              <a:off x="196770" y="3960676"/>
              <a:ext cx="4749653" cy="492402"/>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600" i="1" dirty="0">
                  <a:solidFill>
                    <a:srgbClr val="980000"/>
                  </a:solidFill>
                  <a:latin typeface="Lato"/>
                  <a:ea typeface="Lato"/>
                  <a:cs typeface="Lato"/>
                  <a:sym typeface="Lato"/>
                </a:rPr>
                <a:t>Instructions: generating “duration” questions task</a:t>
              </a:r>
              <a:endParaRPr sz="1600" i="1" dirty="0">
                <a:solidFill>
                  <a:srgbClr val="980000"/>
                </a:solidFill>
                <a:latin typeface="Lato"/>
                <a:ea typeface="Lato"/>
                <a:cs typeface="Lato"/>
                <a:sym typeface="Lato"/>
              </a:endParaRPr>
            </a:p>
          </p:txBody>
        </p:sp>
        <p:sp>
          <p:nvSpPr>
            <p:cNvPr id="30" name="Google Shape;908;p85">
              <a:extLst>
                <a:ext uri="{FF2B5EF4-FFF2-40B4-BE49-F238E27FC236}">
                  <a16:creationId xmlns:a16="http://schemas.microsoft.com/office/drawing/2014/main" id="{D983C0E1-D6F2-934E-89C6-CF4DB9AAD5DA}"/>
                </a:ext>
              </a:extLst>
            </p:cNvPr>
            <p:cNvSpPr/>
            <p:nvPr/>
          </p:nvSpPr>
          <p:spPr>
            <a:xfrm>
              <a:off x="424767" y="4326977"/>
              <a:ext cx="5671233" cy="2371054"/>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31" name="Google Shape;913;p85">
              <a:extLst>
                <a:ext uri="{FF2B5EF4-FFF2-40B4-BE49-F238E27FC236}">
                  <a16:creationId xmlns:a16="http://schemas.microsoft.com/office/drawing/2014/main" id="{EBFB53C8-D0A4-804E-A2EE-A8C19E91386D}"/>
                </a:ext>
              </a:extLst>
            </p:cNvPr>
            <p:cNvSpPr/>
            <p:nvPr/>
          </p:nvSpPr>
          <p:spPr>
            <a:xfrm>
              <a:off x="570369" y="4509181"/>
              <a:ext cx="5360496" cy="1918097"/>
            </a:xfrm>
            <a:prstGeom prst="roundRect">
              <a:avLst>
                <a:gd name="adj" fmla="val 6578"/>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91440" bIns="0" anchor="ctr" anchorCtr="0">
              <a:spAutoFit/>
            </a:bodyPr>
            <a:lstStyle/>
            <a:p>
              <a:pPr>
                <a:spcBef>
                  <a:spcPts val="0"/>
                </a:spcBef>
                <a:spcAft>
                  <a:spcPts val="0"/>
                </a:spcAft>
              </a:pPr>
              <a:r>
                <a:rPr lang="en-US" sz="2000" i="1" dirty="0">
                  <a:sym typeface="Lato"/>
                </a:rPr>
                <a:t>In this task, we ask you to write a question that involves “event duration", based on a given sentence. Here, event duration is defined as the understanding of how long events typically last. For example, “brushing teeth”, usually takes few minutes. …. </a:t>
              </a:r>
              <a:endParaRPr sz="2000" i="1" dirty="0"/>
            </a:p>
          </p:txBody>
        </p:sp>
      </p:grpSp>
      <p:grpSp>
        <p:nvGrpSpPr>
          <p:cNvPr id="37" name="Group 36">
            <a:extLst>
              <a:ext uri="{FF2B5EF4-FFF2-40B4-BE49-F238E27FC236}">
                <a16:creationId xmlns:a16="http://schemas.microsoft.com/office/drawing/2014/main" id="{DBD15B72-D7AB-D547-8B5D-E12961C15C8D}"/>
              </a:ext>
            </a:extLst>
          </p:cNvPr>
          <p:cNvGrpSpPr/>
          <p:nvPr/>
        </p:nvGrpSpPr>
        <p:grpSpPr>
          <a:xfrm>
            <a:off x="6096000" y="3842747"/>
            <a:ext cx="2429243" cy="2122750"/>
            <a:chOff x="6096000" y="3842747"/>
            <a:chExt cx="2429243" cy="2122750"/>
          </a:xfrm>
        </p:grpSpPr>
        <p:cxnSp>
          <p:nvCxnSpPr>
            <p:cNvPr id="25" name="Elbow Connector 24">
              <a:extLst>
                <a:ext uri="{FF2B5EF4-FFF2-40B4-BE49-F238E27FC236}">
                  <a16:creationId xmlns:a16="http://schemas.microsoft.com/office/drawing/2014/main" id="{84BCB1C5-A5C8-234F-8880-E6E73909FBF4}"/>
                </a:ext>
              </a:extLst>
            </p:cNvPr>
            <p:cNvCxnSpPr>
              <a:cxnSpLocks/>
              <a:endCxn id="26" idx="1"/>
            </p:cNvCxnSpPr>
            <p:nvPr/>
          </p:nvCxnSpPr>
          <p:spPr>
            <a:xfrm>
              <a:off x="7304194" y="5316522"/>
              <a:ext cx="1221049" cy="159128"/>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B752E3FC-9510-C24A-9A89-02AF054C2C4A}"/>
                </a:ext>
              </a:extLst>
            </p:cNvPr>
            <p:cNvCxnSpPr>
              <a:cxnSpLocks/>
            </p:cNvCxnSpPr>
            <p:nvPr/>
          </p:nvCxnSpPr>
          <p:spPr>
            <a:xfrm>
              <a:off x="7245562" y="3842747"/>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24EF1208-6240-6D44-8758-4C4C6CEBEB2F}"/>
                </a:ext>
              </a:extLst>
            </p:cNvPr>
            <p:cNvPicPr>
              <a:picLocks noChangeAspect="1"/>
            </p:cNvPicPr>
            <p:nvPr/>
          </p:nvPicPr>
          <p:blipFill>
            <a:blip r:embed="rId3"/>
            <a:stretch>
              <a:fillRect/>
            </a:stretch>
          </p:blipFill>
          <p:spPr>
            <a:xfrm>
              <a:off x="6675297" y="4945889"/>
              <a:ext cx="1314699" cy="1019608"/>
            </a:xfrm>
            <a:prstGeom prst="rect">
              <a:avLst/>
            </a:prstGeom>
          </p:spPr>
        </p:pic>
        <p:cxnSp>
          <p:nvCxnSpPr>
            <p:cNvPr id="34" name="Straight Arrow Connector 33">
              <a:extLst>
                <a:ext uri="{FF2B5EF4-FFF2-40B4-BE49-F238E27FC236}">
                  <a16:creationId xmlns:a16="http://schemas.microsoft.com/office/drawing/2014/main" id="{582E15F8-9A0F-0243-88F0-7D430A49BA7E}"/>
                </a:ext>
              </a:extLst>
            </p:cNvPr>
            <p:cNvCxnSpPr>
              <a:cxnSpLocks/>
              <a:stCxn id="30" idx="3"/>
            </p:cNvCxnSpPr>
            <p:nvPr/>
          </p:nvCxnSpPr>
          <p:spPr>
            <a:xfrm flipV="1">
              <a:off x="6096000" y="5504044"/>
              <a:ext cx="599968" cy="8460"/>
            </a:xfrm>
            <a:prstGeom prst="straightConnector1">
              <a:avLst/>
            </a:prstGeom>
            <a:ln w="381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674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fade">
                                      <p:cBhvr>
                                        <p:cTn id="3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86"/>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Data Curation</a:t>
            </a:r>
            <a:endParaRPr/>
          </a:p>
        </p:txBody>
      </p:sp>
      <p:sp>
        <p:nvSpPr>
          <p:cNvPr id="944" name="Google Shape;944;p86"/>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solidFill>
                  <a:srgbClr val="434343"/>
                </a:solidFill>
              </a:rPr>
              <a:t>Mapping crowdsourcing instructions to our proposed schema:</a:t>
            </a:r>
            <a:endParaRPr dirty="0">
              <a:solidFill>
                <a:srgbClr val="434343"/>
              </a:solidFill>
            </a:endParaRPr>
          </a:p>
          <a:p>
            <a:pPr lvl="1">
              <a:spcBef>
                <a:spcPts val="0"/>
              </a:spcBef>
              <a:buClr>
                <a:srgbClr val="434343"/>
              </a:buClr>
            </a:pPr>
            <a:r>
              <a:rPr lang="en" dirty="0">
                <a:solidFill>
                  <a:srgbClr val="0000FF"/>
                </a:solidFill>
              </a:rPr>
              <a:t>Retained the original phrasing, converted to the simplest form by removing redundant content.</a:t>
            </a:r>
            <a:endParaRPr dirty="0">
              <a:solidFill>
                <a:srgbClr val="0000FF"/>
              </a:solidFill>
            </a:endParaRPr>
          </a:p>
          <a:p>
            <a:pPr lvl="1">
              <a:spcBef>
                <a:spcPts val="0"/>
              </a:spcBef>
              <a:buClr>
                <a:srgbClr val="434343"/>
              </a:buClr>
            </a:pPr>
            <a:r>
              <a:rPr lang="en" dirty="0">
                <a:solidFill>
                  <a:srgbClr val="0000FF"/>
                </a:solidFill>
              </a:rPr>
              <a:t>Created negative examples wherever they were absent.</a:t>
            </a:r>
            <a:endParaRPr dirty="0">
              <a:solidFill>
                <a:srgbClr val="0000FF"/>
              </a:solidFill>
            </a:endParaRPr>
          </a:p>
          <a:p>
            <a:pPr lvl="1">
              <a:spcBef>
                <a:spcPts val="0"/>
              </a:spcBef>
              <a:buClr>
                <a:srgbClr val="434343"/>
              </a:buClr>
            </a:pPr>
            <a:r>
              <a:rPr lang="en" dirty="0">
                <a:solidFill>
                  <a:srgbClr val="0000FF"/>
                </a:solidFill>
              </a:rPr>
              <a:t>Added explanations to positive and negative examples wherever applicable.</a:t>
            </a:r>
            <a:endParaRPr dirty="0">
              <a:solidFill>
                <a:srgbClr val="0000FF"/>
              </a:solidFill>
            </a:endParaRPr>
          </a:p>
          <a:p>
            <a:pPr lvl="1">
              <a:spcBef>
                <a:spcPts val="0"/>
              </a:spcBef>
              <a:buClr>
                <a:srgbClr val="434343"/>
              </a:buClr>
            </a:pPr>
            <a:r>
              <a:rPr lang="en" dirty="0">
                <a:solidFill>
                  <a:srgbClr val="0000FF"/>
                </a:solidFill>
              </a:rPr>
              <a:t>Fixed annotation issue in examples present in the template wherever applicable.</a:t>
            </a:r>
            <a:endParaRPr dirty="0">
              <a:solidFill>
                <a:srgbClr val="0000FF"/>
              </a:solidFill>
            </a:endParaRPr>
          </a:p>
          <a:p>
            <a:pPr lvl="1">
              <a:spcBef>
                <a:spcPts val="0"/>
              </a:spcBef>
              <a:buClr>
                <a:srgbClr val="434343"/>
              </a:buClr>
            </a:pPr>
            <a:r>
              <a:rPr lang="en" dirty="0">
                <a:solidFill>
                  <a:srgbClr val="0000FF"/>
                </a:solidFill>
              </a:rPr>
              <a:t>Kept the instances with high inter-annotator agreement.</a:t>
            </a:r>
            <a:endParaRPr dirty="0">
              <a:solidFill>
                <a:srgbClr val="0000FF"/>
              </a:solidFill>
            </a:endParaRPr>
          </a:p>
          <a:p>
            <a:pPr indent="0">
              <a:buNone/>
            </a:pPr>
            <a:endParaRPr dirty="0">
              <a:solidFill>
                <a:srgbClr val="0000FF"/>
              </a:solidFill>
            </a:endParaRPr>
          </a:p>
          <a:p>
            <a:pPr>
              <a:buClr>
                <a:srgbClr val="434343"/>
              </a:buClr>
            </a:pPr>
            <a:r>
              <a:rPr lang="en" dirty="0">
                <a:solidFill>
                  <a:srgbClr val="434343"/>
                </a:solidFill>
              </a:rPr>
              <a:t>Limitations:</a:t>
            </a:r>
            <a:endParaRPr dirty="0">
              <a:solidFill>
                <a:srgbClr val="434343"/>
              </a:solidFill>
            </a:endParaRPr>
          </a:p>
          <a:p>
            <a:pPr lvl="1">
              <a:lnSpc>
                <a:spcPct val="100000"/>
              </a:lnSpc>
              <a:spcBef>
                <a:spcPts val="0"/>
              </a:spcBef>
              <a:buClr>
                <a:srgbClr val="980000"/>
              </a:buClr>
            </a:pPr>
            <a:r>
              <a:rPr lang="en" dirty="0">
                <a:solidFill>
                  <a:srgbClr val="980000"/>
                </a:solidFill>
              </a:rPr>
              <a:t>Html information (e.g., certain organization of the information boxes) is lost while converting them into our schema.</a:t>
            </a:r>
            <a:endParaRPr dirty="0">
              <a:solidFill>
                <a:srgbClr val="980000"/>
              </a:solidFill>
            </a:endParaRPr>
          </a:p>
          <a:p>
            <a:pPr marL="0" indent="0">
              <a:buNone/>
            </a:pPr>
            <a:endParaRPr dirty="0">
              <a:solidFill>
                <a:srgbClr val="0000FF"/>
              </a:solidFill>
            </a:endParaRPr>
          </a:p>
          <a:p>
            <a:pPr marL="0" indent="0">
              <a:buNone/>
            </a:pPr>
            <a:endParaRPr dirty="0">
              <a:solidFill>
                <a:srgbClr val="0000FF"/>
              </a:solidFill>
            </a:endParaRPr>
          </a:p>
          <a:p>
            <a:pPr marL="0" indent="0">
              <a:buNone/>
            </a:pPr>
            <a:endParaRPr dirty="0"/>
          </a:p>
        </p:txBody>
      </p:sp>
      <p:sp>
        <p:nvSpPr>
          <p:cNvPr id="945" name="Google Shape;945;p86"/>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80</a:t>
            </a:fld>
            <a:endParaRPr/>
          </a:p>
        </p:txBody>
      </p:sp>
    </p:spTree>
    <p:extLst>
      <p:ext uri="{BB962C8B-B14F-4D97-AF65-F5344CB8AC3E}">
        <p14:creationId xmlns:p14="http://schemas.microsoft.com/office/powerpoint/2010/main" val="79773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4">
                                            <p:txEl>
                                              <p:pRg st="0" end="0"/>
                                            </p:txEl>
                                          </p:spTgt>
                                        </p:tgtEl>
                                        <p:attrNameLst>
                                          <p:attrName>style.visibility</p:attrName>
                                        </p:attrNameLst>
                                      </p:cBhvr>
                                      <p:to>
                                        <p:strVal val="visible"/>
                                      </p:to>
                                    </p:set>
                                    <p:animEffect transition="in" filter="fade">
                                      <p:cBhvr>
                                        <p:cTn id="7" dur="1000"/>
                                        <p:tgtEl>
                                          <p:spTgt spid="9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4">
                                            <p:txEl>
                                              <p:pRg st="1" end="1"/>
                                            </p:txEl>
                                          </p:spTgt>
                                        </p:tgtEl>
                                        <p:attrNameLst>
                                          <p:attrName>style.visibility</p:attrName>
                                        </p:attrNameLst>
                                      </p:cBhvr>
                                      <p:to>
                                        <p:strVal val="visible"/>
                                      </p:to>
                                    </p:set>
                                    <p:animEffect transition="in" filter="fade">
                                      <p:cBhvr>
                                        <p:cTn id="12" dur="1000"/>
                                        <p:tgtEl>
                                          <p:spTgt spid="9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44">
                                            <p:txEl>
                                              <p:pRg st="2" end="2"/>
                                            </p:txEl>
                                          </p:spTgt>
                                        </p:tgtEl>
                                        <p:attrNameLst>
                                          <p:attrName>style.visibility</p:attrName>
                                        </p:attrNameLst>
                                      </p:cBhvr>
                                      <p:to>
                                        <p:strVal val="visible"/>
                                      </p:to>
                                    </p:set>
                                    <p:animEffect transition="in" filter="fade">
                                      <p:cBhvr>
                                        <p:cTn id="17" dur="1000"/>
                                        <p:tgtEl>
                                          <p:spTgt spid="9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44">
                                            <p:txEl>
                                              <p:pRg st="3" end="3"/>
                                            </p:txEl>
                                          </p:spTgt>
                                        </p:tgtEl>
                                        <p:attrNameLst>
                                          <p:attrName>style.visibility</p:attrName>
                                        </p:attrNameLst>
                                      </p:cBhvr>
                                      <p:to>
                                        <p:strVal val="visible"/>
                                      </p:to>
                                    </p:set>
                                    <p:animEffect transition="in" filter="fade">
                                      <p:cBhvr>
                                        <p:cTn id="22" dur="1000"/>
                                        <p:tgtEl>
                                          <p:spTgt spid="9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44">
                                            <p:txEl>
                                              <p:pRg st="4" end="4"/>
                                            </p:txEl>
                                          </p:spTgt>
                                        </p:tgtEl>
                                        <p:attrNameLst>
                                          <p:attrName>style.visibility</p:attrName>
                                        </p:attrNameLst>
                                      </p:cBhvr>
                                      <p:to>
                                        <p:strVal val="visible"/>
                                      </p:to>
                                    </p:set>
                                    <p:animEffect transition="in" filter="fade">
                                      <p:cBhvr>
                                        <p:cTn id="27" dur="1000"/>
                                        <p:tgtEl>
                                          <p:spTgt spid="9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44">
                                            <p:txEl>
                                              <p:pRg st="5" end="5"/>
                                            </p:txEl>
                                          </p:spTgt>
                                        </p:tgtEl>
                                        <p:attrNameLst>
                                          <p:attrName>style.visibility</p:attrName>
                                        </p:attrNameLst>
                                      </p:cBhvr>
                                      <p:to>
                                        <p:strVal val="visible"/>
                                      </p:to>
                                    </p:set>
                                    <p:animEffect transition="in" filter="fade">
                                      <p:cBhvr>
                                        <p:cTn id="32" dur="1000"/>
                                        <p:tgtEl>
                                          <p:spTgt spid="94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44">
                                            <p:txEl>
                                              <p:pRg st="7" end="7"/>
                                            </p:txEl>
                                          </p:spTgt>
                                        </p:tgtEl>
                                        <p:attrNameLst>
                                          <p:attrName>style.visibility</p:attrName>
                                        </p:attrNameLst>
                                      </p:cBhvr>
                                      <p:to>
                                        <p:strVal val="visible"/>
                                      </p:to>
                                    </p:set>
                                    <p:animEffect transition="in" filter="fade">
                                      <p:cBhvr>
                                        <p:cTn id="37" dur="1000"/>
                                        <p:tgtEl>
                                          <p:spTgt spid="94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44">
                                            <p:txEl>
                                              <p:pRg st="8" end="8"/>
                                            </p:txEl>
                                          </p:spTgt>
                                        </p:tgtEl>
                                        <p:attrNameLst>
                                          <p:attrName>style.visibility</p:attrName>
                                        </p:attrNameLst>
                                      </p:cBhvr>
                                      <p:to>
                                        <p:strVal val="visible"/>
                                      </p:to>
                                    </p:set>
                                    <p:animEffect transition="in" filter="fade">
                                      <p:cBhvr>
                                        <p:cTn id="42" dur="1000"/>
                                        <p:tgtEl>
                                          <p:spTgt spid="94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87"/>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NATURAL INSTRUCTIONS: Examples</a:t>
            </a:r>
            <a:endParaRPr/>
          </a:p>
        </p:txBody>
      </p:sp>
      <p:sp>
        <p:nvSpPr>
          <p:cNvPr id="2" name="Content Placeholder 1">
            <a:extLst>
              <a:ext uri="{FF2B5EF4-FFF2-40B4-BE49-F238E27FC236}">
                <a16:creationId xmlns:a16="http://schemas.microsoft.com/office/drawing/2014/main" id="{FB8964A8-3AE2-7545-ADCA-22016B4F10EB}"/>
              </a:ext>
            </a:extLst>
          </p:cNvPr>
          <p:cNvSpPr>
            <a:spLocks noGrp="1"/>
          </p:cNvSpPr>
          <p:nvPr>
            <p:ph idx="1"/>
          </p:nvPr>
        </p:nvSpPr>
        <p:spPr/>
        <p:txBody>
          <a:bodyPr/>
          <a:lstStyle/>
          <a:p>
            <a:endParaRPr lang="en-US"/>
          </a:p>
        </p:txBody>
      </p:sp>
      <p:sp>
        <p:nvSpPr>
          <p:cNvPr id="951" name="Google Shape;951;p87"/>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81</a:t>
            </a:fld>
            <a:endParaRPr/>
          </a:p>
        </p:txBody>
      </p:sp>
      <p:pic>
        <p:nvPicPr>
          <p:cNvPr id="952" name="Google Shape;952;p87"/>
          <p:cNvPicPr preferRelativeResize="0"/>
          <p:nvPr/>
        </p:nvPicPr>
        <p:blipFill rotWithShape="1">
          <a:blip r:embed="rId3">
            <a:alphaModFix/>
          </a:blip>
          <a:srcRect l="791" t="2251" r="50346" b="18753"/>
          <a:stretch/>
        </p:blipFill>
        <p:spPr>
          <a:xfrm>
            <a:off x="1294368" y="1572701"/>
            <a:ext cx="4709001" cy="4488401"/>
          </a:xfrm>
          <a:prstGeom prst="rect">
            <a:avLst/>
          </a:prstGeom>
          <a:noFill/>
          <a:ln>
            <a:noFill/>
          </a:ln>
        </p:spPr>
      </p:pic>
      <p:sp>
        <p:nvSpPr>
          <p:cNvPr id="953" name="Google Shape;953;p87"/>
          <p:cNvSpPr/>
          <p:nvPr/>
        </p:nvSpPr>
        <p:spPr>
          <a:xfrm>
            <a:off x="441967" y="1805129"/>
            <a:ext cx="665200" cy="164400"/>
          </a:xfrm>
          <a:prstGeom prst="rightArrow">
            <a:avLst>
              <a:gd name="adj1" fmla="val 50000"/>
              <a:gd name="adj2" fmla="val 50000"/>
            </a:avLst>
          </a:prstGeom>
          <a:solidFill>
            <a:srgbClr val="FFF2C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954" name="Google Shape;954;p87"/>
          <p:cNvSpPr/>
          <p:nvPr/>
        </p:nvSpPr>
        <p:spPr>
          <a:xfrm>
            <a:off x="441967" y="2109929"/>
            <a:ext cx="665200" cy="164400"/>
          </a:xfrm>
          <a:prstGeom prst="rightArrow">
            <a:avLst>
              <a:gd name="adj1" fmla="val 50000"/>
              <a:gd name="adj2" fmla="val 50000"/>
            </a:avLst>
          </a:prstGeom>
          <a:solidFill>
            <a:srgbClr val="FFF2C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955" name="Google Shape;955;p87"/>
          <p:cNvSpPr/>
          <p:nvPr/>
        </p:nvSpPr>
        <p:spPr>
          <a:xfrm>
            <a:off x="441967" y="2701429"/>
            <a:ext cx="665200" cy="164400"/>
          </a:xfrm>
          <a:prstGeom prst="rightArrow">
            <a:avLst>
              <a:gd name="adj1" fmla="val 50000"/>
              <a:gd name="adj2" fmla="val 50000"/>
            </a:avLst>
          </a:prstGeom>
          <a:solidFill>
            <a:srgbClr val="FFF2C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956" name="Google Shape;956;p87"/>
          <p:cNvSpPr/>
          <p:nvPr/>
        </p:nvSpPr>
        <p:spPr>
          <a:xfrm>
            <a:off x="441967" y="3006229"/>
            <a:ext cx="665200" cy="164400"/>
          </a:xfrm>
          <a:prstGeom prst="rightArrow">
            <a:avLst>
              <a:gd name="adj1" fmla="val 50000"/>
              <a:gd name="adj2" fmla="val 50000"/>
            </a:avLst>
          </a:prstGeom>
          <a:solidFill>
            <a:srgbClr val="FFF2C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957" name="Google Shape;957;p87"/>
          <p:cNvSpPr/>
          <p:nvPr/>
        </p:nvSpPr>
        <p:spPr>
          <a:xfrm>
            <a:off x="441967" y="3521096"/>
            <a:ext cx="665200" cy="164400"/>
          </a:xfrm>
          <a:prstGeom prst="rightArrow">
            <a:avLst>
              <a:gd name="adj1" fmla="val 50000"/>
              <a:gd name="adj2" fmla="val 50000"/>
            </a:avLst>
          </a:prstGeom>
          <a:solidFill>
            <a:srgbClr val="FFF2C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958" name="Google Shape;958;p87"/>
          <p:cNvSpPr/>
          <p:nvPr/>
        </p:nvSpPr>
        <p:spPr>
          <a:xfrm>
            <a:off x="441967" y="4740296"/>
            <a:ext cx="665200" cy="164400"/>
          </a:xfrm>
          <a:prstGeom prst="rightArrow">
            <a:avLst>
              <a:gd name="adj1" fmla="val 50000"/>
              <a:gd name="adj2" fmla="val 50000"/>
            </a:avLst>
          </a:prstGeom>
          <a:solidFill>
            <a:srgbClr val="FFF2C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959" name="Google Shape;959;p87"/>
          <p:cNvSpPr/>
          <p:nvPr/>
        </p:nvSpPr>
        <p:spPr>
          <a:xfrm>
            <a:off x="441967" y="5857896"/>
            <a:ext cx="665200" cy="164400"/>
          </a:xfrm>
          <a:prstGeom prst="rightArrow">
            <a:avLst>
              <a:gd name="adj1" fmla="val 50000"/>
              <a:gd name="adj2" fmla="val 50000"/>
            </a:avLst>
          </a:prstGeom>
          <a:solidFill>
            <a:srgbClr val="FFF2C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960" name="Google Shape;960;p87"/>
          <p:cNvSpPr txBox="1"/>
          <p:nvPr/>
        </p:nvSpPr>
        <p:spPr>
          <a:xfrm>
            <a:off x="1111333" y="6114801"/>
            <a:ext cx="60124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latin typeface="Lato"/>
                <a:ea typeface="Lato"/>
                <a:cs typeface="Lato"/>
                <a:sym typeface="Lato"/>
              </a:rPr>
              <a:t>Instructions remain common across instances</a:t>
            </a:r>
            <a:endParaRPr b="1">
              <a:latin typeface="Lato"/>
              <a:ea typeface="Lato"/>
              <a:cs typeface="Lato"/>
              <a:sym typeface="Lato"/>
            </a:endParaRPr>
          </a:p>
        </p:txBody>
      </p:sp>
      <p:sp>
        <p:nvSpPr>
          <p:cNvPr id="961" name="Google Shape;961;p87"/>
          <p:cNvSpPr txBox="1"/>
          <p:nvPr/>
        </p:nvSpPr>
        <p:spPr>
          <a:xfrm>
            <a:off x="5988133" y="6114801"/>
            <a:ext cx="4996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a:latin typeface="Lato"/>
              <a:ea typeface="Lato"/>
              <a:cs typeface="Lato"/>
              <a:sym typeface="Lato"/>
            </a:endParaRPr>
          </a:p>
        </p:txBody>
      </p:sp>
      <p:pic>
        <p:nvPicPr>
          <p:cNvPr id="962" name="Google Shape;962;p87"/>
          <p:cNvPicPr preferRelativeResize="0"/>
          <p:nvPr/>
        </p:nvPicPr>
        <p:blipFill>
          <a:blip r:embed="rId4">
            <a:alphaModFix/>
          </a:blip>
          <a:stretch>
            <a:fillRect/>
          </a:stretch>
        </p:blipFill>
        <p:spPr>
          <a:xfrm>
            <a:off x="6190567" y="4792337"/>
            <a:ext cx="5689556" cy="1145967"/>
          </a:xfrm>
          <a:prstGeom prst="rect">
            <a:avLst/>
          </a:prstGeom>
          <a:noFill/>
          <a:ln>
            <a:noFill/>
          </a:ln>
        </p:spPr>
      </p:pic>
      <p:pic>
        <p:nvPicPr>
          <p:cNvPr id="963" name="Google Shape;963;p87"/>
          <p:cNvPicPr preferRelativeResize="0"/>
          <p:nvPr/>
        </p:nvPicPr>
        <p:blipFill>
          <a:blip r:embed="rId5">
            <a:alphaModFix/>
          </a:blip>
          <a:stretch>
            <a:fillRect/>
          </a:stretch>
        </p:blipFill>
        <p:spPr>
          <a:xfrm>
            <a:off x="6190568" y="1692734"/>
            <a:ext cx="5625941" cy="1094300"/>
          </a:xfrm>
          <a:prstGeom prst="rect">
            <a:avLst/>
          </a:prstGeom>
          <a:noFill/>
          <a:ln>
            <a:noFill/>
          </a:ln>
        </p:spPr>
      </p:pic>
      <p:pic>
        <p:nvPicPr>
          <p:cNvPr id="964" name="Google Shape;964;p87"/>
          <p:cNvPicPr preferRelativeResize="0"/>
          <p:nvPr/>
        </p:nvPicPr>
        <p:blipFill>
          <a:blip r:embed="rId6">
            <a:alphaModFix/>
          </a:blip>
          <a:stretch>
            <a:fillRect/>
          </a:stretch>
        </p:blipFill>
        <p:spPr>
          <a:xfrm>
            <a:off x="6190573" y="3295030"/>
            <a:ext cx="5625931" cy="1119839"/>
          </a:xfrm>
          <a:prstGeom prst="rect">
            <a:avLst/>
          </a:prstGeom>
          <a:noFill/>
          <a:ln>
            <a:noFill/>
          </a:ln>
        </p:spPr>
      </p:pic>
    </p:spTree>
    <p:extLst>
      <p:ext uri="{BB962C8B-B14F-4D97-AF65-F5344CB8AC3E}">
        <p14:creationId xmlns:p14="http://schemas.microsoft.com/office/powerpoint/2010/main" val="270906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2"/>
                                        </p:tgtEl>
                                        <p:attrNameLst>
                                          <p:attrName>style.visibility</p:attrName>
                                        </p:attrNameLst>
                                      </p:cBhvr>
                                      <p:to>
                                        <p:strVal val="visible"/>
                                      </p:to>
                                    </p:set>
                                    <p:animEffect transition="in" filter="fade">
                                      <p:cBhvr>
                                        <p:cTn id="7" dur="1000"/>
                                        <p:tgtEl>
                                          <p:spTgt spid="9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3"/>
                                        </p:tgtEl>
                                        <p:attrNameLst>
                                          <p:attrName>style.visibility</p:attrName>
                                        </p:attrNameLst>
                                      </p:cBhvr>
                                      <p:to>
                                        <p:strVal val="visible"/>
                                      </p:to>
                                    </p:set>
                                    <p:animEffect transition="in" filter="fade">
                                      <p:cBhvr>
                                        <p:cTn id="12" dur="1000"/>
                                        <p:tgtEl>
                                          <p:spTgt spid="9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54"/>
                                        </p:tgtEl>
                                        <p:attrNameLst>
                                          <p:attrName>style.visibility</p:attrName>
                                        </p:attrNameLst>
                                      </p:cBhvr>
                                      <p:to>
                                        <p:strVal val="visible"/>
                                      </p:to>
                                    </p:set>
                                    <p:animEffect transition="in" filter="fade">
                                      <p:cBhvr>
                                        <p:cTn id="17" dur="1000"/>
                                        <p:tgtEl>
                                          <p:spTgt spid="9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55"/>
                                        </p:tgtEl>
                                        <p:attrNameLst>
                                          <p:attrName>style.visibility</p:attrName>
                                        </p:attrNameLst>
                                      </p:cBhvr>
                                      <p:to>
                                        <p:strVal val="visible"/>
                                      </p:to>
                                    </p:set>
                                    <p:animEffect transition="in" filter="fade">
                                      <p:cBhvr>
                                        <p:cTn id="22" dur="1000"/>
                                        <p:tgtEl>
                                          <p:spTgt spid="95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56"/>
                                        </p:tgtEl>
                                        <p:attrNameLst>
                                          <p:attrName>style.visibility</p:attrName>
                                        </p:attrNameLst>
                                      </p:cBhvr>
                                      <p:to>
                                        <p:strVal val="visible"/>
                                      </p:to>
                                    </p:set>
                                    <p:animEffect transition="in" filter="fade">
                                      <p:cBhvr>
                                        <p:cTn id="27" dur="1000"/>
                                        <p:tgtEl>
                                          <p:spTgt spid="95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57"/>
                                        </p:tgtEl>
                                        <p:attrNameLst>
                                          <p:attrName>style.visibility</p:attrName>
                                        </p:attrNameLst>
                                      </p:cBhvr>
                                      <p:to>
                                        <p:strVal val="visible"/>
                                      </p:to>
                                    </p:set>
                                    <p:animEffect transition="in" filter="fade">
                                      <p:cBhvr>
                                        <p:cTn id="32" dur="1000"/>
                                        <p:tgtEl>
                                          <p:spTgt spid="9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58"/>
                                        </p:tgtEl>
                                        <p:attrNameLst>
                                          <p:attrName>style.visibility</p:attrName>
                                        </p:attrNameLst>
                                      </p:cBhvr>
                                      <p:to>
                                        <p:strVal val="visible"/>
                                      </p:to>
                                    </p:set>
                                    <p:animEffect transition="in" filter="fade">
                                      <p:cBhvr>
                                        <p:cTn id="37" dur="1000"/>
                                        <p:tgtEl>
                                          <p:spTgt spid="95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59"/>
                                        </p:tgtEl>
                                        <p:attrNameLst>
                                          <p:attrName>style.visibility</p:attrName>
                                        </p:attrNameLst>
                                      </p:cBhvr>
                                      <p:to>
                                        <p:strVal val="visible"/>
                                      </p:to>
                                    </p:set>
                                    <p:animEffect transition="in" filter="fade">
                                      <p:cBhvr>
                                        <p:cTn id="42" dur="1000"/>
                                        <p:tgtEl>
                                          <p:spTgt spid="95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60"/>
                                        </p:tgtEl>
                                        <p:attrNameLst>
                                          <p:attrName>style.visibility</p:attrName>
                                        </p:attrNameLst>
                                      </p:cBhvr>
                                      <p:to>
                                        <p:strVal val="visible"/>
                                      </p:to>
                                    </p:set>
                                    <p:animEffect transition="in" filter="fade">
                                      <p:cBhvr>
                                        <p:cTn id="47" dur="1000"/>
                                        <p:tgtEl>
                                          <p:spTgt spid="96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63"/>
                                        </p:tgtEl>
                                        <p:attrNameLst>
                                          <p:attrName>style.visibility</p:attrName>
                                        </p:attrNameLst>
                                      </p:cBhvr>
                                      <p:to>
                                        <p:strVal val="visible"/>
                                      </p:to>
                                    </p:set>
                                    <p:animEffect transition="in" filter="fade">
                                      <p:cBhvr>
                                        <p:cTn id="52" dur="1000"/>
                                        <p:tgtEl>
                                          <p:spTgt spid="963"/>
                                        </p:tgtEl>
                                      </p:cBhvr>
                                    </p:animEffect>
                                  </p:childTnLst>
                                </p:cTn>
                              </p:par>
                              <p:par>
                                <p:cTn id="53" presetID="10" presetClass="entr" presetSubtype="0" fill="hold" nodeType="withEffect">
                                  <p:stCondLst>
                                    <p:cond delay="0"/>
                                  </p:stCondLst>
                                  <p:childTnLst>
                                    <p:set>
                                      <p:cBhvr>
                                        <p:cTn id="54" dur="1" fill="hold">
                                          <p:stCondLst>
                                            <p:cond delay="0"/>
                                          </p:stCondLst>
                                        </p:cTn>
                                        <p:tgtEl>
                                          <p:spTgt spid="964"/>
                                        </p:tgtEl>
                                        <p:attrNameLst>
                                          <p:attrName>style.visibility</p:attrName>
                                        </p:attrNameLst>
                                      </p:cBhvr>
                                      <p:to>
                                        <p:strVal val="visible"/>
                                      </p:to>
                                    </p:set>
                                    <p:animEffect transition="in" filter="fade">
                                      <p:cBhvr>
                                        <p:cTn id="55" dur="1000"/>
                                        <p:tgtEl>
                                          <p:spTgt spid="964"/>
                                        </p:tgtEl>
                                      </p:cBhvr>
                                    </p:animEffect>
                                  </p:childTnLst>
                                </p:cTn>
                              </p:par>
                              <p:par>
                                <p:cTn id="56" presetID="10" presetClass="entr" presetSubtype="0" fill="hold" nodeType="withEffect">
                                  <p:stCondLst>
                                    <p:cond delay="0"/>
                                  </p:stCondLst>
                                  <p:childTnLst>
                                    <p:set>
                                      <p:cBhvr>
                                        <p:cTn id="57" dur="1" fill="hold">
                                          <p:stCondLst>
                                            <p:cond delay="0"/>
                                          </p:stCondLst>
                                        </p:cTn>
                                        <p:tgtEl>
                                          <p:spTgt spid="962"/>
                                        </p:tgtEl>
                                        <p:attrNameLst>
                                          <p:attrName>style.visibility</p:attrName>
                                        </p:attrNameLst>
                                      </p:cBhvr>
                                      <p:to>
                                        <p:strVal val="visible"/>
                                      </p:to>
                                    </p:set>
                                    <p:animEffect transition="in" filter="fade">
                                      <p:cBhvr>
                                        <p:cTn id="58" dur="1000"/>
                                        <p:tgtEl>
                                          <p:spTgt spid="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90"/>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NATURAL-INSTRUCTIONS:</a:t>
            </a:r>
            <a:r>
              <a:rPr lang="en" sz="2400">
                <a:solidFill>
                  <a:schemeClr val="dk1"/>
                </a:solidFill>
              </a:rPr>
              <a:t> </a:t>
            </a:r>
            <a:r>
              <a:rPr lang="en"/>
              <a:t>Diversity</a:t>
            </a:r>
            <a:endParaRPr/>
          </a:p>
        </p:txBody>
      </p:sp>
      <p:sp>
        <p:nvSpPr>
          <p:cNvPr id="988" name="Google Shape;988;p90"/>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indent="-431789">
              <a:buSzPts val="1500"/>
            </a:pPr>
            <a:r>
              <a:rPr lang="en" sz="2000" b="1" dirty="0"/>
              <a:t>Tasks</a:t>
            </a:r>
            <a:r>
              <a:rPr lang="en" sz="2000" dirty="0"/>
              <a:t>: </a:t>
            </a:r>
            <a:r>
              <a:rPr lang="en" sz="2000" dirty="0">
                <a:solidFill>
                  <a:srgbClr val="0000FF"/>
                </a:solidFill>
              </a:rPr>
              <a:t>~61</a:t>
            </a:r>
            <a:endParaRPr sz="2000" dirty="0">
              <a:solidFill>
                <a:srgbClr val="0000FF"/>
              </a:solidFill>
            </a:endParaRPr>
          </a:p>
          <a:p>
            <a:pPr indent="-431789">
              <a:buSzPts val="1500"/>
            </a:pPr>
            <a:r>
              <a:rPr lang="en" sz="2000" b="1" dirty="0"/>
              <a:t>Categories</a:t>
            </a:r>
            <a:r>
              <a:rPr lang="en" sz="2000" dirty="0"/>
              <a:t>: </a:t>
            </a:r>
            <a:r>
              <a:rPr lang="en" sz="2000" dirty="0">
                <a:solidFill>
                  <a:srgbClr val="0000FF"/>
                </a:solidFill>
              </a:rPr>
              <a:t>~7</a:t>
            </a:r>
            <a:endParaRPr sz="2000" dirty="0">
              <a:solidFill>
                <a:srgbClr val="0000FF"/>
              </a:solidFill>
            </a:endParaRPr>
          </a:p>
          <a:p>
            <a:pPr indent="-431789">
              <a:buSzPts val="1500"/>
            </a:pPr>
            <a:r>
              <a:rPr lang="en" sz="2000" b="1" dirty="0"/>
              <a:t>Diverse Reasoning Skills</a:t>
            </a:r>
            <a:r>
              <a:rPr lang="en" sz="2000" dirty="0"/>
              <a:t>:</a:t>
            </a:r>
            <a:endParaRPr sz="2000" dirty="0"/>
          </a:p>
          <a:p>
            <a:pPr marL="0" indent="0">
              <a:buNone/>
            </a:pPr>
            <a:r>
              <a:rPr lang="en" sz="2000" i="1" dirty="0">
                <a:solidFill>
                  <a:srgbClr val="A61C00"/>
                </a:solidFill>
              </a:rPr>
              <a:t>          E.g. Numerical Reasoning,</a:t>
            </a:r>
            <a:endParaRPr sz="2000" i="1" dirty="0">
              <a:solidFill>
                <a:srgbClr val="A61C00"/>
              </a:solidFill>
            </a:endParaRPr>
          </a:p>
          <a:p>
            <a:pPr marL="0" indent="0">
              <a:buNone/>
            </a:pPr>
            <a:r>
              <a:rPr lang="en" sz="2000" i="1" dirty="0">
                <a:solidFill>
                  <a:srgbClr val="A61C00"/>
                </a:solidFill>
              </a:rPr>
              <a:t>          Coreference Resolution, </a:t>
            </a:r>
            <a:endParaRPr sz="2000" i="1" dirty="0">
              <a:solidFill>
                <a:srgbClr val="A61C00"/>
              </a:solidFill>
            </a:endParaRPr>
          </a:p>
          <a:p>
            <a:pPr marL="0" indent="0">
              <a:buNone/>
            </a:pPr>
            <a:r>
              <a:rPr lang="en" sz="2000" i="1" dirty="0">
                <a:solidFill>
                  <a:srgbClr val="A61C00"/>
                </a:solidFill>
              </a:rPr>
              <a:t>          Commonsense Reasoning,</a:t>
            </a:r>
            <a:endParaRPr sz="2000" i="1" dirty="0">
              <a:solidFill>
                <a:srgbClr val="A61C00"/>
              </a:solidFill>
            </a:endParaRPr>
          </a:p>
          <a:p>
            <a:pPr marL="0" indent="0">
              <a:buNone/>
            </a:pPr>
            <a:r>
              <a:rPr lang="en" sz="2000" i="1" dirty="0">
                <a:solidFill>
                  <a:srgbClr val="A61C00"/>
                </a:solidFill>
              </a:rPr>
              <a:t>          </a:t>
            </a:r>
            <a:r>
              <a:rPr lang="en" sz="2000" i="1" dirty="0" err="1">
                <a:solidFill>
                  <a:srgbClr val="A61C00"/>
                </a:solidFill>
              </a:rPr>
              <a:t>Multihop</a:t>
            </a:r>
            <a:r>
              <a:rPr lang="en" sz="2000" i="1" dirty="0">
                <a:solidFill>
                  <a:srgbClr val="A61C00"/>
                </a:solidFill>
              </a:rPr>
              <a:t> Reasoning.</a:t>
            </a:r>
            <a:endParaRPr sz="2000" i="1" dirty="0">
              <a:solidFill>
                <a:srgbClr val="A61C00"/>
              </a:solidFill>
            </a:endParaRPr>
          </a:p>
          <a:p>
            <a:pPr indent="-431789">
              <a:buSzPts val="1500"/>
            </a:pPr>
            <a:r>
              <a:rPr lang="en" sz="2000" dirty="0">
                <a:solidFill>
                  <a:srgbClr val="0000FF"/>
                </a:solidFill>
              </a:rPr>
              <a:t>A  successful model</a:t>
            </a:r>
            <a:endParaRPr sz="2000" dirty="0">
              <a:solidFill>
                <a:srgbClr val="0000FF"/>
              </a:solidFill>
            </a:endParaRPr>
          </a:p>
          <a:p>
            <a:pPr indent="0">
              <a:buNone/>
            </a:pPr>
            <a:r>
              <a:rPr lang="en" sz="2000" dirty="0">
                <a:solidFill>
                  <a:srgbClr val="0000FF"/>
                </a:solidFill>
              </a:rPr>
              <a:t>trained on Natural </a:t>
            </a:r>
            <a:endParaRPr sz="2000" dirty="0">
              <a:solidFill>
                <a:srgbClr val="0000FF"/>
              </a:solidFill>
            </a:endParaRPr>
          </a:p>
          <a:p>
            <a:pPr indent="0">
              <a:buNone/>
            </a:pPr>
            <a:r>
              <a:rPr lang="en" sz="2000" dirty="0">
                <a:solidFill>
                  <a:srgbClr val="0000FF"/>
                </a:solidFill>
              </a:rPr>
              <a:t>Instructions will be a</a:t>
            </a:r>
            <a:endParaRPr sz="2000" dirty="0">
              <a:solidFill>
                <a:srgbClr val="0000FF"/>
              </a:solidFill>
            </a:endParaRPr>
          </a:p>
          <a:p>
            <a:pPr indent="0">
              <a:buNone/>
            </a:pPr>
            <a:r>
              <a:rPr lang="en" sz="2000" dirty="0">
                <a:solidFill>
                  <a:srgbClr val="0000FF"/>
                </a:solidFill>
              </a:rPr>
              <a:t>toolbox for dataset </a:t>
            </a:r>
            <a:endParaRPr sz="2000" dirty="0">
              <a:solidFill>
                <a:srgbClr val="0000FF"/>
              </a:solidFill>
            </a:endParaRPr>
          </a:p>
          <a:p>
            <a:pPr indent="0">
              <a:buNone/>
            </a:pPr>
            <a:r>
              <a:rPr lang="en" sz="2000" dirty="0">
                <a:solidFill>
                  <a:srgbClr val="0000FF"/>
                </a:solidFill>
              </a:rPr>
              <a:t>creation.</a:t>
            </a:r>
            <a:endParaRPr sz="2000" dirty="0">
              <a:solidFill>
                <a:srgbClr val="0000FF"/>
              </a:solidFill>
            </a:endParaRPr>
          </a:p>
          <a:p>
            <a:pPr indent="0">
              <a:buNone/>
            </a:pPr>
            <a:endParaRPr dirty="0">
              <a:solidFill>
                <a:srgbClr val="0000FF"/>
              </a:solidFill>
            </a:endParaRPr>
          </a:p>
          <a:p>
            <a:pPr indent="0">
              <a:buNone/>
            </a:pPr>
            <a:endParaRPr dirty="0">
              <a:solidFill>
                <a:srgbClr val="0000FF"/>
              </a:solidFill>
            </a:endParaRPr>
          </a:p>
          <a:p>
            <a:pPr indent="0">
              <a:buNone/>
            </a:pPr>
            <a:endParaRPr dirty="0">
              <a:solidFill>
                <a:srgbClr val="0000FF"/>
              </a:solidFill>
            </a:endParaRPr>
          </a:p>
        </p:txBody>
      </p:sp>
      <p:sp>
        <p:nvSpPr>
          <p:cNvPr id="986" name="Google Shape;986;p90"/>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82</a:t>
            </a:fld>
            <a:endParaRPr/>
          </a:p>
        </p:txBody>
      </p:sp>
      <p:pic>
        <p:nvPicPr>
          <p:cNvPr id="987" name="Google Shape;987;p90" title="Chart"/>
          <p:cNvPicPr preferRelativeResize="0"/>
          <p:nvPr/>
        </p:nvPicPr>
        <p:blipFill>
          <a:blip r:embed="rId3">
            <a:alphaModFix/>
          </a:blip>
          <a:stretch>
            <a:fillRect/>
          </a:stretch>
        </p:blipFill>
        <p:spPr>
          <a:xfrm>
            <a:off x="4354301" y="2045100"/>
            <a:ext cx="7837703" cy="3027168"/>
          </a:xfrm>
          <a:prstGeom prst="rect">
            <a:avLst/>
          </a:prstGeom>
          <a:noFill/>
          <a:ln>
            <a:noFill/>
          </a:ln>
        </p:spPr>
      </p:pic>
    </p:spTree>
    <p:extLst>
      <p:ext uri="{BB962C8B-B14F-4D97-AF65-F5344CB8AC3E}">
        <p14:creationId xmlns:p14="http://schemas.microsoft.com/office/powerpoint/2010/main" val="104859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7"/>
                                        </p:tgtEl>
                                        <p:attrNameLst>
                                          <p:attrName>style.visibility</p:attrName>
                                        </p:attrNameLst>
                                      </p:cBhvr>
                                      <p:to>
                                        <p:strVal val="visible"/>
                                      </p:to>
                                    </p:set>
                                    <p:animEffect transition="in" filter="fade">
                                      <p:cBhvr>
                                        <p:cTn id="7" dur="1000"/>
                                        <p:tgtEl>
                                          <p:spTgt spid="9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8">
                                            <p:txEl>
                                              <p:pRg st="0" end="0"/>
                                            </p:txEl>
                                          </p:spTgt>
                                        </p:tgtEl>
                                        <p:attrNameLst>
                                          <p:attrName>style.visibility</p:attrName>
                                        </p:attrNameLst>
                                      </p:cBhvr>
                                      <p:to>
                                        <p:strVal val="visible"/>
                                      </p:to>
                                    </p:set>
                                    <p:animEffect transition="in" filter="fade">
                                      <p:cBhvr>
                                        <p:cTn id="12" dur="1000"/>
                                        <p:tgtEl>
                                          <p:spTgt spid="98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88">
                                            <p:txEl>
                                              <p:pRg st="1" end="1"/>
                                            </p:txEl>
                                          </p:spTgt>
                                        </p:tgtEl>
                                        <p:attrNameLst>
                                          <p:attrName>style.visibility</p:attrName>
                                        </p:attrNameLst>
                                      </p:cBhvr>
                                      <p:to>
                                        <p:strVal val="visible"/>
                                      </p:to>
                                    </p:set>
                                    <p:animEffect transition="in" filter="fade">
                                      <p:cBhvr>
                                        <p:cTn id="17" dur="1000"/>
                                        <p:tgtEl>
                                          <p:spTgt spid="98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88">
                                            <p:txEl>
                                              <p:pRg st="2" end="2"/>
                                            </p:txEl>
                                          </p:spTgt>
                                        </p:tgtEl>
                                        <p:attrNameLst>
                                          <p:attrName>style.visibility</p:attrName>
                                        </p:attrNameLst>
                                      </p:cBhvr>
                                      <p:to>
                                        <p:strVal val="visible"/>
                                      </p:to>
                                    </p:set>
                                    <p:animEffect transition="in" filter="fade">
                                      <p:cBhvr>
                                        <p:cTn id="22" dur="1000"/>
                                        <p:tgtEl>
                                          <p:spTgt spid="98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88">
                                            <p:txEl>
                                              <p:pRg st="3" end="3"/>
                                            </p:txEl>
                                          </p:spTgt>
                                        </p:tgtEl>
                                        <p:attrNameLst>
                                          <p:attrName>style.visibility</p:attrName>
                                        </p:attrNameLst>
                                      </p:cBhvr>
                                      <p:to>
                                        <p:strVal val="visible"/>
                                      </p:to>
                                    </p:set>
                                    <p:animEffect transition="in" filter="fade">
                                      <p:cBhvr>
                                        <p:cTn id="27" dur="1000"/>
                                        <p:tgtEl>
                                          <p:spTgt spid="98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88">
                                            <p:txEl>
                                              <p:pRg st="4" end="4"/>
                                            </p:txEl>
                                          </p:spTgt>
                                        </p:tgtEl>
                                        <p:attrNameLst>
                                          <p:attrName>style.visibility</p:attrName>
                                        </p:attrNameLst>
                                      </p:cBhvr>
                                      <p:to>
                                        <p:strVal val="visible"/>
                                      </p:to>
                                    </p:set>
                                    <p:animEffect transition="in" filter="fade">
                                      <p:cBhvr>
                                        <p:cTn id="32" dur="1000"/>
                                        <p:tgtEl>
                                          <p:spTgt spid="98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88">
                                            <p:txEl>
                                              <p:pRg st="5" end="5"/>
                                            </p:txEl>
                                          </p:spTgt>
                                        </p:tgtEl>
                                        <p:attrNameLst>
                                          <p:attrName>style.visibility</p:attrName>
                                        </p:attrNameLst>
                                      </p:cBhvr>
                                      <p:to>
                                        <p:strVal val="visible"/>
                                      </p:to>
                                    </p:set>
                                    <p:animEffect transition="in" filter="fade">
                                      <p:cBhvr>
                                        <p:cTn id="37" dur="1000"/>
                                        <p:tgtEl>
                                          <p:spTgt spid="98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8">
                                            <p:txEl>
                                              <p:pRg st="6" end="6"/>
                                            </p:txEl>
                                          </p:spTgt>
                                        </p:tgtEl>
                                        <p:attrNameLst>
                                          <p:attrName>style.visibility</p:attrName>
                                        </p:attrNameLst>
                                      </p:cBhvr>
                                      <p:to>
                                        <p:strVal val="visible"/>
                                      </p:to>
                                    </p:set>
                                    <p:animEffect transition="in" filter="fade">
                                      <p:cBhvr>
                                        <p:cTn id="42" dur="1000"/>
                                        <p:tgtEl>
                                          <p:spTgt spid="98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88">
                                            <p:txEl>
                                              <p:pRg st="7" end="7"/>
                                            </p:txEl>
                                          </p:spTgt>
                                        </p:tgtEl>
                                        <p:attrNameLst>
                                          <p:attrName>style.visibility</p:attrName>
                                        </p:attrNameLst>
                                      </p:cBhvr>
                                      <p:to>
                                        <p:strVal val="visible"/>
                                      </p:to>
                                    </p:set>
                                    <p:animEffect transition="in" filter="fade">
                                      <p:cBhvr>
                                        <p:cTn id="47" dur="1000"/>
                                        <p:tgtEl>
                                          <p:spTgt spid="988">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88">
                                            <p:txEl>
                                              <p:pRg st="8" end="8"/>
                                            </p:txEl>
                                          </p:spTgt>
                                        </p:tgtEl>
                                        <p:attrNameLst>
                                          <p:attrName>style.visibility</p:attrName>
                                        </p:attrNameLst>
                                      </p:cBhvr>
                                      <p:to>
                                        <p:strVal val="visible"/>
                                      </p:to>
                                    </p:set>
                                    <p:animEffect transition="in" filter="fade">
                                      <p:cBhvr>
                                        <p:cTn id="52" dur="1000"/>
                                        <p:tgtEl>
                                          <p:spTgt spid="988">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88">
                                            <p:txEl>
                                              <p:pRg st="9" end="9"/>
                                            </p:txEl>
                                          </p:spTgt>
                                        </p:tgtEl>
                                        <p:attrNameLst>
                                          <p:attrName>style.visibility</p:attrName>
                                        </p:attrNameLst>
                                      </p:cBhvr>
                                      <p:to>
                                        <p:strVal val="visible"/>
                                      </p:to>
                                    </p:set>
                                    <p:animEffect transition="in" filter="fade">
                                      <p:cBhvr>
                                        <p:cTn id="57" dur="1000"/>
                                        <p:tgtEl>
                                          <p:spTgt spid="988">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988">
                                            <p:txEl>
                                              <p:pRg st="10" end="10"/>
                                            </p:txEl>
                                          </p:spTgt>
                                        </p:tgtEl>
                                        <p:attrNameLst>
                                          <p:attrName>style.visibility</p:attrName>
                                        </p:attrNameLst>
                                      </p:cBhvr>
                                      <p:to>
                                        <p:strVal val="visible"/>
                                      </p:to>
                                    </p:set>
                                    <p:animEffect transition="in" filter="fade">
                                      <p:cBhvr>
                                        <p:cTn id="62" dur="1000"/>
                                        <p:tgtEl>
                                          <p:spTgt spid="988">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988">
                                            <p:txEl>
                                              <p:pRg st="11" end="11"/>
                                            </p:txEl>
                                          </p:spTgt>
                                        </p:tgtEl>
                                        <p:attrNameLst>
                                          <p:attrName>style.visibility</p:attrName>
                                        </p:attrNameLst>
                                      </p:cBhvr>
                                      <p:to>
                                        <p:strVal val="visible"/>
                                      </p:to>
                                    </p:set>
                                    <p:animEffect transition="in" filter="fade">
                                      <p:cBhvr>
                                        <p:cTn id="67" dur="1000"/>
                                        <p:tgtEl>
                                          <p:spTgt spid="98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91"/>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NATURAL-INSTRUCTIONS: Size Distribution</a:t>
            </a:r>
            <a:endParaRPr/>
          </a:p>
        </p:txBody>
      </p:sp>
      <p:sp>
        <p:nvSpPr>
          <p:cNvPr id="994" name="Google Shape;994;p91"/>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buNone/>
            </a:pPr>
            <a:endParaRPr>
              <a:solidFill>
                <a:schemeClr val="dk1"/>
              </a:solidFill>
            </a:endParaRPr>
          </a:p>
          <a:p>
            <a:pPr>
              <a:buClr>
                <a:schemeClr val="dk1"/>
              </a:buClr>
            </a:pPr>
            <a:r>
              <a:rPr lang="en" sz="2000" b="1"/>
              <a:t>Size: </a:t>
            </a:r>
            <a:r>
              <a:rPr lang="en" sz="2000">
                <a:solidFill>
                  <a:srgbClr val="0000FF"/>
                </a:solidFill>
              </a:rPr>
              <a:t>~620k</a:t>
            </a:r>
            <a:endParaRPr sz="2000">
              <a:solidFill>
                <a:srgbClr val="0000FF"/>
              </a:solidFill>
            </a:endParaRPr>
          </a:p>
          <a:p>
            <a:pPr>
              <a:buClr>
                <a:schemeClr val="dk1"/>
              </a:buClr>
            </a:pPr>
            <a:r>
              <a:rPr lang="en" sz="2000" b="1"/>
              <a:t>Biggest Category:</a:t>
            </a:r>
            <a:endParaRPr sz="2000" b="1"/>
          </a:p>
          <a:p>
            <a:pPr marL="0" indent="0">
              <a:buNone/>
            </a:pPr>
            <a:r>
              <a:rPr lang="en" sz="2000" b="1"/>
              <a:t>            </a:t>
            </a:r>
            <a:r>
              <a:rPr lang="en" sz="2000"/>
              <a:t>Classification</a:t>
            </a:r>
            <a:endParaRPr sz="2000" b="1"/>
          </a:p>
          <a:p>
            <a:pPr marL="0" indent="0">
              <a:buNone/>
            </a:pPr>
            <a:r>
              <a:rPr lang="en" sz="2000" b="1"/>
              <a:t>            </a:t>
            </a:r>
            <a:r>
              <a:rPr lang="en" sz="2000">
                <a:solidFill>
                  <a:srgbClr val="0000FF"/>
                </a:solidFill>
              </a:rPr>
              <a:t>~194k</a:t>
            </a:r>
            <a:endParaRPr sz="2000">
              <a:solidFill>
                <a:srgbClr val="0000FF"/>
              </a:solidFill>
            </a:endParaRPr>
          </a:p>
          <a:p>
            <a:pPr>
              <a:buClr>
                <a:schemeClr val="dk1"/>
              </a:buClr>
            </a:pPr>
            <a:r>
              <a:rPr lang="en" sz="2000" b="1"/>
              <a:t>Smallest Category:</a:t>
            </a:r>
            <a:endParaRPr sz="2000" b="1"/>
          </a:p>
          <a:p>
            <a:pPr marL="0" indent="0">
              <a:buNone/>
            </a:pPr>
            <a:r>
              <a:rPr lang="en" sz="2000" b="1"/>
              <a:t>            </a:t>
            </a:r>
            <a:r>
              <a:rPr lang="en" sz="2000"/>
              <a:t>Long Text Generation</a:t>
            </a:r>
            <a:endParaRPr sz="2000"/>
          </a:p>
          <a:p>
            <a:pPr marL="0" indent="0">
              <a:buNone/>
            </a:pPr>
            <a:r>
              <a:rPr lang="en" sz="2000" b="1"/>
              <a:t>            </a:t>
            </a:r>
            <a:r>
              <a:rPr lang="en" sz="2000">
                <a:solidFill>
                  <a:srgbClr val="0000FF"/>
                </a:solidFill>
              </a:rPr>
              <a:t>~30k</a:t>
            </a:r>
            <a:endParaRPr sz="2000">
              <a:solidFill>
                <a:srgbClr val="0000FF"/>
              </a:solidFill>
            </a:endParaRPr>
          </a:p>
          <a:p>
            <a:pPr marL="0" indent="0">
              <a:buNone/>
            </a:pPr>
            <a:endParaRPr>
              <a:solidFill>
                <a:schemeClr val="dk1"/>
              </a:solidFill>
            </a:endParaRPr>
          </a:p>
        </p:txBody>
      </p:sp>
      <p:sp>
        <p:nvSpPr>
          <p:cNvPr id="995" name="Google Shape;995;p91"/>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83</a:t>
            </a:fld>
            <a:endParaRPr/>
          </a:p>
        </p:txBody>
      </p:sp>
      <p:pic>
        <p:nvPicPr>
          <p:cNvPr id="996" name="Google Shape;996;p91" title="Chart"/>
          <p:cNvPicPr preferRelativeResize="0"/>
          <p:nvPr/>
        </p:nvPicPr>
        <p:blipFill>
          <a:blip r:embed="rId3">
            <a:alphaModFix/>
          </a:blip>
          <a:stretch>
            <a:fillRect/>
          </a:stretch>
        </p:blipFill>
        <p:spPr>
          <a:xfrm>
            <a:off x="3980301" y="2079834"/>
            <a:ext cx="8110100" cy="2977932"/>
          </a:xfrm>
          <a:prstGeom prst="rect">
            <a:avLst/>
          </a:prstGeom>
          <a:noFill/>
          <a:ln>
            <a:noFill/>
          </a:ln>
        </p:spPr>
      </p:pic>
    </p:spTree>
    <p:extLst>
      <p:ext uri="{BB962C8B-B14F-4D97-AF65-F5344CB8AC3E}">
        <p14:creationId xmlns:p14="http://schemas.microsoft.com/office/powerpoint/2010/main" val="215113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6"/>
                                        </p:tgtEl>
                                        <p:attrNameLst>
                                          <p:attrName>style.visibility</p:attrName>
                                        </p:attrNameLst>
                                      </p:cBhvr>
                                      <p:to>
                                        <p:strVal val="visible"/>
                                      </p:to>
                                    </p:set>
                                    <p:animEffect transition="in" filter="fade">
                                      <p:cBhvr>
                                        <p:cTn id="7" dur="1000"/>
                                        <p:tgtEl>
                                          <p:spTgt spid="9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94">
                                            <p:txEl>
                                              <p:pRg st="1" end="1"/>
                                            </p:txEl>
                                          </p:spTgt>
                                        </p:tgtEl>
                                        <p:attrNameLst>
                                          <p:attrName>style.visibility</p:attrName>
                                        </p:attrNameLst>
                                      </p:cBhvr>
                                      <p:to>
                                        <p:strVal val="visible"/>
                                      </p:to>
                                    </p:set>
                                    <p:animEffect transition="in" filter="fade">
                                      <p:cBhvr>
                                        <p:cTn id="12" dur="1000"/>
                                        <p:tgtEl>
                                          <p:spTgt spid="99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94">
                                            <p:txEl>
                                              <p:pRg st="2" end="2"/>
                                            </p:txEl>
                                          </p:spTgt>
                                        </p:tgtEl>
                                        <p:attrNameLst>
                                          <p:attrName>style.visibility</p:attrName>
                                        </p:attrNameLst>
                                      </p:cBhvr>
                                      <p:to>
                                        <p:strVal val="visible"/>
                                      </p:to>
                                    </p:set>
                                    <p:animEffect transition="in" filter="fade">
                                      <p:cBhvr>
                                        <p:cTn id="17" dur="1000"/>
                                        <p:tgtEl>
                                          <p:spTgt spid="99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94">
                                            <p:txEl>
                                              <p:pRg st="3" end="3"/>
                                            </p:txEl>
                                          </p:spTgt>
                                        </p:tgtEl>
                                        <p:attrNameLst>
                                          <p:attrName>style.visibility</p:attrName>
                                        </p:attrNameLst>
                                      </p:cBhvr>
                                      <p:to>
                                        <p:strVal val="visible"/>
                                      </p:to>
                                    </p:set>
                                    <p:animEffect transition="in" filter="fade">
                                      <p:cBhvr>
                                        <p:cTn id="22" dur="1000"/>
                                        <p:tgtEl>
                                          <p:spTgt spid="99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94">
                                            <p:txEl>
                                              <p:pRg st="4" end="4"/>
                                            </p:txEl>
                                          </p:spTgt>
                                        </p:tgtEl>
                                        <p:attrNameLst>
                                          <p:attrName>style.visibility</p:attrName>
                                        </p:attrNameLst>
                                      </p:cBhvr>
                                      <p:to>
                                        <p:strVal val="visible"/>
                                      </p:to>
                                    </p:set>
                                    <p:animEffect transition="in" filter="fade">
                                      <p:cBhvr>
                                        <p:cTn id="27" dur="1000"/>
                                        <p:tgtEl>
                                          <p:spTgt spid="99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94">
                                            <p:txEl>
                                              <p:pRg st="5" end="5"/>
                                            </p:txEl>
                                          </p:spTgt>
                                        </p:tgtEl>
                                        <p:attrNameLst>
                                          <p:attrName>style.visibility</p:attrName>
                                        </p:attrNameLst>
                                      </p:cBhvr>
                                      <p:to>
                                        <p:strVal val="visible"/>
                                      </p:to>
                                    </p:set>
                                    <p:animEffect transition="in" filter="fade">
                                      <p:cBhvr>
                                        <p:cTn id="32" dur="1000"/>
                                        <p:tgtEl>
                                          <p:spTgt spid="99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94">
                                            <p:txEl>
                                              <p:pRg st="6" end="6"/>
                                            </p:txEl>
                                          </p:spTgt>
                                        </p:tgtEl>
                                        <p:attrNameLst>
                                          <p:attrName>style.visibility</p:attrName>
                                        </p:attrNameLst>
                                      </p:cBhvr>
                                      <p:to>
                                        <p:strVal val="visible"/>
                                      </p:to>
                                    </p:set>
                                    <p:animEffect transition="in" filter="fade">
                                      <p:cBhvr>
                                        <p:cTn id="37" dur="1000"/>
                                        <p:tgtEl>
                                          <p:spTgt spid="99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94">
                                            <p:txEl>
                                              <p:pRg st="7" end="7"/>
                                            </p:txEl>
                                          </p:spTgt>
                                        </p:tgtEl>
                                        <p:attrNameLst>
                                          <p:attrName>style.visibility</p:attrName>
                                        </p:attrNameLst>
                                      </p:cBhvr>
                                      <p:to>
                                        <p:strVal val="visible"/>
                                      </p:to>
                                    </p:set>
                                    <p:animEffect transition="in" filter="fade">
                                      <p:cBhvr>
                                        <p:cTn id="42" dur="1000"/>
                                        <p:tgtEl>
                                          <p:spTgt spid="99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1024"/>
        <p:cNvGrpSpPr/>
        <p:nvPr/>
      </p:nvGrpSpPr>
      <p:grpSpPr>
        <a:xfrm>
          <a:off x="0" y="0"/>
          <a:ext cx="0" cy="0"/>
          <a:chOff x="0" y="0"/>
          <a:chExt cx="0" cy="0"/>
        </a:xfrm>
      </p:grpSpPr>
      <p:sp>
        <p:nvSpPr>
          <p:cNvPr id="1025" name="Google Shape;1025;p95"/>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Experimental Setup</a:t>
            </a:r>
            <a:endParaRPr/>
          </a:p>
        </p:txBody>
      </p:sp>
      <p:sp>
        <p:nvSpPr>
          <p:cNvPr id="1026" name="Google Shape;1026;p95"/>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Data Splits</a:t>
            </a:r>
            <a:endParaRPr/>
          </a:p>
          <a:p>
            <a:pPr lvl="1">
              <a:spcBef>
                <a:spcPts val="0"/>
              </a:spcBef>
              <a:buClr>
                <a:srgbClr val="0000FF"/>
              </a:buClr>
            </a:pPr>
            <a:r>
              <a:rPr lang="en" b="1">
                <a:solidFill>
                  <a:srgbClr val="0000FF"/>
                </a:solidFill>
              </a:rPr>
              <a:t>Eval Split</a:t>
            </a:r>
            <a:r>
              <a:rPr lang="en">
                <a:solidFill>
                  <a:srgbClr val="0000FF"/>
                </a:solidFill>
              </a:rPr>
              <a:t> (35 tasks) which accept a relatively reliable automatic evaluation.</a:t>
            </a:r>
            <a:endParaRPr>
              <a:solidFill>
                <a:srgbClr val="0000FF"/>
              </a:solidFill>
            </a:endParaRPr>
          </a:p>
          <a:p>
            <a:pPr lvl="1">
              <a:spcBef>
                <a:spcPts val="0"/>
              </a:spcBef>
              <a:buClr>
                <a:srgbClr val="0000FF"/>
              </a:buClr>
            </a:pPr>
            <a:r>
              <a:rPr lang="en" b="1">
                <a:solidFill>
                  <a:srgbClr val="0000FF"/>
                </a:solidFill>
              </a:rPr>
              <a:t>Non-Eval Split</a:t>
            </a:r>
            <a:r>
              <a:rPr lang="en">
                <a:solidFill>
                  <a:srgbClr val="0000FF"/>
                </a:solidFill>
              </a:rPr>
              <a:t> (26 tasks), ensuring representation of each category of task</a:t>
            </a:r>
            <a:endParaRPr>
              <a:solidFill>
                <a:srgbClr val="0000FF"/>
              </a:solidFill>
            </a:endParaRPr>
          </a:p>
          <a:p>
            <a:r>
              <a:rPr lang="en"/>
              <a:t>Models: text to text models </a:t>
            </a:r>
            <a:endParaRPr/>
          </a:p>
          <a:p>
            <a:pPr lvl="1">
              <a:spcBef>
                <a:spcPts val="0"/>
              </a:spcBef>
              <a:buClr>
                <a:srgbClr val="0000FF"/>
              </a:buClr>
            </a:pPr>
            <a:r>
              <a:rPr lang="en" b="1">
                <a:solidFill>
                  <a:srgbClr val="0000FF"/>
                </a:solidFill>
              </a:rPr>
              <a:t>Few Shot GPT-3</a:t>
            </a:r>
            <a:r>
              <a:rPr lang="en">
                <a:solidFill>
                  <a:srgbClr val="0000FF"/>
                </a:solidFill>
              </a:rPr>
              <a:t>: prompting it with a few inference-time examples </a:t>
            </a:r>
            <a:endParaRPr>
              <a:solidFill>
                <a:srgbClr val="0000FF"/>
              </a:solidFill>
            </a:endParaRPr>
          </a:p>
          <a:p>
            <a:pPr lvl="1">
              <a:spcBef>
                <a:spcPts val="0"/>
              </a:spcBef>
              <a:buClr>
                <a:srgbClr val="0000FF"/>
              </a:buClr>
            </a:pPr>
            <a:r>
              <a:rPr lang="en" b="1">
                <a:solidFill>
                  <a:srgbClr val="0000FF"/>
                </a:solidFill>
              </a:rPr>
              <a:t>Generalization BART</a:t>
            </a:r>
            <a:r>
              <a:rPr lang="en">
                <a:solidFill>
                  <a:srgbClr val="0000FF"/>
                </a:solidFill>
              </a:rPr>
              <a:t>: supervised with “non-eval” tasks. </a:t>
            </a:r>
            <a:endParaRPr>
              <a:solidFill>
                <a:srgbClr val="0000FF"/>
              </a:solidFill>
            </a:endParaRPr>
          </a:p>
          <a:p>
            <a:pPr>
              <a:buClr>
                <a:srgbClr val="434343"/>
              </a:buClr>
            </a:pPr>
            <a:r>
              <a:rPr lang="en">
                <a:solidFill>
                  <a:srgbClr val="434343"/>
                </a:solidFill>
              </a:rPr>
              <a:t>Evaluation metrics.</a:t>
            </a:r>
            <a:endParaRPr>
              <a:solidFill>
                <a:srgbClr val="434343"/>
              </a:solidFill>
            </a:endParaRPr>
          </a:p>
          <a:p>
            <a:pPr lvl="1">
              <a:spcBef>
                <a:spcPts val="0"/>
              </a:spcBef>
              <a:buClr>
                <a:srgbClr val="0000FF"/>
              </a:buClr>
            </a:pPr>
            <a:r>
              <a:rPr lang="en">
                <a:solidFill>
                  <a:srgbClr val="0000FF"/>
                </a:solidFill>
              </a:rPr>
              <a:t>BLEURT </a:t>
            </a:r>
            <a:endParaRPr>
              <a:solidFill>
                <a:srgbClr val="0000FF"/>
              </a:solidFill>
            </a:endParaRPr>
          </a:p>
          <a:p>
            <a:pPr lvl="1">
              <a:spcBef>
                <a:spcPts val="0"/>
              </a:spcBef>
              <a:buClr>
                <a:srgbClr val="0000FF"/>
              </a:buClr>
            </a:pPr>
            <a:r>
              <a:rPr lang="en">
                <a:solidFill>
                  <a:srgbClr val="0000FF"/>
                </a:solidFill>
              </a:rPr>
              <a:t>ROUGE-L</a:t>
            </a:r>
            <a:endParaRPr>
              <a:solidFill>
                <a:srgbClr val="0000FF"/>
              </a:solidFill>
            </a:endParaRPr>
          </a:p>
          <a:p>
            <a:pPr marL="0" indent="0">
              <a:buNone/>
            </a:pPr>
            <a:endParaRPr/>
          </a:p>
          <a:p>
            <a:pPr marL="0" indent="0">
              <a:buNone/>
            </a:pPr>
            <a:endParaRPr/>
          </a:p>
          <a:p>
            <a:pPr marL="0" indent="0">
              <a:buNone/>
            </a:pPr>
            <a:endParaRPr/>
          </a:p>
        </p:txBody>
      </p:sp>
      <p:sp>
        <p:nvSpPr>
          <p:cNvPr id="1027" name="Google Shape;1027;p95"/>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84</a:t>
            </a:fld>
            <a:endParaRPr/>
          </a:p>
        </p:txBody>
      </p:sp>
    </p:spTree>
    <p:extLst>
      <p:ext uri="{BB962C8B-B14F-4D97-AF65-F5344CB8AC3E}">
        <p14:creationId xmlns:p14="http://schemas.microsoft.com/office/powerpoint/2010/main" val="162226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xEl>
                                              <p:pRg st="0" end="0"/>
                                            </p:txEl>
                                          </p:spTgt>
                                        </p:tgtEl>
                                        <p:attrNameLst>
                                          <p:attrName>style.visibility</p:attrName>
                                        </p:attrNameLst>
                                      </p:cBhvr>
                                      <p:to>
                                        <p:strVal val="visible"/>
                                      </p:to>
                                    </p:set>
                                    <p:animEffect transition="in" filter="fade">
                                      <p:cBhvr>
                                        <p:cTn id="7" dur="1000"/>
                                        <p:tgtEl>
                                          <p:spTgt spid="10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xEl>
                                              <p:pRg st="1" end="1"/>
                                            </p:txEl>
                                          </p:spTgt>
                                        </p:tgtEl>
                                        <p:attrNameLst>
                                          <p:attrName>style.visibility</p:attrName>
                                        </p:attrNameLst>
                                      </p:cBhvr>
                                      <p:to>
                                        <p:strVal val="visible"/>
                                      </p:to>
                                    </p:set>
                                    <p:animEffect transition="in" filter="fade">
                                      <p:cBhvr>
                                        <p:cTn id="12" dur="1000"/>
                                        <p:tgtEl>
                                          <p:spTgt spid="10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xEl>
                                              <p:pRg st="2" end="2"/>
                                            </p:txEl>
                                          </p:spTgt>
                                        </p:tgtEl>
                                        <p:attrNameLst>
                                          <p:attrName>style.visibility</p:attrName>
                                        </p:attrNameLst>
                                      </p:cBhvr>
                                      <p:to>
                                        <p:strVal val="visible"/>
                                      </p:to>
                                    </p:set>
                                    <p:animEffect transition="in" filter="fade">
                                      <p:cBhvr>
                                        <p:cTn id="17" dur="1000"/>
                                        <p:tgtEl>
                                          <p:spTgt spid="10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xEl>
                                              <p:pRg st="3" end="3"/>
                                            </p:txEl>
                                          </p:spTgt>
                                        </p:tgtEl>
                                        <p:attrNameLst>
                                          <p:attrName>style.visibility</p:attrName>
                                        </p:attrNameLst>
                                      </p:cBhvr>
                                      <p:to>
                                        <p:strVal val="visible"/>
                                      </p:to>
                                    </p:set>
                                    <p:animEffect transition="in" filter="fade">
                                      <p:cBhvr>
                                        <p:cTn id="22" dur="1000"/>
                                        <p:tgtEl>
                                          <p:spTgt spid="102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xEl>
                                              <p:pRg st="4" end="4"/>
                                            </p:txEl>
                                          </p:spTgt>
                                        </p:tgtEl>
                                        <p:attrNameLst>
                                          <p:attrName>style.visibility</p:attrName>
                                        </p:attrNameLst>
                                      </p:cBhvr>
                                      <p:to>
                                        <p:strVal val="visible"/>
                                      </p:to>
                                    </p:set>
                                    <p:animEffect transition="in" filter="fade">
                                      <p:cBhvr>
                                        <p:cTn id="27" dur="1000"/>
                                        <p:tgtEl>
                                          <p:spTgt spid="102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26">
                                            <p:txEl>
                                              <p:pRg st="5" end="5"/>
                                            </p:txEl>
                                          </p:spTgt>
                                        </p:tgtEl>
                                        <p:attrNameLst>
                                          <p:attrName>style.visibility</p:attrName>
                                        </p:attrNameLst>
                                      </p:cBhvr>
                                      <p:to>
                                        <p:strVal val="visible"/>
                                      </p:to>
                                    </p:set>
                                    <p:animEffect transition="in" filter="fade">
                                      <p:cBhvr>
                                        <p:cTn id="32" dur="1000"/>
                                        <p:tgtEl>
                                          <p:spTgt spid="102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6">
                                            <p:txEl>
                                              <p:pRg st="6" end="6"/>
                                            </p:txEl>
                                          </p:spTgt>
                                        </p:tgtEl>
                                        <p:attrNameLst>
                                          <p:attrName>style.visibility</p:attrName>
                                        </p:attrNameLst>
                                      </p:cBhvr>
                                      <p:to>
                                        <p:strVal val="visible"/>
                                      </p:to>
                                    </p:set>
                                    <p:animEffect transition="in" filter="fade">
                                      <p:cBhvr>
                                        <p:cTn id="37" dur="1000"/>
                                        <p:tgtEl>
                                          <p:spTgt spid="102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26">
                                            <p:txEl>
                                              <p:pRg st="7" end="7"/>
                                            </p:txEl>
                                          </p:spTgt>
                                        </p:tgtEl>
                                        <p:attrNameLst>
                                          <p:attrName>style.visibility</p:attrName>
                                        </p:attrNameLst>
                                      </p:cBhvr>
                                      <p:to>
                                        <p:strVal val="visible"/>
                                      </p:to>
                                    </p:set>
                                    <p:animEffect transition="in" filter="fade">
                                      <p:cBhvr>
                                        <p:cTn id="42" dur="1000"/>
                                        <p:tgtEl>
                                          <p:spTgt spid="102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26">
                                            <p:txEl>
                                              <p:pRg st="8" end="8"/>
                                            </p:txEl>
                                          </p:spTgt>
                                        </p:tgtEl>
                                        <p:attrNameLst>
                                          <p:attrName>style.visibility</p:attrName>
                                        </p:attrNameLst>
                                      </p:cBhvr>
                                      <p:to>
                                        <p:strVal val="visible"/>
                                      </p:to>
                                    </p:set>
                                    <p:animEffect transition="in" filter="fade">
                                      <p:cBhvr>
                                        <p:cTn id="47" dur="1000"/>
                                        <p:tgtEl>
                                          <p:spTgt spid="102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Shape 1117"/>
        <p:cNvGrpSpPr/>
        <p:nvPr/>
      </p:nvGrpSpPr>
      <p:grpSpPr>
        <a:xfrm>
          <a:off x="0" y="0"/>
          <a:ext cx="0" cy="0"/>
          <a:chOff x="0" y="0"/>
          <a:chExt cx="0" cy="0"/>
        </a:xfrm>
      </p:grpSpPr>
      <p:sp>
        <p:nvSpPr>
          <p:cNvPr id="1118" name="Google Shape;1118;p102"/>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Category-wise Analysis of Instruction Benefits</a:t>
            </a:r>
            <a:endParaRPr/>
          </a:p>
        </p:txBody>
      </p:sp>
      <p:sp>
        <p:nvSpPr>
          <p:cNvPr id="1119" name="Google Shape;1119;p102"/>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The benefit from </a:t>
            </a:r>
            <a:endParaRPr/>
          </a:p>
          <a:p>
            <a:pPr indent="0">
              <a:buNone/>
            </a:pPr>
            <a:r>
              <a:rPr lang="en"/>
              <a:t>instructions heavily </a:t>
            </a:r>
            <a:endParaRPr/>
          </a:p>
          <a:p>
            <a:pPr indent="0">
              <a:buNone/>
            </a:pPr>
            <a:r>
              <a:rPr lang="en"/>
              <a:t>depends on the task </a:t>
            </a:r>
            <a:endParaRPr/>
          </a:p>
          <a:p>
            <a:pPr indent="0">
              <a:buNone/>
            </a:pPr>
            <a:r>
              <a:rPr lang="en"/>
              <a:t>at hand.</a:t>
            </a:r>
            <a:endParaRPr/>
          </a:p>
          <a:p>
            <a:pPr indent="0">
              <a:buNone/>
            </a:pPr>
            <a:endParaRPr/>
          </a:p>
          <a:p>
            <a:pPr marL="0" indent="0">
              <a:buNone/>
            </a:pPr>
            <a:endParaRPr/>
          </a:p>
        </p:txBody>
      </p:sp>
      <p:sp>
        <p:nvSpPr>
          <p:cNvPr id="1120" name="Google Shape;1120;p102"/>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85</a:t>
            </a:fld>
            <a:endParaRPr/>
          </a:p>
        </p:txBody>
      </p:sp>
      <p:pic>
        <p:nvPicPr>
          <p:cNvPr id="1121" name="Google Shape;1121;p102"/>
          <p:cNvPicPr preferRelativeResize="0"/>
          <p:nvPr/>
        </p:nvPicPr>
        <p:blipFill rotWithShape="1">
          <a:blip r:embed="rId3">
            <a:alphaModFix/>
          </a:blip>
          <a:srcRect l="3038" t="5508" r="5436"/>
          <a:stretch/>
        </p:blipFill>
        <p:spPr>
          <a:xfrm>
            <a:off x="5682800" y="1813601"/>
            <a:ext cx="6122867" cy="4304233"/>
          </a:xfrm>
          <a:prstGeom prst="rect">
            <a:avLst/>
          </a:prstGeom>
          <a:noFill/>
          <a:ln>
            <a:noFill/>
          </a:ln>
        </p:spPr>
      </p:pic>
      <p:sp>
        <p:nvSpPr>
          <p:cNvPr id="1122" name="Google Shape;1122;p102"/>
          <p:cNvSpPr txBox="1"/>
          <p:nvPr/>
        </p:nvSpPr>
        <p:spPr>
          <a:xfrm>
            <a:off x="882400" y="3929000"/>
            <a:ext cx="6012400" cy="3071570"/>
          </a:xfrm>
          <a:prstGeom prst="rect">
            <a:avLst/>
          </a:prstGeom>
          <a:noFill/>
          <a:ln>
            <a:noFill/>
          </a:ln>
        </p:spPr>
        <p:txBody>
          <a:bodyPr spcFirstLastPara="1" wrap="square" lIns="121900" tIns="121900" rIns="121900" bIns="121900" anchor="t" anchorCtr="0">
            <a:spAutoFit/>
          </a:bodyPr>
          <a:lstStyle/>
          <a:p>
            <a:pPr marL="609585" indent="-457189">
              <a:lnSpc>
                <a:spcPct val="115000"/>
              </a:lnSpc>
              <a:spcBef>
                <a:spcPts val="0"/>
              </a:spcBef>
              <a:spcAft>
                <a:spcPts val="0"/>
              </a:spcAft>
              <a:buClr>
                <a:schemeClr val="dk1"/>
              </a:buClr>
              <a:buSzPts val="1800"/>
              <a:buFont typeface="Lato"/>
              <a:buChar char="●"/>
            </a:pPr>
            <a:r>
              <a:rPr lang="en" sz="2400">
                <a:solidFill>
                  <a:schemeClr val="dk1"/>
                </a:solidFill>
                <a:latin typeface="Lato"/>
                <a:ea typeface="Lato"/>
                <a:cs typeface="Lato"/>
                <a:sym typeface="Lato"/>
              </a:rPr>
              <a:t>For GPT-3 (left) </a:t>
            </a:r>
            <a:endParaRPr sz="2400">
              <a:solidFill>
                <a:schemeClr val="dk1"/>
              </a:solidFill>
              <a:latin typeface="Lato"/>
              <a:ea typeface="Lato"/>
              <a:cs typeface="Lato"/>
              <a:sym typeface="Lato"/>
            </a:endParaRPr>
          </a:p>
          <a:p>
            <a:pPr>
              <a:lnSpc>
                <a:spcPct val="115000"/>
              </a:lnSpc>
              <a:spcBef>
                <a:spcPts val="0"/>
              </a:spcBef>
              <a:spcAft>
                <a:spcPts val="0"/>
              </a:spcAft>
            </a:pPr>
            <a:r>
              <a:rPr lang="en" sz="2400">
                <a:solidFill>
                  <a:schemeClr val="dk1"/>
                </a:solidFill>
                <a:latin typeface="Lato"/>
                <a:ea typeface="Lato"/>
                <a:cs typeface="Lato"/>
                <a:sym typeface="Lato"/>
              </a:rPr>
              <a:t>           minimal text modification </a:t>
            </a:r>
            <a:endParaRPr sz="2400">
              <a:solidFill>
                <a:schemeClr val="dk1"/>
              </a:solidFill>
              <a:latin typeface="Lato"/>
              <a:ea typeface="Lato"/>
              <a:cs typeface="Lato"/>
              <a:sym typeface="Lato"/>
            </a:endParaRPr>
          </a:p>
          <a:p>
            <a:pPr>
              <a:lnSpc>
                <a:spcPct val="115000"/>
              </a:lnSpc>
              <a:spcBef>
                <a:spcPts val="0"/>
              </a:spcBef>
              <a:spcAft>
                <a:spcPts val="0"/>
              </a:spcAft>
            </a:pPr>
            <a:r>
              <a:rPr lang="en" sz="2400">
                <a:solidFill>
                  <a:schemeClr val="dk1"/>
                </a:solidFill>
                <a:latin typeface="Lato"/>
                <a:ea typeface="Lato"/>
                <a:cs typeface="Lato"/>
                <a:sym typeface="Lato"/>
              </a:rPr>
              <a:t>           category benefits a lot from</a:t>
            </a:r>
            <a:endParaRPr sz="2400">
              <a:solidFill>
                <a:schemeClr val="dk1"/>
              </a:solidFill>
              <a:latin typeface="Lato"/>
              <a:ea typeface="Lato"/>
              <a:cs typeface="Lato"/>
              <a:sym typeface="Lato"/>
            </a:endParaRPr>
          </a:p>
          <a:p>
            <a:pPr indent="609585">
              <a:lnSpc>
                <a:spcPct val="115000"/>
              </a:lnSpc>
              <a:spcBef>
                <a:spcPts val="0"/>
              </a:spcBef>
              <a:spcAft>
                <a:spcPts val="0"/>
              </a:spcAft>
            </a:pPr>
            <a:r>
              <a:rPr lang="en" sz="2400">
                <a:solidFill>
                  <a:schemeClr val="dk1"/>
                </a:solidFill>
                <a:latin typeface="Lato"/>
                <a:ea typeface="Lato"/>
                <a:cs typeface="Lato"/>
                <a:sym typeface="Lato"/>
              </a:rPr>
              <a:t>following instructions, </a:t>
            </a:r>
            <a:endParaRPr sz="2400">
              <a:solidFill>
                <a:schemeClr val="dk1"/>
              </a:solidFill>
              <a:latin typeface="Lato"/>
              <a:ea typeface="Lato"/>
              <a:cs typeface="Lato"/>
              <a:sym typeface="Lato"/>
            </a:endParaRPr>
          </a:p>
          <a:p>
            <a:pPr>
              <a:lnSpc>
                <a:spcPct val="115000"/>
              </a:lnSpc>
              <a:spcBef>
                <a:spcPts val="0"/>
              </a:spcBef>
              <a:spcAft>
                <a:spcPts val="0"/>
              </a:spcAft>
            </a:pPr>
            <a:r>
              <a:rPr lang="en" sz="2400">
                <a:solidFill>
                  <a:schemeClr val="dk1"/>
                </a:solidFill>
                <a:latin typeface="Lato"/>
                <a:ea typeface="Lato"/>
                <a:cs typeface="Lato"/>
                <a:sym typeface="Lato"/>
              </a:rPr>
              <a:t>           while the benefits to the</a:t>
            </a:r>
            <a:endParaRPr sz="2400">
              <a:solidFill>
                <a:schemeClr val="dk1"/>
              </a:solidFill>
              <a:latin typeface="Lato"/>
              <a:ea typeface="Lato"/>
              <a:cs typeface="Lato"/>
              <a:sym typeface="Lato"/>
            </a:endParaRPr>
          </a:p>
          <a:p>
            <a:pPr>
              <a:lnSpc>
                <a:spcPct val="115000"/>
              </a:lnSpc>
              <a:spcBef>
                <a:spcPts val="0"/>
              </a:spcBef>
              <a:spcAft>
                <a:spcPts val="0"/>
              </a:spcAft>
            </a:pPr>
            <a:r>
              <a:rPr lang="en" sz="2400">
                <a:solidFill>
                  <a:schemeClr val="dk1"/>
                </a:solidFill>
                <a:latin typeface="Lato"/>
                <a:ea typeface="Lato"/>
                <a:cs typeface="Lato"/>
                <a:sym typeface="Lato"/>
              </a:rPr>
              <a:t>           verification tasks are minimal.  </a:t>
            </a:r>
            <a:endParaRPr sz="2400">
              <a:solidFill>
                <a:schemeClr val="dk1"/>
              </a:solidFill>
              <a:latin typeface="Lato"/>
              <a:ea typeface="Lato"/>
              <a:cs typeface="Lato"/>
              <a:sym typeface="Lato"/>
            </a:endParaRPr>
          </a:p>
          <a:p>
            <a:pPr>
              <a:spcBef>
                <a:spcPts val="0"/>
              </a:spcBef>
              <a:spcAft>
                <a:spcPts val="0"/>
              </a:spcAft>
            </a:pPr>
            <a:endParaRPr>
              <a:latin typeface="Lato"/>
              <a:ea typeface="Lato"/>
              <a:cs typeface="Lato"/>
              <a:sym typeface="Lato"/>
            </a:endParaRPr>
          </a:p>
        </p:txBody>
      </p:sp>
      <p:sp>
        <p:nvSpPr>
          <p:cNvPr id="1123" name="Google Shape;1123;p102"/>
          <p:cNvSpPr/>
          <p:nvPr/>
        </p:nvSpPr>
        <p:spPr>
          <a:xfrm>
            <a:off x="5682800" y="4398033"/>
            <a:ext cx="2654000" cy="4316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24" name="Google Shape;1124;p102"/>
          <p:cNvSpPr/>
          <p:nvPr/>
        </p:nvSpPr>
        <p:spPr>
          <a:xfrm>
            <a:off x="5682800" y="4829633"/>
            <a:ext cx="1387600" cy="3756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Tree>
    <p:extLst>
      <p:ext uri="{BB962C8B-B14F-4D97-AF65-F5344CB8AC3E}">
        <p14:creationId xmlns:p14="http://schemas.microsoft.com/office/powerpoint/2010/main" val="290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1"/>
                                        </p:tgtEl>
                                        <p:attrNameLst>
                                          <p:attrName>style.visibility</p:attrName>
                                        </p:attrNameLst>
                                      </p:cBhvr>
                                      <p:to>
                                        <p:strVal val="visible"/>
                                      </p:to>
                                    </p:set>
                                    <p:animEffect transition="in" filter="fade">
                                      <p:cBhvr>
                                        <p:cTn id="7" dur="1000"/>
                                        <p:tgtEl>
                                          <p:spTgt spid="11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19"/>
                                        </p:tgtEl>
                                        <p:attrNameLst>
                                          <p:attrName>style.visibility</p:attrName>
                                        </p:attrNameLst>
                                      </p:cBhvr>
                                      <p:to>
                                        <p:strVal val="visible"/>
                                      </p:to>
                                    </p:set>
                                    <p:animEffect transition="in" filter="fade">
                                      <p:cBhvr>
                                        <p:cTn id="12" dur="1000"/>
                                        <p:tgtEl>
                                          <p:spTgt spid="11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4"/>
                                        </p:tgtEl>
                                        <p:attrNameLst>
                                          <p:attrName>style.visibility</p:attrName>
                                        </p:attrNameLst>
                                      </p:cBhvr>
                                      <p:to>
                                        <p:strVal val="visible"/>
                                      </p:to>
                                    </p:set>
                                    <p:animEffect transition="in" filter="fade">
                                      <p:cBhvr>
                                        <p:cTn id="17" dur="1000"/>
                                        <p:tgtEl>
                                          <p:spTgt spid="1124"/>
                                        </p:tgtEl>
                                      </p:cBhvr>
                                    </p:animEffect>
                                  </p:childTnLst>
                                </p:cTn>
                              </p:par>
                              <p:par>
                                <p:cTn id="18" presetID="10" presetClass="entr" presetSubtype="0" fill="hold" nodeType="withEffect">
                                  <p:stCondLst>
                                    <p:cond delay="0"/>
                                  </p:stCondLst>
                                  <p:childTnLst>
                                    <p:set>
                                      <p:cBhvr>
                                        <p:cTn id="19" dur="1" fill="hold">
                                          <p:stCondLst>
                                            <p:cond delay="0"/>
                                          </p:stCondLst>
                                        </p:cTn>
                                        <p:tgtEl>
                                          <p:spTgt spid="1123"/>
                                        </p:tgtEl>
                                        <p:attrNameLst>
                                          <p:attrName>style.visibility</p:attrName>
                                        </p:attrNameLst>
                                      </p:cBhvr>
                                      <p:to>
                                        <p:strVal val="visible"/>
                                      </p:to>
                                    </p:set>
                                    <p:animEffect transition="in" filter="fade">
                                      <p:cBhvr>
                                        <p:cTn id="20" dur="1000"/>
                                        <p:tgtEl>
                                          <p:spTgt spid="11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22"/>
                                        </p:tgtEl>
                                        <p:attrNameLst>
                                          <p:attrName>style.visibility</p:attrName>
                                        </p:attrNameLst>
                                      </p:cBhvr>
                                      <p:to>
                                        <p:strVal val="visible"/>
                                      </p:to>
                                    </p:set>
                                    <p:animEffect transition="in" filter="fade">
                                      <p:cBhvr>
                                        <p:cTn id="25" dur="1000"/>
                                        <p:tgtEl>
                                          <p:spTgt spid="1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Shape 1128"/>
        <p:cNvGrpSpPr/>
        <p:nvPr/>
      </p:nvGrpSpPr>
      <p:grpSpPr>
        <a:xfrm>
          <a:off x="0" y="0"/>
          <a:ext cx="0" cy="0"/>
          <a:chOff x="0" y="0"/>
          <a:chExt cx="0" cy="0"/>
        </a:xfrm>
      </p:grpSpPr>
      <p:sp>
        <p:nvSpPr>
          <p:cNvPr id="1129" name="Google Shape;1129;p103"/>
          <p:cNvSpPr/>
          <p:nvPr/>
        </p:nvSpPr>
        <p:spPr>
          <a:xfrm>
            <a:off x="10476100" y="6062400"/>
            <a:ext cx="1622000" cy="897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30" name="Google Shape;1130;p103"/>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Ablation of Instruction Encodings</a:t>
            </a:r>
            <a:endParaRPr/>
          </a:p>
        </p:txBody>
      </p:sp>
      <p:sp>
        <p:nvSpPr>
          <p:cNvPr id="1131" name="Google Shape;1131;p103"/>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indent="-431789">
              <a:lnSpc>
                <a:spcPct val="100000"/>
              </a:lnSpc>
              <a:buSzPts val="1500"/>
            </a:pPr>
            <a:r>
              <a:rPr lang="en" sz="2000"/>
              <a:t>GPT-3 on 3 distinct tasks </a:t>
            </a:r>
            <a:endParaRPr sz="2000"/>
          </a:p>
          <a:p>
            <a:pPr lvl="1" indent="-431789">
              <a:lnSpc>
                <a:spcPct val="100000"/>
              </a:lnSpc>
              <a:spcBef>
                <a:spcPts val="0"/>
              </a:spcBef>
              <a:buClr>
                <a:srgbClr val="980000"/>
              </a:buClr>
              <a:buSzPts val="1500"/>
            </a:pPr>
            <a:r>
              <a:rPr lang="en" sz="2000">
                <a:solidFill>
                  <a:srgbClr val="980000"/>
                </a:solidFill>
              </a:rPr>
              <a:t>answer generation from Winogrande;</a:t>
            </a:r>
            <a:endParaRPr sz="2000">
              <a:solidFill>
                <a:srgbClr val="980000"/>
              </a:solidFill>
            </a:endParaRPr>
          </a:p>
          <a:p>
            <a:pPr lvl="1" indent="-431789">
              <a:lnSpc>
                <a:spcPct val="100000"/>
              </a:lnSpc>
              <a:spcBef>
                <a:spcPts val="0"/>
              </a:spcBef>
              <a:buClr>
                <a:srgbClr val="980000"/>
              </a:buClr>
              <a:buSzPts val="1500"/>
            </a:pPr>
            <a:r>
              <a:rPr lang="en" sz="2000">
                <a:solidFill>
                  <a:srgbClr val="980000"/>
                </a:solidFill>
              </a:rPr>
              <a:t>question generation from QASC;</a:t>
            </a:r>
            <a:endParaRPr sz="2000">
              <a:solidFill>
                <a:srgbClr val="980000"/>
              </a:solidFill>
            </a:endParaRPr>
          </a:p>
          <a:p>
            <a:pPr lvl="1" indent="-431789">
              <a:lnSpc>
                <a:spcPct val="100000"/>
              </a:lnSpc>
              <a:spcBef>
                <a:spcPts val="0"/>
              </a:spcBef>
              <a:buClr>
                <a:srgbClr val="980000"/>
              </a:buClr>
              <a:buSzPts val="1500"/>
            </a:pPr>
            <a:r>
              <a:rPr lang="en" sz="2000">
                <a:solidFill>
                  <a:srgbClr val="980000"/>
                </a:solidFill>
              </a:rPr>
              <a:t>verifying temporal reasoning </a:t>
            </a:r>
            <a:endParaRPr sz="2000">
              <a:solidFill>
                <a:srgbClr val="980000"/>
              </a:solidFill>
            </a:endParaRPr>
          </a:p>
          <a:p>
            <a:pPr indent="0">
              <a:lnSpc>
                <a:spcPct val="100000"/>
              </a:lnSpc>
              <a:buNone/>
            </a:pPr>
            <a:r>
              <a:rPr lang="en" sz="2000">
                <a:solidFill>
                  <a:srgbClr val="980000"/>
                </a:solidFill>
              </a:rPr>
              <a:t>            category of a given question </a:t>
            </a:r>
            <a:endParaRPr sz="2000">
              <a:solidFill>
                <a:srgbClr val="980000"/>
              </a:solidFill>
            </a:endParaRPr>
          </a:p>
          <a:p>
            <a:pPr indent="0">
              <a:lnSpc>
                <a:spcPct val="100000"/>
              </a:lnSpc>
              <a:buNone/>
            </a:pPr>
            <a:r>
              <a:rPr lang="en" sz="2000">
                <a:solidFill>
                  <a:srgbClr val="980000"/>
                </a:solidFill>
              </a:rPr>
              <a:t>            from MCTACO</a:t>
            </a:r>
            <a:endParaRPr sz="2000">
              <a:solidFill>
                <a:srgbClr val="980000"/>
              </a:solidFill>
            </a:endParaRPr>
          </a:p>
          <a:p>
            <a:pPr indent="0">
              <a:lnSpc>
                <a:spcPct val="100000"/>
              </a:lnSpc>
              <a:buNone/>
            </a:pPr>
            <a:endParaRPr/>
          </a:p>
          <a:p>
            <a:pPr indent="0">
              <a:lnSpc>
                <a:spcPct val="100000"/>
              </a:lnSpc>
              <a:buNone/>
            </a:pPr>
            <a:endParaRPr/>
          </a:p>
          <a:p>
            <a:pPr indent="0">
              <a:buNone/>
            </a:pPr>
            <a:endParaRPr/>
          </a:p>
        </p:txBody>
      </p:sp>
      <p:sp>
        <p:nvSpPr>
          <p:cNvPr id="1132" name="Google Shape;1132;p103"/>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86</a:t>
            </a:fld>
            <a:endParaRPr/>
          </a:p>
        </p:txBody>
      </p:sp>
      <p:sp>
        <p:nvSpPr>
          <p:cNvPr id="1133" name="Google Shape;1133;p103"/>
          <p:cNvSpPr txBox="1"/>
          <p:nvPr/>
        </p:nvSpPr>
        <p:spPr>
          <a:xfrm>
            <a:off x="830900" y="4283201"/>
            <a:ext cx="6012400" cy="1655798"/>
          </a:xfrm>
          <a:prstGeom prst="rect">
            <a:avLst/>
          </a:prstGeom>
          <a:noFill/>
          <a:ln>
            <a:noFill/>
          </a:ln>
        </p:spPr>
        <p:txBody>
          <a:bodyPr spcFirstLastPara="1" wrap="square" lIns="121900" tIns="121900" rIns="121900" bIns="121900" anchor="t" anchorCtr="0">
            <a:spAutoFit/>
          </a:bodyPr>
          <a:lstStyle/>
          <a:p>
            <a:pPr marL="609585" indent="-457189">
              <a:lnSpc>
                <a:spcPct val="115000"/>
              </a:lnSpc>
              <a:spcBef>
                <a:spcPts val="0"/>
              </a:spcBef>
              <a:spcAft>
                <a:spcPts val="0"/>
              </a:spcAft>
              <a:buClr>
                <a:schemeClr val="dk1"/>
              </a:buClr>
              <a:buSzPts val="1800"/>
              <a:buFont typeface="Lato"/>
              <a:buChar char="●"/>
            </a:pPr>
            <a:r>
              <a:rPr lang="en" sz="2000">
                <a:solidFill>
                  <a:srgbClr val="303845"/>
                </a:solidFill>
                <a:latin typeface="Lato"/>
                <a:ea typeface="Lato"/>
                <a:cs typeface="Lato"/>
                <a:sym typeface="Lato"/>
              </a:rPr>
              <a:t>GPT-3 </a:t>
            </a:r>
            <a:r>
              <a:rPr lang="en" sz="2000" b="1">
                <a:solidFill>
                  <a:srgbClr val="0000FF"/>
                </a:solidFill>
                <a:latin typeface="Lato"/>
                <a:ea typeface="Lato"/>
                <a:cs typeface="Lato"/>
                <a:sym typeface="Lato"/>
              </a:rPr>
              <a:t>benefits the most from positive </a:t>
            </a:r>
            <a:endParaRPr sz="2000" b="1">
              <a:solidFill>
                <a:srgbClr val="0000FF"/>
              </a:solidFill>
              <a:latin typeface="Lato"/>
              <a:ea typeface="Lato"/>
              <a:cs typeface="Lato"/>
              <a:sym typeface="Lato"/>
            </a:endParaRPr>
          </a:p>
          <a:p>
            <a:pPr marL="609585">
              <a:lnSpc>
                <a:spcPct val="115000"/>
              </a:lnSpc>
              <a:spcBef>
                <a:spcPts val="0"/>
              </a:spcBef>
              <a:spcAft>
                <a:spcPts val="0"/>
              </a:spcAft>
            </a:pPr>
            <a:r>
              <a:rPr lang="en" sz="2000" b="1">
                <a:solidFill>
                  <a:srgbClr val="0000FF"/>
                </a:solidFill>
                <a:latin typeface="Lato"/>
                <a:ea typeface="Lato"/>
                <a:cs typeface="Lato"/>
                <a:sym typeface="Lato"/>
              </a:rPr>
              <a:t>Examples</a:t>
            </a:r>
            <a:r>
              <a:rPr lang="en" sz="2000">
                <a:solidFill>
                  <a:srgbClr val="303845"/>
                </a:solidFill>
                <a:latin typeface="Lato"/>
                <a:ea typeface="Lato"/>
                <a:cs typeface="Lato"/>
                <a:sym typeface="Lato"/>
              </a:rPr>
              <a:t>, mildly from definition and </a:t>
            </a:r>
            <a:endParaRPr sz="2000">
              <a:solidFill>
                <a:srgbClr val="303845"/>
              </a:solidFill>
              <a:latin typeface="Lato"/>
              <a:ea typeface="Lato"/>
              <a:cs typeface="Lato"/>
              <a:sym typeface="Lato"/>
            </a:endParaRPr>
          </a:p>
          <a:p>
            <a:pPr marL="609585">
              <a:lnSpc>
                <a:spcPct val="115000"/>
              </a:lnSpc>
              <a:spcBef>
                <a:spcPts val="0"/>
              </a:spcBef>
              <a:spcAft>
                <a:spcPts val="0"/>
              </a:spcAft>
            </a:pPr>
            <a:r>
              <a:rPr lang="en" sz="2000" b="1">
                <a:solidFill>
                  <a:srgbClr val="0000FF"/>
                </a:solidFill>
                <a:latin typeface="Lato"/>
                <a:ea typeface="Lato"/>
                <a:cs typeface="Lato"/>
                <a:sym typeface="Lato"/>
              </a:rPr>
              <a:t>deteriorates with negative examples</a:t>
            </a:r>
            <a:r>
              <a:rPr lang="en" sz="2000">
                <a:solidFill>
                  <a:srgbClr val="303845"/>
                </a:solidFill>
                <a:latin typeface="Lato"/>
                <a:ea typeface="Lato"/>
                <a:cs typeface="Lato"/>
                <a:sym typeface="Lato"/>
              </a:rPr>
              <a:t>.</a:t>
            </a:r>
            <a:r>
              <a:rPr lang="en" sz="2400">
                <a:solidFill>
                  <a:schemeClr val="dk1"/>
                </a:solidFill>
                <a:latin typeface="Lato"/>
                <a:ea typeface="Lato"/>
                <a:cs typeface="Lato"/>
                <a:sym typeface="Lato"/>
              </a:rPr>
              <a:t> </a:t>
            </a:r>
            <a:endParaRPr sz="2400">
              <a:solidFill>
                <a:schemeClr val="dk1"/>
              </a:solidFill>
              <a:latin typeface="Lato"/>
              <a:ea typeface="Lato"/>
              <a:cs typeface="Lato"/>
              <a:sym typeface="Lato"/>
            </a:endParaRPr>
          </a:p>
          <a:p>
            <a:pPr>
              <a:spcBef>
                <a:spcPts val="0"/>
              </a:spcBef>
              <a:spcAft>
                <a:spcPts val="0"/>
              </a:spcAft>
            </a:pPr>
            <a:endParaRPr>
              <a:latin typeface="Lato"/>
              <a:ea typeface="Lato"/>
              <a:cs typeface="Lato"/>
              <a:sym typeface="Lato"/>
            </a:endParaRPr>
          </a:p>
        </p:txBody>
      </p:sp>
      <p:cxnSp>
        <p:nvCxnSpPr>
          <p:cNvPr id="1134" name="Google Shape;1134;p103"/>
          <p:cNvCxnSpPr/>
          <p:nvPr/>
        </p:nvCxnSpPr>
        <p:spPr>
          <a:xfrm flipH="1">
            <a:off x="7461200" y="1931100"/>
            <a:ext cx="38400" cy="3701200"/>
          </a:xfrm>
          <a:prstGeom prst="straightConnector1">
            <a:avLst/>
          </a:prstGeom>
          <a:noFill/>
          <a:ln w="28575" cap="flat" cmpd="sng">
            <a:solidFill>
              <a:schemeClr val="dk2"/>
            </a:solidFill>
            <a:prstDash val="solid"/>
            <a:round/>
            <a:headEnd type="none" w="med" len="med"/>
            <a:tailEnd type="none" w="med" len="med"/>
          </a:ln>
        </p:spPr>
      </p:cxnSp>
      <p:cxnSp>
        <p:nvCxnSpPr>
          <p:cNvPr id="1135" name="Google Shape;1135;p103"/>
          <p:cNvCxnSpPr/>
          <p:nvPr/>
        </p:nvCxnSpPr>
        <p:spPr>
          <a:xfrm>
            <a:off x="7451067" y="5615800"/>
            <a:ext cx="4542800" cy="10400"/>
          </a:xfrm>
          <a:prstGeom prst="straightConnector1">
            <a:avLst/>
          </a:prstGeom>
          <a:noFill/>
          <a:ln w="28575" cap="flat" cmpd="sng">
            <a:solidFill>
              <a:schemeClr val="dk2"/>
            </a:solidFill>
            <a:prstDash val="solid"/>
            <a:round/>
            <a:headEnd type="none" w="med" len="med"/>
            <a:tailEnd type="none" w="med" len="med"/>
          </a:ln>
        </p:spPr>
      </p:cxnSp>
      <p:sp>
        <p:nvSpPr>
          <p:cNvPr id="1136" name="Google Shape;1136;p103"/>
          <p:cNvSpPr/>
          <p:nvPr/>
        </p:nvSpPr>
        <p:spPr>
          <a:xfrm rot="10800000" flipH="1">
            <a:off x="9625845" y="5615400"/>
            <a:ext cx="353600" cy="5328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37" name="Google Shape;1137;p103"/>
          <p:cNvSpPr/>
          <p:nvPr/>
        </p:nvSpPr>
        <p:spPr>
          <a:xfrm>
            <a:off x="10260144" y="2536533"/>
            <a:ext cx="353600" cy="30792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38" name="Google Shape;1138;p103"/>
          <p:cNvSpPr/>
          <p:nvPr/>
        </p:nvSpPr>
        <p:spPr>
          <a:xfrm>
            <a:off x="10908103" y="2745300"/>
            <a:ext cx="353600" cy="28704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39" name="Google Shape;1139;p103"/>
          <p:cNvSpPr/>
          <p:nvPr/>
        </p:nvSpPr>
        <p:spPr>
          <a:xfrm>
            <a:off x="11523131" y="2588700"/>
            <a:ext cx="353600" cy="30272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40" name="Google Shape;1140;p103"/>
          <p:cNvSpPr/>
          <p:nvPr/>
        </p:nvSpPr>
        <p:spPr>
          <a:xfrm>
            <a:off x="8977885" y="4852000"/>
            <a:ext cx="353600" cy="7636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41" name="Google Shape;1141;p103"/>
          <p:cNvSpPr/>
          <p:nvPr/>
        </p:nvSpPr>
        <p:spPr>
          <a:xfrm>
            <a:off x="8337793" y="5167000"/>
            <a:ext cx="353600" cy="4488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42" name="Google Shape;1142;p103"/>
          <p:cNvSpPr/>
          <p:nvPr/>
        </p:nvSpPr>
        <p:spPr>
          <a:xfrm>
            <a:off x="7706300" y="4398700"/>
            <a:ext cx="353600" cy="12168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43" name="Google Shape;1143;p103"/>
          <p:cNvSpPr txBox="1"/>
          <p:nvPr/>
        </p:nvSpPr>
        <p:spPr>
          <a:xfrm>
            <a:off x="7573600" y="3864768"/>
            <a:ext cx="10272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chemeClr val="dk2"/>
                </a:solidFill>
                <a:latin typeface="Lato"/>
                <a:ea typeface="Lato"/>
                <a:cs typeface="Lato"/>
                <a:sym typeface="Lato"/>
              </a:rPr>
              <a:t>23</a:t>
            </a:r>
            <a:endParaRPr b="1">
              <a:solidFill>
                <a:schemeClr val="dk2"/>
              </a:solidFill>
              <a:latin typeface="Lato"/>
              <a:ea typeface="Lato"/>
              <a:cs typeface="Lato"/>
              <a:sym typeface="Lato"/>
            </a:endParaRPr>
          </a:p>
        </p:txBody>
      </p:sp>
      <p:sp>
        <p:nvSpPr>
          <p:cNvPr id="1144" name="Google Shape;1144;p103"/>
          <p:cNvSpPr txBox="1"/>
          <p:nvPr/>
        </p:nvSpPr>
        <p:spPr>
          <a:xfrm>
            <a:off x="8219100" y="4633401"/>
            <a:ext cx="10272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chemeClr val="dk2"/>
                </a:solidFill>
                <a:latin typeface="Lato"/>
                <a:ea typeface="Lato"/>
                <a:cs typeface="Lato"/>
                <a:sym typeface="Lato"/>
              </a:rPr>
              <a:t>10</a:t>
            </a:r>
            <a:endParaRPr b="1">
              <a:solidFill>
                <a:schemeClr val="dk2"/>
              </a:solidFill>
              <a:latin typeface="Lato"/>
              <a:ea typeface="Lato"/>
              <a:cs typeface="Lato"/>
              <a:sym typeface="Lato"/>
            </a:endParaRPr>
          </a:p>
        </p:txBody>
      </p:sp>
      <p:sp>
        <p:nvSpPr>
          <p:cNvPr id="1145" name="Google Shape;1145;p103"/>
          <p:cNvSpPr txBox="1"/>
          <p:nvPr/>
        </p:nvSpPr>
        <p:spPr>
          <a:xfrm>
            <a:off x="8864667" y="4273168"/>
            <a:ext cx="10272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chemeClr val="dk2"/>
                </a:solidFill>
                <a:latin typeface="Lato"/>
                <a:ea typeface="Lato"/>
                <a:cs typeface="Lato"/>
                <a:sym typeface="Lato"/>
              </a:rPr>
              <a:t>15</a:t>
            </a:r>
            <a:endParaRPr b="1">
              <a:solidFill>
                <a:schemeClr val="dk2"/>
              </a:solidFill>
              <a:latin typeface="Lato"/>
              <a:ea typeface="Lato"/>
              <a:cs typeface="Lato"/>
              <a:sym typeface="Lato"/>
            </a:endParaRPr>
          </a:p>
        </p:txBody>
      </p:sp>
      <p:sp>
        <p:nvSpPr>
          <p:cNvPr id="1146" name="Google Shape;1146;p103"/>
          <p:cNvSpPr txBox="1"/>
          <p:nvPr/>
        </p:nvSpPr>
        <p:spPr>
          <a:xfrm>
            <a:off x="9483600" y="5165702"/>
            <a:ext cx="10272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chemeClr val="dk2"/>
                </a:solidFill>
                <a:latin typeface="Lato"/>
                <a:ea typeface="Lato"/>
                <a:cs typeface="Lato"/>
                <a:sym typeface="Lato"/>
              </a:rPr>
              <a:t>-13</a:t>
            </a:r>
            <a:endParaRPr b="1">
              <a:solidFill>
                <a:schemeClr val="dk2"/>
              </a:solidFill>
              <a:latin typeface="Lato"/>
              <a:ea typeface="Lato"/>
              <a:cs typeface="Lato"/>
              <a:sym typeface="Lato"/>
            </a:endParaRPr>
          </a:p>
        </p:txBody>
      </p:sp>
      <p:sp>
        <p:nvSpPr>
          <p:cNvPr id="1147" name="Google Shape;1147;p103"/>
          <p:cNvSpPr txBox="1"/>
          <p:nvPr/>
        </p:nvSpPr>
        <p:spPr>
          <a:xfrm>
            <a:off x="10174567" y="2057768"/>
            <a:ext cx="10272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chemeClr val="dk2"/>
                </a:solidFill>
                <a:latin typeface="Lato"/>
                <a:ea typeface="Lato"/>
                <a:cs typeface="Lato"/>
                <a:sym typeface="Lato"/>
              </a:rPr>
              <a:t>59</a:t>
            </a:r>
            <a:endParaRPr b="1">
              <a:solidFill>
                <a:schemeClr val="dk2"/>
              </a:solidFill>
              <a:latin typeface="Lato"/>
              <a:ea typeface="Lato"/>
              <a:cs typeface="Lato"/>
              <a:sym typeface="Lato"/>
            </a:endParaRPr>
          </a:p>
        </p:txBody>
      </p:sp>
      <p:sp>
        <p:nvSpPr>
          <p:cNvPr id="1148" name="Google Shape;1148;p103"/>
          <p:cNvSpPr txBox="1"/>
          <p:nvPr/>
        </p:nvSpPr>
        <p:spPr>
          <a:xfrm>
            <a:off x="10836168" y="2211701"/>
            <a:ext cx="10272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chemeClr val="dk2"/>
                </a:solidFill>
                <a:latin typeface="Lato"/>
                <a:ea typeface="Lato"/>
                <a:cs typeface="Lato"/>
                <a:sym typeface="Lato"/>
              </a:rPr>
              <a:t>54</a:t>
            </a:r>
            <a:endParaRPr b="1">
              <a:solidFill>
                <a:schemeClr val="dk2"/>
              </a:solidFill>
              <a:latin typeface="Lato"/>
              <a:ea typeface="Lato"/>
              <a:cs typeface="Lato"/>
              <a:sym typeface="Lato"/>
            </a:endParaRPr>
          </a:p>
        </p:txBody>
      </p:sp>
      <p:sp>
        <p:nvSpPr>
          <p:cNvPr id="1149" name="Google Shape;1149;p103"/>
          <p:cNvSpPr txBox="1"/>
          <p:nvPr/>
        </p:nvSpPr>
        <p:spPr>
          <a:xfrm>
            <a:off x="11412700" y="2057768"/>
            <a:ext cx="10272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chemeClr val="dk2"/>
                </a:solidFill>
                <a:latin typeface="Lato"/>
                <a:ea typeface="Lato"/>
                <a:cs typeface="Lato"/>
                <a:sym typeface="Lato"/>
              </a:rPr>
              <a:t>56</a:t>
            </a:r>
            <a:endParaRPr b="1">
              <a:solidFill>
                <a:schemeClr val="dk2"/>
              </a:solidFill>
              <a:latin typeface="Lato"/>
              <a:ea typeface="Lato"/>
              <a:cs typeface="Lato"/>
              <a:sym typeface="Lato"/>
            </a:endParaRPr>
          </a:p>
        </p:txBody>
      </p:sp>
      <p:sp>
        <p:nvSpPr>
          <p:cNvPr id="1150" name="Google Shape;1150;p103"/>
          <p:cNvSpPr txBox="1"/>
          <p:nvPr/>
        </p:nvSpPr>
        <p:spPr>
          <a:xfrm>
            <a:off x="5646300" y="2539318"/>
            <a:ext cx="2818800" cy="1077178"/>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chemeClr val="dk2"/>
                </a:solidFill>
                <a:latin typeface="Lato"/>
                <a:ea typeface="Lato"/>
                <a:cs typeface="Lato"/>
                <a:sym typeface="Lato"/>
              </a:rPr>
              <a:t>Percentage Improvement </a:t>
            </a:r>
            <a:endParaRPr b="1">
              <a:solidFill>
                <a:schemeClr val="dk2"/>
              </a:solidFill>
              <a:latin typeface="Lato"/>
              <a:ea typeface="Lato"/>
              <a:cs typeface="Lato"/>
              <a:sym typeface="Lato"/>
            </a:endParaRPr>
          </a:p>
          <a:p>
            <a:pPr>
              <a:spcBef>
                <a:spcPts val="0"/>
              </a:spcBef>
              <a:spcAft>
                <a:spcPts val="0"/>
              </a:spcAft>
            </a:pPr>
            <a:r>
              <a:rPr lang="en" b="1">
                <a:solidFill>
                  <a:schemeClr val="dk2"/>
                </a:solidFill>
                <a:latin typeface="Lato"/>
                <a:ea typeface="Lato"/>
                <a:cs typeface="Lato"/>
                <a:sym typeface="Lato"/>
              </a:rPr>
              <a:t>on “Prompt” </a:t>
            </a:r>
            <a:endParaRPr b="1">
              <a:solidFill>
                <a:schemeClr val="dk2"/>
              </a:solidFill>
              <a:latin typeface="Lato"/>
              <a:ea typeface="Lato"/>
              <a:cs typeface="Lato"/>
              <a:sym typeface="Lato"/>
            </a:endParaRPr>
          </a:p>
          <a:p>
            <a:pPr>
              <a:spcBef>
                <a:spcPts val="0"/>
              </a:spcBef>
              <a:spcAft>
                <a:spcPts val="0"/>
              </a:spcAft>
            </a:pPr>
            <a:r>
              <a:rPr lang="en" b="1">
                <a:solidFill>
                  <a:schemeClr val="dk2"/>
                </a:solidFill>
                <a:latin typeface="Lato"/>
                <a:ea typeface="Lato"/>
                <a:cs typeface="Lato"/>
                <a:sym typeface="Lato"/>
              </a:rPr>
              <a:t>only encoding</a:t>
            </a:r>
            <a:endParaRPr b="1">
              <a:solidFill>
                <a:schemeClr val="dk2"/>
              </a:solidFill>
              <a:latin typeface="Lato"/>
              <a:ea typeface="Lato"/>
              <a:cs typeface="Lato"/>
              <a:sym typeface="Lato"/>
            </a:endParaRPr>
          </a:p>
        </p:txBody>
      </p:sp>
      <p:sp>
        <p:nvSpPr>
          <p:cNvPr id="1151" name="Google Shape;1151;p103"/>
          <p:cNvSpPr txBox="1"/>
          <p:nvPr/>
        </p:nvSpPr>
        <p:spPr>
          <a:xfrm>
            <a:off x="6077900" y="5709768"/>
            <a:ext cx="982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a:latin typeface="Lato"/>
              <a:ea typeface="Lato"/>
              <a:cs typeface="Lato"/>
              <a:sym typeface="Lato"/>
            </a:endParaRPr>
          </a:p>
        </p:txBody>
      </p:sp>
      <p:sp>
        <p:nvSpPr>
          <p:cNvPr id="1152" name="Google Shape;1152;p103"/>
          <p:cNvSpPr txBox="1"/>
          <p:nvPr/>
        </p:nvSpPr>
        <p:spPr>
          <a:xfrm rot="-2954596">
            <a:off x="6768282" y="5566419"/>
            <a:ext cx="1743129" cy="471948"/>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b="1">
                <a:solidFill>
                  <a:schemeClr val="dk2"/>
                </a:solidFill>
                <a:latin typeface="Lato"/>
                <a:ea typeface="Lato"/>
                <a:cs typeface="Lato"/>
                <a:sym typeface="Lato"/>
              </a:rPr>
              <a:t>Definition</a:t>
            </a:r>
            <a:endParaRPr sz="1467" b="1">
              <a:solidFill>
                <a:schemeClr val="dk2"/>
              </a:solidFill>
              <a:latin typeface="Lato"/>
              <a:ea typeface="Lato"/>
              <a:cs typeface="Lato"/>
              <a:sym typeface="Lato"/>
            </a:endParaRPr>
          </a:p>
        </p:txBody>
      </p:sp>
      <p:sp>
        <p:nvSpPr>
          <p:cNvPr id="1153" name="Google Shape;1153;p103"/>
          <p:cNvSpPr txBox="1"/>
          <p:nvPr/>
        </p:nvSpPr>
        <p:spPr>
          <a:xfrm rot="-3058755">
            <a:off x="7701634" y="5777891"/>
            <a:ext cx="1140404" cy="471948"/>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b="1">
                <a:solidFill>
                  <a:schemeClr val="dk2"/>
                </a:solidFill>
                <a:latin typeface="Lato"/>
                <a:ea typeface="Lato"/>
                <a:cs typeface="Lato"/>
                <a:sym typeface="Lato"/>
              </a:rPr>
              <a:t>Emphasis</a:t>
            </a:r>
            <a:endParaRPr sz="1467" b="1">
              <a:solidFill>
                <a:schemeClr val="dk2"/>
              </a:solidFill>
              <a:latin typeface="Lato"/>
              <a:ea typeface="Lato"/>
              <a:cs typeface="Lato"/>
              <a:sym typeface="Lato"/>
            </a:endParaRPr>
          </a:p>
        </p:txBody>
      </p:sp>
      <p:sp>
        <p:nvSpPr>
          <p:cNvPr id="1154" name="Google Shape;1154;p103"/>
          <p:cNvSpPr txBox="1"/>
          <p:nvPr/>
        </p:nvSpPr>
        <p:spPr>
          <a:xfrm rot="-3036381">
            <a:off x="8035084" y="5971740"/>
            <a:ext cx="1624216" cy="471948"/>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b="1">
                <a:solidFill>
                  <a:schemeClr val="dk2"/>
                </a:solidFill>
                <a:latin typeface="Lato"/>
                <a:ea typeface="Lato"/>
                <a:cs typeface="Lato"/>
                <a:sym typeface="Lato"/>
              </a:rPr>
              <a:t>Things to Avoid</a:t>
            </a:r>
            <a:endParaRPr sz="1467" b="1">
              <a:solidFill>
                <a:schemeClr val="dk2"/>
              </a:solidFill>
              <a:latin typeface="Lato"/>
              <a:ea typeface="Lato"/>
              <a:cs typeface="Lato"/>
              <a:sym typeface="Lato"/>
            </a:endParaRPr>
          </a:p>
        </p:txBody>
      </p:sp>
      <p:sp>
        <p:nvSpPr>
          <p:cNvPr id="1155" name="Google Shape;1155;p103"/>
          <p:cNvSpPr txBox="1"/>
          <p:nvPr/>
        </p:nvSpPr>
        <p:spPr>
          <a:xfrm rot="-1400">
            <a:off x="9355824" y="6113640"/>
            <a:ext cx="982000" cy="471948"/>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b="1">
                <a:solidFill>
                  <a:schemeClr val="dk2"/>
                </a:solidFill>
                <a:latin typeface="Lato"/>
                <a:ea typeface="Lato"/>
                <a:cs typeface="Lato"/>
                <a:sym typeface="Lato"/>
              </a:rPr>
              <a:t>Neg. Ex.</a:t>
            </a:r>
            <a:endParaRPr sz="1467" b="1">
              <a:solidFill>
                <a:schemeClr val="dk2"/>
              </a:solidFill>
              <a:latin typeface="Lato"/>
              <a:ea typeface="Lato"/>
              <a:cs typeface="Lato"/>
              <a:sym typeface="Lato"/>
            </a:endParaRPr>
          </a:p>
        </p:txBody>
      </p:sp>
      <p:sp>
        <p:nvSpPr>
          <p:cNvPr id="1156" name="Google Shape;1156;p103"/>
          <p:cNvSpPr txBox="1"/>
          <p:nvPr/>
        </p:nvSpPr>
        <p:spPr>
          <a:xfrm rot="-2701057">
            <a:off x="9901276" y="5692844"/>
            <a:ext cx="920088" cy="471948"/>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b="1">
                <a:solidFill>
                  <a:schemeClr val="dk2"/>
                </a:solidFill>
                <a:latin typeface="Lato"/>
                <a:ea typeface="Lato"/>
                <a:cs typeface="Lato"/>
                <a:sym typeface="Lato"/>
              </a:rPr>
              <a:t>Pos. Ex.</a:t>
            </a:r>
            <a:endParaRPr sz="1467" b="1">
              <a:solidFill>
                <a:schemeClr val="dk2"/>
              </a:solidFill>
              <a:latin typeface="Lato"/>
              <a:ea typeface="Lato"/>
              <a:cs typeface="Lato"/>
              <a:sym typeface="Lato"/>
            </a:endParaRPr>
          </a:p>
        </p:txBody>
      </p:sp>
      <p:sp>
        <p:nvSpPr>
          <p:cNvPr id="1157" name="Google Shape;1157;p103"/>
          <p:cNvSpPr txBox="1"/>
          <p:nvPr/>
        </p:nvSpPr>
        <p:spPr>
          <a:xfrm>
            <a:off x="10715300" y="5871233"/>
            <a:ext cx="1281200" cy="697715"/>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b="1">
                <a:solidFill>
                  <a:schemeClr val="dk2"/>
                </a:solidFill>
                <a:latin typeface="Lato"/>
                <a:ea typeface="Lato"/>
                <a:cs typeface="Lato"/>
                <a:sym typeface="Lato"/>
              </a:rPr>
              <a:t>Pos. &amp; </a:t>
            </a:r>
            <a:endParaRPr sz="1467" b="1">
              <a:solidFill>
                <a:schemeClr val="dk2"/>
              </a:solidFill>
              <a:latin typeface="Lato"/>
              <a:ea typeface="Lato"/>
              <a:cs typeface="Lato"/>
              <a:sym typeface="Lato"/>
            </a:endParaRPr>
          </a:p>
          <a:p>
            <a:pPr>
              <a:spcBef>
                <a:spcPts val="0"/>
              </a:spcBef>
              <a:spcAft>
                <a:spcPts val="0"/>
              </a:spcAft>
            </a:pPr>
            <a:r>
              <a:rPr lang="en" sz="1467" b="1">
                <a:solidFill>
                  <a:schemeClr val="dk2"/>
                </a:solidFill>
                <a:latin typeface="Lato"/>
                <a:ea typeface="Lato"/>
                <a:cs typeface="Lato"/>
                <a:sym typeface="Lato"/>
              </a:rPr>
              <a:t>Neg. Ex.</a:t>
            </a:r>
            <a:endParaRPr sz="1467" b="1">
              <a:solidFill>
                <a:schemeClr val="dk2"/>
              </a:solidFill>
              <a:latin typeface="Lato"/>
              <a:ea typeface="Lato"/>
              <a:cs typeface="Lato"/>
              <a:sym typeface="Lato"/>
            </a:endParaRPr>
          </a:p>
        </p:txBody>
      </p:sp>
      <p:cxnSp>
        <p:nvCxnSpPr>
          <p:cNvPr id="1158" name="Google Shape;1158;p103"/>
          <p:cNvCxnSpPr/>
          <p:nvPr/>
        </p:nvCxnSpPr>
        <p:spPr>
          <a:xfrm rot="10800000">
            <a:off x="11130067" y="5658933"/>
            <a:ext cx="0" cy="208800"/>
          </a:xfrm>
          <a:prstGeom prst="straightConnector1">
            <a:avLst/>
          </a:prstGeom>
          <a:noFill/>
          <a:ln w="9525" cap="flat" cmpd="sng">
            <a:solidFill>
              <a:schemeClr val="dk2"/>
            </a:solidFill>
            <a:prstDash val="solid"/>
            <a:round/>
            <a:headEnd type="none" w="med" len="med"/>
            <a:tailEnd type="triangle" w="med" len="med"/>
          </a:ln>
        </p:spPr>
      </p:cxnSp>
      <p:sp>
        <p:nvSpPr>
          <p:cNvPr id="1159" name="Google Shape;1159;p103"/>
          <p:cNvSpPr txBox="1"/>
          <p:nvPr/>
        </p:nvSpPr>
        <p:spPr>
          <a:xfrm>
            <a:off x="11360771" y="5541735"/>
            <a:ext cx="1281200" cy="697715"/>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b="1">
                <a:solidFill>
                  <a:schemeClr val="dk2"/>
                </a:solidFill>
                <a:latin typeface="Lato"/>
                <a:ea typeface="Lato"/>
                <a:cs typeface="Lato"/>
                <a:sym typeface="Lato"/>
              </a:rPr>
              <a:t>Def &amp; </a:t>
            </a:r>
            <a:endParaRPr sz="1467" b="1">
              <a:solidFill>
                <a:schemeClr val="dk2"/>
              </a:solidFill>
              <a:latin typeface="Lato"/>
              <a:ea typeface="Lato"/>
              <a:cs typeface="Lato"/>
              <a:sym typeface="Lato"/>
            </a:endParaRPr>
          </a:p>
          <a:p>
            <a:pPr>
              <a:spcBef>
                <a:spcPts val="0"/>
              </a:spcBef>
              <a:spcAft>
                <a:spcPts val="0"/>
              </a:spcAft>
            </a:pPr>
            <a:r>
              <a:rPr lang="en" sz="1467" b="1">
                <a:solidFill>
                  <a:schemeClr val="dk2"/>
                </a:solidFill>
                <a:latin typeface="Lato"/>
                <a:ea typeface="Lato"/>
                <a:cs typeface="Lato"/>
                <a:sym typeface="Lato"/>
              </a:rPr>
              <a:t>Pos Ex.</a:t>
            </a:r>
            <a:endParaRPr sz="1467" b="1">
              <a:solidFill>
                <a:schemeClr val="dk2"/>
              </a:solidFill>
              <a:latin typeface="Lato"/>
              <a:ea typeface="Lato"/>
              <a:cs typeface="Lato"/>
              <a:sym typeface="Lato"/>
            </a:endParaRPr>
          </a:p>
        </p:txBody>
      </p:sp>
    </p:spTree>
    <p:extLst>
      <p:ext uri="{BB962C8B-B14F-4D97-AF65-F5344CB8AC3E}">
        <p14:creationId xmlns:p14="http://schemas.microsoft.com/office/powerpoint/2010/main" val="300576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1">
                                            <p:txEl>
                                              <p:pRg st="0" end="0"/>
                                            </p:txEl>
                                          </p:spTgt>
                                        </p:tgtEl>
                                        <p:attrNameLst>
                                          <p:attrName>style.visibility</p:attrName>
                                        </p:attrNameLst>
                                      </p:cBhvr>
                                      <p:to>
                                        <p:strVal val="visible"/>
                                      </p:to>
                                    </p:set>
                                    <p:animEffect transition="in" filter="fade">
                                      <p:cBhvr>
                                        <p:cTn id="7" dur="1000"/>
                                        <p:tgtEl>
                                          <p:spTgt spid="11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1">
                                            <p:txEl>
                                              <p:pRg st="1" end="1"/>
                                            </p:txEl>
                                          </p:spTgt>
                                        </p:tgtEl>
                                        <p:attrNameLst>
                                          <p:attrName>style.visibility</p:attrName>
                                        </p:attrNameLst>
                                      </p:cBhvr>
                                      <p:to>
                                        <p:strVal val="visible"/>
                                      </p:to>
                                    </p:set>
                                    <p:animEffect transition="in" filter="fade">
                                      <p:cBhvr>
                                        <p:cTn id="12" dur="1000"/>
                                        <p:tgtEl>
                                          <p:spTgt spid="11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31">
                                            <p:txEl>
                                              <p:pRg st="2" end="2"/>
                                            </p:txEl>
                                          </p:spTgt>
                                        </p:tgtEl>
                                        <p:attrNameLst>
                                          <p:attrName>style.visibility</p:attrName>
                                        </p:attrNameLst>
                                      </p:cBhvr>
                                      <p:to>
                                        <p:strVal val="visible"/>
                                      </p:to>
                                    </p:set>
                                    <p:animEffect transition="in" filter="fade">
                                      <p:cBhvr>
                                        <p:cTn id="17" dur="1000"/>
                                        <p:tgtEl>
                                          <p:spTgt spid="11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31">
                                            <p:txEl>
                                              <p:pRg st="3" end="3"/>
                                            </p:txEl>
                                          </p:spTgt>
                                        </p:tgtEl>
                                        <p:attrNameLst>
                                          <p:attrName>style.visibility</p:attrName>
                                        </p:attrNameLst>
                                      </p:cBhvr>
                                      <p:to>
                                        <p:strVal val="visible"/>
                                      </p:to>
                                    </p:set>
                                    <p:animEffect transition="in" filter="fade">
                                      <p:cBhvr>
                                        <p:cTn id="22" dur="1000"/>
                                        <p:tgtEl>
                                          <p:spTgt spid="11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31">
                                            <p:txEl>
                                              <p:pRg st="4" end="4"/>
                                            </p:txEl>
                                          </p:spTgt>
                                        </p:tgtEl>
                                        <p:attrNameLst>
                                          <p:attrName>style.visibility</p:attrName>
                                        </p:attrNameLst>
                                      </p:cBhvr>
                                      <p:to>
                                        <p:strVal val="visible"/>
                                      </p:to>
                                    </p:set>
                                    <p:animEffect transition="in" filter="fade">
                                      <p:cBhvr>
                                        <p:cTn id="27" dur="1000"/>
                                        <p:tgtEl>
                                          <p:spTgt spid="113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31">
                                            <p:txEl>
                                              <p:pRg st="5" end="5"/>
                                            </p:txEl>
                                          </p:spTgt>
                                        </p:tgtEl>
                                        <p:attrNameLst>
                                          <p:attrName>style.visibility</p:attrName>
                                        </p:attrNameLst>
                                      </p:cBhvr>
                                      <p:to>
                                        <p:strVal val="visible"/>
                                      </p:to>
                                    </p:set>
                                    <p:animEffect transition="in" filter="fade">
                                      <p:cBhvr>
                                        <p:cTn id="32" dur="1000"/>
                                        <p:tgtEl>
                                          <p:spTgt spid="113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35"/>
                                        </p:tgtEl>
                                        <p:attrNameLst>
                                          <p:attrName>style.visibility</p:attrName>
                                        </p:attrNameLst>
                                      </p:cBhvr>
                                      <p:to>
                                        <p:strVal val="visible"/>
                                      </p:to>
                                    </p:set>
                                    <p:animEffect transition="in" filter="fade">
                                      <p:cBhvr>
                                        <p:cTn id="37" dur="1000"/>
                                        <p:tgtEl>
                                          <p:spTgt spid="1135"/>
                                        </p:tgtEl>
                                      </p:cBhvr>
                                    </p:animEffect>
                                  </p:childTnLst>
                                </p:cTn>
                              </p:par>
                              <p:par>
                                <p:cTn id="38" presetID="10" presetClass="entr" presetSubtype="0" fill="hold" nodeType="withEffect">
                                  <p:stCondLst>
                                    <p:cond delay="0"/>
                                  </p:stCondLst>
                                  <p:childTnLst>
                                    <p:set>
                                      <p:cBhvr>
                                        <p:cTn id="39" dur="1" fill="hold">
                                          <p:stCondLst>
                                            <p:cond delay="0"/>
                                          </p:stCondLst>
                                        </p:cTn>
                                        <p:tgtEl>
                                          <p:spTgt spid="1134"/>
                                        </p:tgtEl>
                                        <p:attrNameLst>
                                          <p:attrName>style.visibility</p:attrName>
                                        </p:attrNameLst>
                                      </p:cBhvr>
                                      <p:to>
                                        <p:strVal val="visible"/>
                                      </p:to>
                                    </p:set>
                                    <p:animEffect transition="in" filter="fade">
                                      <p:cBhvr>
                                        <p:cTn id="40" dur="1000"/>
                                        <p:tgtEl>
                                          <p:spTgt spid="113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150"/>
                                        </p:tgtEl>
                                        <p:attrNameLst>
                                          <p:attrName>style.visibility</p:attrName>
                                        </p:attrNameLst>
                                      </p:cBhvr>
                                      <p:to>
                                        <p:strVal val="visible"/>
                                      </p:to>
                                    </p:set>
                                    <p:animEffect transition="in" filter="fade">
                                      <p:cBhvr>
                                        <p:cTn id="45" dur="1000"/>
                                        <p:tgtEl>
                                          <p:spTgt spid="115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2"/>
                                        </p:tgtEl>
                                        <p:attrNameLst>
                                          <p:attrName>style.visibility</p:attrName>
                                        </p:attrNameLst>
                                      </p:cBhvr>
                                      <p:to>
                                        <p:strVal val="visible"/>
                                      </p:to>
                                    </p:set>
                                    <p:animEffect transition="in" filter="fade">
                                      <p:cBhvr>
                                        <p:cTn id="50" dur="1000"/>
                                        <p:tgtEl>
                                          <p:spTgt spid="115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142"/>
                                        </p:tgtEl>
                                        <p:attrNameLst>
                                          <p:attrName>style.visibility</p:attrName>
                                        </p:attrNameLst>
                                      </p:cBhvr>
                                      <p:to>
                                        <p:strVal val="visible"/>
                                      </p:to>
                                    </p:set>
                                    <p:animEffect transition="in" filter="fade">
                                      <p:cBhvr>
                                        <p:cTn id="55" dur="1000"/>
                                        <p:tgtEl>
                                          <p:spTgt spid="1142"/>
                                        </p:tgtEl>
                                      </p:cBhvr>
                                    </p:animEffect>
                                  </p:childTnLst>
                                </p:cTn>
                              </p:par>
                              <p:par>
                                <p:cTn id="56" presetID="10" presetClass="entr" presetSubtype="0" fill="hold" nodeType="withEffect">
                                  <p:stCondLst>
                                    <p:cond delay="0"/>
                                  </p:stCondLst>
                                  <p:childTnLst>
                                    <p:set>
                                      <p:cBhvr>
                                        <p:cTn id="57" dur="1" fill="hold">
                                          <p:stCondLst>
                                            <p:cond delay="0"/>
                                          </p:stCondLst>
                                        </p:cTn>
                                        <p:tgtEl>
                                          <p:spTgt spid="1143"/>
                                        </p:tgtEl>
                                        <p:attrNameLst>
                                          <p:attrName>style.visibility</p:attrName>
                                        </p:attrNameLst>
                                      </p:cBhvr>
                                      <p:to>
                                        <p:strVal val="visible"/>
                                      </p:to>
                                    </p:set>
                                    <p:animEffect transition="in" filter="fade">
                                      <p:cBhvr>
                                        <p:cTn id="58" dur="1000"/>
                                        <p:tgtEl>
                                          <p:spTgt spid="114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153"/>
                                        </p:tgtEl>
                                        <p:attrNameLst>
                                          <p:attrName>style.visibility</p:attrName>
                                        </p:attrNameLst>
                                      </p:cBhvr>
                                      <p:to>
                                        <p:strVal val="visible"/>
                                      </p:to>
                                    </p:set>
                                    <p:animEffect transition="in" filter="fade">
                                      <p:cBhvr>
                                        <p:cTn id="63" dur="1000"/>
                                        <p:tgtEl>
                                          <p:spTgt spid="115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141"/>
                                        </p:tgtEl>
                                        <p:attrNameLst>
                                          <p:attrName>style.visibility</p:attrName>
                                        </p:attrNameLst>
                                      </p:cBhvr>
                                      <p:to>
                                        <p:strVal val="visible"/>
                                      </p:to>
                                    </p:set>
                                    <p:animEffect transition="in" filter="fade">
                                      <p:cBhvr>
                                        <p:cTn id="68" dur="1000"/>
                                        <p:tgtEl>
                                          <p:spTgt spid="1141"/>
                                        </p:tgtEl>
                                      </p:cBhvr>
                                    </p:animEffect>
                                  </p:childTnLst>
                                </p:cTn>
                              </p:par>
                              <p:par>
                                <p:cTn id="69" presetID="10" presetClass="entr" presetSubtype="0" fill="hold" nodeType="withEffect">
                                  <p:stCondLst>
                                    <p:cond delay="0"/>
                                  </p:stCondLst>
                                  <p:childTnLst>
                                    <p:set>
                                      <p:cBhvr>
                                        <p:cTn id="70" dur="1" fill="hold">
                                          <p:stCondLst>
                                            <p:cond delay="0"/>
                                          </p:stCondLst>
                                        </p:cTn>
                                        <p:tgtEl>
                                          <p:spTgt spid="1144"/>
                                        </p:tgtEl>
                                        <p:attrNameLst>
                                          <p:attrName>style.visibility</p:attrName>
                                        </p:attrNameLst>
                                      </p:cBhvr>
                                      <p:to>
                                        <p:strVal val="visible"/>
                                      </p:to>
                                    </p:set>
                                    <p:animEffect transition="in" filter="fade">
                                      <p:cBhvr>
                                        <p:cTn id="71" dur="1000"/>
                                        <p:tgtEl>
                                          <p:spTgt spid="114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154"/>
                                        </p:tgtEl>
                                        <p:attrNameLst>
                                          <p:attrName>style.visibility</p:attrName>
                                        </p:attrNameLst>
                                      </p:cBhvr>
                                      <p:to>
                                        <p:strVal val="visible"/>
                                      </p:to>
                                    </p:set>
                                    <p:animEffect transition="in" filter="fade">
                                      <p:cBhvr>
                                        <p:cTn id="76" dur="1000"/>
                                        <p:tgtEl>
                                          <p:spTgt spid="1154"/>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140"/>
                                        </p:tgtEl>
                                        <p:attrNameLst>
                                          <p:attrName>style.visibility</p:attrName>
                                        </p:attrNameLst>
                                      </p:cBhvr>
                                      <p:to>
                                        <p:strVal val="visible"/>
                                      </p:to>
                                    </p:set>
                                    <p:animEffect transition="in" filter="fade">
                                      <p:cBhvr>
                                        <p:cTn id="81" dur="1000"/>
                                        <p:tgtEl>
                                          <p:spTgt spid="1140"/>
                                        </p:tgtEl>
                                      </p:cBhvr>
                                    </p:animEffect>
                                  </p:childTnLst>
                                </p:cTn>
                              </p:par>
                              <p:par>
                                <p:cTn id="82" presetID="10" presetClass="entr" presetSubtype="0" fill="hold" nodeType="withEffect">
                                  <p:stCondLst>
                                    <p:cond delay="0"/>
                                  </p:stCondLst>
                                  <p:childTnLst>
                                    <p:set>
                                      <p:cBhvr>
                                        <p:cTn id="83" dur="1" fill="hold">
                                          <p:stCondLst>
                                            <p:cond delay="0"/>
                                          </p:stCondLst>
                                        </p:cTn>
                                        <p:tgtEl>
                                          <p:spTgt spid="1145"/>
                                        </p:tgtEl>
                                        <p:attrNameLst>
                                          <p:attrName>style.visibility</p:attrName>
                                        </p:attrNameLst>
                                      </p:cBhvr>
                                      <p:to>
                                        <p:strVal val="visible"/>
                                      </p:to>
                                    </p:set>
                                    <p:animEffect transition="in" filter="fade">
                                      <p:cBhvr>
                                        <p:cTn id="84" dur="1000"/>
                                        <p:tgtEl>
                                          <p:spTgt spid="1145"/>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136"/>
                                        </p:tgtEl>
                                        <p:attrNameLst>
                                          <p:attrName>style.visibility</p:attrName>
                                        </p:attrNameLst>
                                      </p:cBhvr>
                                      <p:to>
                                        <p:strVal val="visible"/>
                                      </p:to>
                                    </p:set>
                                    <p:animEffect transition="in" filter="fade">
                                      <p:cBhvr>
                                        <p:cTn id="89" dur="1000"/>
                                        <p:tgtEl>
                                          <p:spTgt spid="1136"/>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155"/>
                                        </p:tgtEl>
                                        <p:attrNameLst>
                                          <p:attrName>style.visibility</p:attrName>
                                        </p:attrNameLst>
                                      </p:cBhvr>
                                      <p:to>
                                        <p:strVal val="visible"/>
                                      </p:to>
                                    </p:set>
                                    <p:animEffect transition="in" filter="fade">
                                      <p:cBhvr>
                                        <p:cTn id="94" dur="1000"/>
                                        <p:tgtEl>
                                          <p:spTgt spid="1155"/>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146"/>
                                        </p:tgtEl>
                                        <p:attrNameLst>
                                          <p:attrName>style.visibility</p:attrName>
                                        </p:attrNameLst>
                                      </p:cBhvr>
                                      <p:to>
                                        <p:strVal val="visible"/>
                                      </p:to>
                                    </p:set>
                                    <p:animEffect transition="in" filter="fade">
                                      <p:cBhvr>
                                        <p:cTn id="99" dur="1000"/>
                                        <p:tgtEl>
                                          <p:spTgt spid="1146"/>
                                        </p:tgtEl>
                                      </p:cBhvr>
                                    </p:animEffect>
                                  </p:childTnLst>
                                </p:cTn>
                              </p:par>
                              <p:par>
                                <p:cTn id="100" presetID="10" presetClass="entr" presetSubtype="0" fill="hold" nodeType="withEffect">
                                  <p:stCondLst>
                                    <p:cond delay="0"/>
                                  </p:stCondLst>
                                  <p:childTnLst>
                                    <p:set>
                                      <p:cBhvr>
                                        <p:cTn id="101" dur="1" fill="hold">
                                          <p:stCondLst>
                                            <p:cond delay="0"/>
                                          </p:stCondLst>
                                        </p:cTn>
                                        <p:tgtEl>
                                          <p:spTgt spid="1156"/>
                                        </p:tgtEl>
                                        <p:attrNameLst>
                                          <p:attrName>style.visibility</p:attrName>
                                        </p:attrNameLst>
                                      </p:cBhvr>
                                      <p:to>
                                        <p:strVal val="visible"/>
                                      </p:to>
                                    </p:set>
                                    <p:animEffect transition="in" filter="fade">
                                      <p:cBhvr>
                                        <p:cTn id="102" dur="1000"/>
                                        <p:tgtEl>
                                          <p:spTgt spid="115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137"/>
                                        </p:tgtEl>
                                        <p:attrNameLst>
                                          <p:attrName>style.visibility</p:attrName>
                                        </p:attrNameLst>
                                      </p:cBhvr>
                                      <p:to>
                                        <p:strVal val="visible"/>
                                      </p:to>
                                    </p:set>
                                    <p:animEffect transition="in" filter="fade">
                                      <p:cBhvr>
                                        <p:cTn id="107" dur="1000"/>
                                        <p:tgtEl>
                                          <p:spTgt spid="1137"/>
                                        </p:tgtEl>
                                      </p:cBhvr>
                                    </p:animEffect>
                                  </p:childTnLst>
                                </p:cTn>
                              </p:par>
                              <p:par>
                                <p:cTn id="108" presetID="10" presetClass="entr" presetSubtype="0" fill="hold" nodeType="withEffect">
                                  <p:stCondLst>
                                    <p:cond delay="0"/>
                                  </p:stCondLst>
                                  <p:childTnLst>
                                    <p:set>
                                      <p:cBhvr>
                                        <p:cTn id="109" dur="1" fill="hold">
                                          <p:stCondLst>
                                            <p:cond delay="0"/>
                                          </p:stCondLst>
                                        </p:cTn>
                                        <p:tgtEl>
                                          <p:spTgt spid="1147"/>
                                        </p:tgtEl>
                                        <p:attrNameLst>
                                          <p:attrName>style.visibility</p:attrName>
                                        </p:attrNameLst>
                                      </p:cBhvr>
                                      <p:to>
                                        <p:strVal val="visible"/>
                                      </p:to>
                                    </p:set>
                                    <p:animEffect transition="in" filter="fade">
                                      <p:cBhvr>
                                        <p:cTn id="110" dur="1000"/>
                                        <p:tgtEl>
                                          <p:spTgt spid="1147"/>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1157"/>
                                        </p:tgtEl>
                                        <p:attrNameLst>
                                          <p:attrName>style.visibility</p:attrName>
                                        </p:attrNameLst>
                                      </p:cBhvr>
                                      <p:to>
                                        <p:strVal val="visible"/>
                                      </p:to>
                                    </p:set>
                                    <p:animEffect transition="in" filter="fade">
                                      <p:cBhvr>
                                        <p:cTn id="115" dur="1000"/>
                                        <p:tgtEl>
                                          <p:spTgt spid="1157"/>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1158"/>
                                        </p:tgtEl>
                                        <p:attrNameLst>
                                          <p:attrName>style.visibility</p:attrName>
                                        </p:attrNameLst>
                                      </p:cBhvr>
                                      <p:to>
                                        <p:strVal val="visible"/>
                                      </p:to>
                                    </p:set>
                                    <p:animEffect transition="in" filter="fade">
                                      <p:cBhvr>
                                        <p:cTn id="120" dur="1000"/>
                                        <p:tgtEl>
                                          <p:spTgt spid="1158"/>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1138"/>
                                        </p:tgtEl>
                                        <p:attrNameLst>
                                          <p:attrName>style.visibility</p:attrName>
                                        </p:attrNameLst>
                                      </p:cBhvr>
                                      <p:to>
                                        <p:strVal val="visible"/>
                                      </p:to>
                                    </p:set>
                                    <p:animEffect transition="in" filter="fade">
                                      <p:cBhvr>
                                        <p:cTn id="125" dur="1000"/>
                                        <p:tgtEl>
                                          <p:spTgt spid="1138"/>
                                        </p:tgtEl>
                                      </p:cBhvr>
                                    </p:animEffect>
                                  </p:childTnLst>
                                </p:cTn>
                              </p:par>
                              <p:par>
                                <p:cTn id="126" presetID="10" presetClass="entr" presetSubtype="0" fill="hold" nodeType="withEffect">
                                  <p:stCondLst>
                                    <p:cond delay="0"/>
                                  </p:stCondLst>
                                  <p:childTnLst>
                                    <p:set>
                                      <p:cBhvr>
                                        <p:cTn id="127" dur="1" fill="hold">
                                          <p:stCondLst>
                                            <p:cond delay="0"/>
                                          </p:stCondLst>
                                        </p:cTn>
                                        <p:tgtEl>
                                          <p:spTgt spid="1148"/>
                                        </p:tgtEl>
                                        <p:attrNameLst>
                                          <p:attrName>style.visibility</p:attrName>
                                        </p:attrNameLst>
                                      </p:cBhvr>
                                      <p:to>
                                        <p:strVal val="visible"/>
                                      </p:to>
                                    </p:set>
                                    <p:animEffect transition="in" filter="fade">
                                      <p:cBhvr>
                                        <p:cTn id="128" dur="1000"/>
                                        <p:tgtEl>
                                          <p:spTgt spid="1148"/>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1159"/>
                                        </p:tgtEl>
                                        <p:attrNameLst>
                                          <p:attrName>style.visibility</p:attrName>
                                        </p:attrNameLst>
                                      </p:cBhvr>
                                      <p:to>
                                        <p:strVal val="visible"/>
                                      </p:to>
                                    </p:set>
                                    <p:animEffect transition="in" filter="fade">
                                      <p:cBhvr>
                                        <p:cTn id="133" dur="1000"/>
                                        <p:tgtEl>
                                          <p:spTgt spid="1159"/>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1139"/>
                                        </p:tgtEl>
                                        <p:attrNameLst>
                                          <p:attrName>style.visibility</p:attrName>
                                        </p:attrNameLst>
                                      </p:cBhvr>
                                      <p:to>
                                        <p:strVal val="visible"/>
                                      </p:to>
                                    </p:set>
                                    <p:animEffect transition="in" filter="fade">
                                      <p:cBhvr>
                                        <p:cTn id="138" dur="1000"/>
                                        <p:tgtEl>
                                          <p:spTgt spid="1139"/>
                                        </p:tgtEl>
                                      </p:cBhvr>
                                    </p:animEffect>
                                  </p:childTnLst>
                                </p:cTn>
                              </p:par>
                              <p:par>
                                <p:cTn id="139" presetID="10" presetClass="entr" presetSubtype="0" fill="hold" nodeType="withEffect">
                                  <p:stCondLst>
                                    <p:cond delay="0"/>
                                  </p:stCondLst>
                                  <p:childTnLst>
                                    <p:set>
                                      <p:cBhvr>
                                        <p:cTn id="140" dur="1" fill="hold">
                                          <p:stCondLst>
                                            <p:cond delay="0"/>
                                          </p:stCondLst>
                                        </p:cTn>
                                        <p:tgtEl>
                                          <p:spTgt spid="1149"/>
                                        </p:tgtEl>
                                        <p:attrNameLst>
                                          <p:attrName>style.visibility</p:attrName>
                                        </p:attrNameLst>
                                      </p:cBhvr>
                                      <p:to>
                                        <p:strVal val="visible"/>
                                      </p:to>
                                    </p:set>
                                    <p:animEffect transition="in" filter="fade">
                                      <p:cBhvr>
                                        <p:cTn id="141" dur="1000"/>
                                        <p:tgtEl>
                                          <p:spTgt spid="1149"/>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nodeType="clickEffect">
                                  <p:stCondLst>
                                    <p:cond delay="0"/>
                                  </p:stCondLst>
                                  <p:childTnLst>
                                    <p:set>
                                      <p:cBhvr>
                                        <p:cTn id="145" dur="1" fill="hold">
                                          <p:stCondLst>
                                            <p:cond delay="0"/>
                                          </p:stCondLst>
                                        </p:cTn>
                                        <p:tgtEl>
                                          <p:spTgt spid="1133"/>
                                        </p:tgtEl>
                                        <p:attrNameLst>
                                          <p:attrName>style.visibility</p:attrName>
                                        </p:attrNameLst>
                                      </p:cBhvr>
                                      <p:to>
                                        <p:strVal val="visible"/>
                                      </p:to>
                                    </p:set>
                                    <p:animEffect transition="in" filter="fade">
                                      <p:cBhvr>
                                        <p:cTn id="146" dur="1000"/>
                                        <p:tgtEl>
                                          <p:spTgt spid="1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Shape 1059"/>
        <p:cNvGrpSpPr/>
        <p:nvPr/>
      </p:nvGrpSpPr>
      <p:grpSpPr>
        <a:xfrm>
          <a:off x="0" y="0"/>
          <a:ext cx="0" cy="0"/>
          <a:chOff x="0" y="0"/>
          <a:chExt cx="0" cy="0"/>
        </a:xfrm>
      </p:grpSpPr>
      <p:sp>
        <p:nvSpPr>
          <p:cNvPr id="1060" name="Google Shape;1060;p99"/>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Results: Generalization Experiments</a:t>
            </a:r>
            <a:endParaRPr/>
          </a:p>
        </p:txBody>
      </p:sp>
      <p:sp>
        <p:nvSpPr>
          <p:cNvPr id="1061" name="Google Shape;1061;p99"/>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t>Instructions improve </a:t>
            </a:r>
            <a:endParaRPr dirty="0"/>
          </a:p>
          <a:p>
            <a:pPr indent="0">
              <a:buNone/>
            </a:pPr>
            <a:r>
              <a:rPr lang="en" dirty="0"/>
              <a:t>generalization to </a:t>
            </a:r>
            <a:r>
              <a:rPr lang="en" b="1" dirty="0"/>
              <a:t>unseen</a:t>
            </a:r>
            <a:r>
              <a:rPr lang="en" dirty="0"/>
              <a:t> </a:t>
            </a:r>
            <a:endParaRPr dirty="0"/>
          </a:p>
          <a:p>
            <a:pPr indent="0">
              <a:buNone/>
            </a:pPr>
            <a:r>
              <a:rPr lang="en" dirty="0"/>
              <a:t>tasks. </a:t>
            </a:r>
            <a:endParaRPr dirty="0"/>
          </a:p>
          <a:p>
            <a:pPr marL="0" indent="0">
              <a:buNone/>
            </a:pPr>
            <a:endParaRPr dirty="0"/>
          </a:p>
        </p:txBody>
      </p:sp>
      <p:sp>
        <p:nvSpPr>
          <p:cNvPr id="1062" name="Google Shape;1062;p99"/>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87</a:t>
            </a:fld>
            <a:endParaRPr/>
          </a:p>
        </p:txBody>
      </p:sp>
      <p:cxnSp>
        <p:nvCxnSpPr>
          <p:cNvPr id="1063" name="Google Shape;1063;p99"/>
          <p:cNvCxnSpPr/>
          <p:nvPr/>
        </p:nvCxnSpPr>
        <p:spPr>
          <a:xfrm flipH="1">
            <a:off x="5734133" y="1642233"/>
            <a:ext cx="28000" cy="4091600"/>
          </a:xfrm>
          <a:prstGeom prst="straightConnector1">
            <a:avLst/>
          </a:prstGeom>
          <a:noFill/>
          <a:ln w="28575" cap="flat" cmpd="sng">
            <a:solidFill>
              <a:schemeClr val="dk2"/>
            </a:solidFill>
            <a:prstDash val="solid"/>
            <a:round/>
            <a:headEnd type="none" w="med" len="med"/>
            <a:tailEnd type="none" w="med" len="med"/>
          </a:ln>
        </p:spPr>
      </p:cxnSp>
      <p:sp>
        <p:nvSpPr>
          <p:cNvPr id="1064" name="Google Shape;1064;p99"/>
          <p:cNvSpPr/>
          <p:nvPr/>
        </p:nvSpPr>
        <p:spPr>
          <a:xfrm>
            <a:off x="5979100" y="5303033"/>
            <a:ext cx="353600" cy="430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1065" name="Google Shape;1065;p99"/>
          <p:cNvCxnSpPr/>
          <p:nvPr/>
        </p:nvCxnSpPr>
        <p:spPr>
          <a:xfrm>
            <a:off x="5734133" y="1892833"/>
            <a:ext cx="6160000" cy="23600"/>
          </a:xfrm>
          <a:prstGeom prst="straightConnector1">
            <a:avLst/>
          </a:prstGeom>
          <a:noFill/>
          <a:ln w="9525" cap="flat" cmpd="sng">
            <a:solidFill>
              <a:srgbClr val="FF0000"/>
            </a:solidFill>
            <a:prstDash val="dash"/>
            <a:round/>
            <a:headEnd type="none" w="med" len="med"/>
            <a:tailEnd type="none" w="med" len="med"/>
          </a:ln>
        </p:spPr>
      </p:cxnSp>
      <p:sp>
        <p:nvSpPr>
          <p:cNvPr id="1066" name="Google Shape;1066;p99"/>
          <p:cNvSpPr/>
          <p:nvPr/>
        </p:nvSpPr>
        <p:spPr>
          <a:xfrm>
            <a:off x="7096700" y="4848667"/>
            <a:ext cx="353600" cy="885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067" name="Google Shape;1067;p99"/>
          <p:cNvSpPr/>
          <p:nvPr/>
        </p:nvSpPr>
        <p:spPr>
          <a:xfrm>
            <a:off x="8315900" y="4226100"/>
            <a:ext cx="353600" cy="1509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068" name="Google Shape;1068;p99"/>
          <p:cNvSpPr/>
          <p:nvPr/>
        </p:nvSpPr>
        <p:spPr>
          <a:xfrm>
            <a:off x="9535100" y="4341633"/>
            <a:ext cx="353600" cy="1435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069" name="Google Shape;1069;p99"/>
          <p:cNvSpPr/>
          <p:nvPr/>
        </p:nvSpPr>
        <p:spPr>
          <a:xfrm>
            <a:off x="10754300" y="4085933"/>
            <a:ext cx="353600" cy="1691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070" name="Google Shape;1070;p99"/>
          <p:cNvSpPr/>
          <p:nvPr/>
        </p:nvSpPr>
        <p:spPr>
          <a:xfrm>
            <a:off x="7503100" y="5533767"/>
            <a:ext cx="353600" cy="201600"/>
          </a:xfrm>
          <a:prstGeom prst="rect">
            <a:avLst/>
          </a:prstGeom>
          <a:solidFill>
            <a:srgbClr val="00B050"/>
          </a:solidFill>
          <a:ln w="9525"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071" name="Google Shape;1071;p99"/>
          <p:cNvSpPr/>
          <p:nvPr/>
        </p:nvSpPr>
        <p:spPr>
          <a:xfrm>
            <a:off x="8722300" y="5349767"/>
            <a:ext cx="353600" cy="385200"/>
          </a:xfrm>
          <a:prstGeom prst="rect">
            <a:avLst/>
          </a:prstGeom>
          <a:solidFill>
            <a:srgbClr val="00B050"/>
          </a:solidFill>
          <a:ln w="9525"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072" name="Google Shape;1072;p99"/>
          <p:cNvSpPr/>
          <p:nvPr/>
        </p:nvSpPr>
        <p:spPr>
          <a:xfrm>
            <a:off x="9941500" y="4613767"/>
            <a:ext cx="353600" cy="1163600"/>
          </a:xfrm>
          <a:prstGeom prst="rect">
            <a:avLst/>
          </a:prstGeom>
          <a:solidFill>
            <a:srgbClr val="00B050"/>
          </a:solidFill>
          <a:ln w="9525"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073" name="Google Shape;1073;p99"/>
          <p:cNvSpPr/>
          <p:nvPr/>
        </p:nvSpPr>
        <p:spPr>
          <a:xfrm>
            <a:off x="11160700" y="4613767"/>
            <a:ext cx="353600" cy="1163600"/>
          </a:xfrm>
          <a:prstGeom prst="rect">
            <a:avLst/>
          </a:prstGeom>
          <a:solidFill>
            <a:srgbClr val="00B050"/>
          </a:solidFill>
          <a:ln w="9525"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1074" name="Google Shape;1074;p99"/>
          <p:cNvCxnSpPr/>
          <p:nvPr/>
        </p:nvCxnSpPr>
        <p:spPr>
          <a:xfrm>
            <a:off x="5720133" y="5733833"/>
            <a:ext cx="6188000" cy="43200"/>
          </a:xfrm>
          <a:prstGeom prst="straightConnector1">
            <a:avLst/>
          </a:prstGeom>
          <a:noFill/>
          <a:ln w="28575" cap="flat" cmpd="sng">
            <a:solidFill>
              <a:schemeClr val="dk2"/>
            </a:solidFill>
            <a:prstDash val="solid"/>
            <a:round/>
            <a:headEnd type="none" w="med" len="med"/>
            <a:tailEnd type="none" w="med" len="med"/>
          </a:ln>
        </p:spPr>
      </p:cxnSp>
      <p:sp>
        <p:nvSpPr>
          <p:cNvPr id="1075" name="Google Shape;1075;p99"/>
          <p:cNvSpPr txBox="1"/>
          <p:nvPr/>
        </p:nvSpPr>
        <p:spPr>
          <a:xfrm>
            <a:off x="5836900" y="4880233"/>
            <a:ext cx="6380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b="1">
                <a:latin typeface="Lato"/>
                <a:ea typeface="Lato"/>
                <a:cs typeface="Lato"/>
                <a:sym typeface="Lato"/>
              </a:rPr>
              <a:t>0.17</a:t>
            </a:r>
            <a:endParaRPr sz="1200" b="1">
              <a:latin typeface="Lato"/>
              <a:ea typeface="Lato"/>
              <a:cs typeface="Lato"/>
              <a:sym typeface="Lato"/>
            </a:endParaRPr>
          </a:p>
        </p:txBody>
      </p:sp>
      <p:sp>
        <p:nvSpPr>
          <p:cNvPr id="1076" name="Google Shape;1076;p99"/>
          <p:cNvSpPr txBox="1"/>
          <p:nvPr/>
        </p:nvSpPr>
        <p:spPr>
          <a:xfrm>
            <a:off x="6954500" y="4429300"/>
            <a:ext cx="6380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b="1">
                <a:latin typeface="Lato"/>
                <a:ea typeface="Lato"/>
                <a:cs typeface="Lato"/>
                <a:sym typeface="Lato"/>
              </a:rPr>
              <a:t>0.22</a:t>
            </a:r>
            <a:endParaRPr sz="1200" b="1">
              <a:latin typeface="Lato"/>
              <a:ea typeface="Lato"/>
              <a:cs typeface="Lato"/>
              <a:sym typeface="Lato"/>
            </a:endParaRPr>
          </a:p>
        </p:txBody>
      </p:sp>
      <p:sp>
        <p:nvSpPr>
          <p:cNvPr id="1077" name="Google Shape;1077;p99"/>
          <p:cNvSpPr txBox="1"/>
          <p:nvPr/>
        </p:nvSpPr>
        <p:spPr>
          <a:xfrm>
            <a:off x="8173700" y="3835400"/>
            <a:ext cx="6380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b="1">
                <a:latin typeface="Lato"/>
                <a:ea typeface="Lato"/>
                <a:cs typeface="Lato"/>
                <a:sym typeface="Lato"/>
              </a:rPr>
              <a:t>0.27</a:t>
            </a:r>
            <a:endParaRPr sz="1200" b="1">
              <a:latin typeface="Lato"/>
              <a:ea typeface="Lato"/>
              <a:cs typeface="Lato"/>
              <a:sym typeface="Lato"/>
            </a:endParaRPr>
          </a:p>
        </p:txBody>
      </p:sp>
      <p:sp>
        <p:nvSpPr>
          <p:cNvPr id="1078" name="Google Shape;1078;p99"/>
          <p:cNvSpPr txBox="1"/>
          <p:nvPr/>
        </p:nvSpPr>
        <p:spPr>
          <a:xfrm>
            <a:off x="9392900" y="3910833"/>
            <a:ext cx="6380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b="1">
                <a:latin typeface="Lato"/>
                <a:ea typeface="Lato"/>
                <a:cs typeface="Lato"/>
                <a:sym typeface="Lato"/>
              </a:rPr>
              <a:t>0.26</a:t>
            </a:r>
            <a:endParaRPr sz="1200" b="1">
              <a:latin typeface="Lato"/>
              <a:ea typeface="Lato"/>
              <a:cs typeface="Lato"/>
              <a:sym typeface="Lato"/>
            </a:endParaRPr>
          </a:p>
        </p:txBody>
      </p:sp>
      <p:sp>
        <p:nvSpPr>
          <p:cNvPr id="1079" name="Google Shape;1079;p99"/>
          <p:cNvSpPr txBox="1"/>
          <p:nvPr/>
        </p:nvSpPr>
        <p:spPr>
          <a:xfrm>
            <a:off x="10612100" y="3680867"/>
            <a:ext cx="6380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b="1">
                <a:latin typeface="Lato"/>
                <a:ea typeface="Lato"/>
                <a:cs typeface="Lato"/>
                <a:sym typeface="Lato"/>
              </a:rPr>
              <a:t>0.28</a:t>
            </a:r>
            <a:endParaRPr sz="1200" b="1">
              <a:latin typeface="Lato"/>
              <a:ea typeface="Lato"/>
              <a:cs typeface="Lato"/>
              <a:sym typeface="Lato"/>
            </a:endParaRPr>
          </a:p>
        </p:txBody>
      </p:sp>
      <p:sp>
        <p:nvSpPr>
          <p:cNvPr id="1080" name="Google Shape;1080;p99"/>
          <p:cNvSpPr txBox="1"/>
          <p:nvPr/>
        </p:nvSpPr>
        <p:spPr>
          <a:xfrm>
            <a:off x="11018500" y="4226100"/>
            <a:ext cx="6380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b="1">
                <a:latin typeface="Lato"/>
                <a:ea typeface="Lato"/>
                <a:cs typeface="Lato"/>
                <a:sym typeface="Lato"/>
              </a:rPr>
              <a:t>0.24</a:t>
            </a:r>
            <a:endParaRPr sz="1200" b="1">
              <a:latin typeface="Lato"/>
              <a:ea typeface="Lato"/>
              <a:cs typeface="Lato"/>
              <a:sym typeface="Lato"/>
            </a:endParaRPr>
          </a:p>
        </p:txBody>
      </p:sp>
      <p:sp>
        <p:nvSpPr>
          <p:cNvPr id="1081" name="Google Shape;1081;p99"/>
          <p:cNvSpPr txBox="1"/>
          <p:nvPr/>
        </p:nvSpPr>
        <p:spPr>
          <a:xfrm>
            <a:off x="9799300" y="4226100"/>
            <a:ext cx="6380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b="1">
                <a:latin typeface="Lato"/>
                <a:ea typeface="Lato"/>
                <a:cs typeface="Lato"/>
                <a:sym typeface="Lato"/>
              </a:rPr>
              <a:t>0.24</a:t>
            </a:r>
            <a:endParaRPr sz="1200" b="1">
              <a:latin typeface="Lato"/>
              <a:ea typeface="Lato"/>
              <a:cs typeface="Lato"/>
              <a:sym typeface="Lato"/>
            </a:endParaRPr>
          </a:p>
        </p:txBody>
      </p:sp>
      <p:sp>
        <p:nvSpPr>
          <p:cNvPr id="1082" name="Google Shape;1082;p99"/>
          <p:cNvSpPr txBox="1"/>
          <p:nvPr/>
        </p:nvSpPr>
        <p:spPr>
          <a:xfrm>
            <a:off x="8580100" y="4950267"/>
            <a:ext cx="6380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b="1">
                <a:latin typeface="Lato"/>
                <a:ea typeface="Lato"/>
                <a:cs typeface="Lato"/>
                <a:sym typeface="Lato"/>
              </a:rPr>
              <a:t>0.16</a:t>
            </a:r>
            <a:endParaRPr sz="1200" b="1">
              <a:latin typeface="Lato"/>
              <a:ea typeface="Lato"/>
              <a:cs typeface="Lato"/>
              <a:sym typeface="Lato"/>
            </a:endParaRPr>
          </a:p>
        </p:txBody>
      </p:sp>
      <p:sp>
        <p:nvSpPr>
          <p:cNvPr id="1083" name="Google Shape;1083;p99"/>
          <p:cNvSpPr txBox="1"/>
          <p:nvPr/>
        </p:nvSpPr>
        <p:spPr>
          <a:xfrm>
            <a:off x="7360884" y="5099033"/>
            <a:ext cx="6380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b="1">
                <a:latin typeface="Lato"/>
                <a:ea typeface="Lato"/>
                <a:cs typeface="Lato"/>
                <a:sym typeface="Lato"/>
              </a:rPr>
              <a:t>0.14</a:t>
            </a:r>
            <a:endParaRPr sz="1200" b="1">
              <a:latin typeface="Lato"/>
              <a:ea typeface="Lato"/>
              <a:cs typeface="Lato"/>
              <a:sym typeface="Lato"/>
            </a:endParaRPr>
          </a:p>
        </p:txBody>
      </p:sp>
      <p:sp>
        <p:nvSpPr>
          <p:cNvPr id="1084" name="Google Shape;1084;p99"/>
          <p:cNvSpPr txBox="1"/>
          <p:nvPr/>
        </p:nvSpPr>
        <p:spPr>
          <a:xfrm>
            <a:off x="11303540" y="1843621"/>
            <a:ext cx="6380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b="1">
                <a:latin typeface="Lato"/>
                <a:ea typeface="Lato"/>
                <a:cs typeface="Lato"/>
                <a:sym typeface="Lato"/>
              </a:rPr>
              <a:t>0.63</a:t>
            </a:r>
            <a:endParaRPr sz="1200" b="1">
              <a:latin typeface="Lato"/>
              <a:ea typeface="Lato"/>
              <a:cs typeface="Lato"/>
              <a:sym typeface="Lato"/>
            </a:endParaRPr>
          </a:p>
        </p:txBody>
      </p:sp>
      <p:sp>
        <p:nvSpPr>
          <p:cNvPr id="1085" name="Google Shape;1085;p99"/>
          <p:cNvSpPr txBox="1"/>
          <p:nvPr/>
        </p:nvSpPr>
        <p:spPr>
          <a:xfrm>
            <a:off x="7450300" y="6231401"/>
            <a:ext cx="3393200" cy="4924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600" b="1">
                <a:latin typeface="Lato"/>
                <a:ea typeface="Lato"/>
                <a:cs typeface="Lato"/>
                <a:sym typeface="Lato"/>
              </a:rPr>
              <a:t>BART                             GPT3</a:t>
            </a:r>
            <a:endParaRPr sz="1600" b="1">
              <a:latin typeface="Lato"/>
              <a:ea typeface="Lato"/>
              <a:cs typeface="Lato"/>
              <a:sym typeface="Lato"/>
            </a:endParaRPr>
          </a:p>
        </p:txBody>
      </p:sp>
      <p:sp>
        <p:nvSpPr>
          <p:cNvPr id="1086" name="Google Shape;1086;p99"/>
          <p:cNvSpPr/>
          <p:nvPr/>
        </p:nvSpPr>
        <p:spPr>
          <a:xfrm>
            <a:off x="7096700" y="6296100"/>
            <a:ext cx="353600" cy="293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087" name="Google Shape;1087;p99"/>
          <p:cNvSpPr/>
          <p:nvPr/>
        </p:nvSpPr>
        <p:spPr>
          <a:xfrm>
            <a:off x="8771100" y="6296100"/>
            <a:ext cx="353600" cy="293200"/>
          </a:xfrm>
          <a:prstGeom prst="rect">
            <a:avLst/>
          </a:prstGeom>
          <a:solidFill>
            <a:srgbClr val="00B050"/>
          </a:solidFill>
          <a:ln w="9525"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088" name="Google Shape;1088;p99"/>
          <p:cNvSpPr txBox="1"/>
          <p:nvPr/>
        </p:nvSpPr>
        <p:spPr>
          <a:xfrm>
            <a:off x="5598500" y="5768767"/>
            <a:ext cx="1583200" cy="4924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600" b="1">
                <a:solidFill>
                  <a:srgbClr val="980000"/>
                </a:solidFill>
                <a:latin typeface="Lato"/>
                <a:ea typeface="Lato"/>
                <a:cs typeface="Lato"/>
                <a:sym typeface="Lato"/>
              </a:rPr>
              <a:t>Instance only</a:t>
            </a:r>
            <a:endParaRPr sz="1600" b="1">
              <a:solidFill>
                <a:srgbClr val="980000"/>
              </a:solidFill>
              <a:latin typeface="Lato"/>
              <a:ea typeface="Lato"/>
              <a:cs typeface="Lato"/>
              <a:sym typeface="Lato"/>
            </a:endParaRPr>
          </a:p>
        </p:txBody>
      </p:sp>
      <p:sp>
        <p:nvSpPr>
          <p:cNvPr id="1089" name="Google Shape;1089;p99"/>
          <p:cNvSpPr txBox="1"/>
          <p:nvPr/>
        </p:nvSpPr>
        <p:spPr>
          <a:xfrm>
            <a:off x="4730900" y="3565501"/>
            <a:ext cx="4944000" cy="4924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600" b="1">
                <a:solidFill>
                  <a:srgbClr val="980000"/>
                </a:solidFill>
                <a:latin typeface="Lato"/>
                <a:ea typeface="Lato"/>
                <a:cs typeface="Lato"/>
                <a:sym typeface="Lato"/>
              </a:rPr>
              <a:t>ROUGE</a:t>
            </a:r>
            <a:endParaRPr>
              <a:latin typeface="Lato"/>
              <a:ea typeface="Lato"/>
              <a:cs typeface="Lato"/>
              <a:sym typeface="Lato"/>
            </a:endParaRPr>
          </a:p>
        </p:txBody>
      </p:sp>
      <p:sp>
        <p:nvSpPr>
          <p:cNvPr id="1090" name="Google Shape;1090;p99"/>
          <p:cNvSpPr txBox="1"/>
          <p:nvPr/>
        </p:nvSpPr>
        <p:spPr>
          <a:xfrm>
            <a:off x="6074500" y="1459934"/>
            <a:ext cx="4944000" cy="4924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600" b="1">
                <a:solidFill>
                  <a:srgbClr val="980000"/>
                </a:solidFill>
                <a:latin typeface="Lato"/>
                <a:ea typeface="Lato"/>
                <a:cs typeface="Lato"/>
                <a:sym typeface="Lato"/>
              </a:rPr>
              <a:t>Task Specific Model</a:t>
            </a:r>
            <a:endParaRPr>
              <a:latin typeface="Lato"/>
              <a:ea typeface="Lato"/>
              <a:cs typeface="Lato"/>
              <a:sym typeface="Lato"/>
            </a:endParaRPr>
          </a:p>
        </p:txBody>
      </p:sp>
      <p:sp>
        <p:nvSpPr>
          <p:cNvPr id="1091" name="Google Shape;1091;p99"/>
          <p:cNvSpPr txBox="1"/>
          <p:nvPr/>
        </p:nvSpPr>
        <p:spPr>
          <a:xfrm>
            <a:off x="419700" y="3178667"/>
            <a:ext cx="4531200" cy="3071570"/>
          </a:xfrm>
          <a:prstGeom prst="rect">
            <a:avLst/>
          </a:prstGeom>
          <a:noFill/>
          <a:ln>
            <a:noFill/>
          </a:ln>
        </p:spPr>
        <p:txBody>
          <a:bodyPr spcFirstLastPara="1" wrap="square" lIns="121900" tIns="121900" rIns="121900" bIns="121900" anchor="t" anchorCtr="0">
            <a:spAutoFit/>
          </a:bodyPr>
          <a:lstStyle/>
          <a:p>
            <a:pPr marL="609585">
              <a:lnSpc>
                <a:spcPct val="115000"/>
              </a:lnSpc>
              <a:spcBef>
                <a:spcPts val="0"/>
              </a:spcBef>
              <a:spcAft>
                <a:spcPts val="0"/>
              </a:spcAft>
            </a:pPr>
            <a:endParaRPr sz="2400" dirty="0">
              <a:solidFill>
                <a:schemeClr val="dk1"/>
              </a:solidFill>
              <a:latin typeface="Lato"/>
              <a:ea typeface="Lato"/>
              <a:cs typeface="Lato"/>
              <a:sym typeface="Lato"/>
            </a:endParaRPr>
          </a:p>
          <a:p>
            <a:pPr marL="609585" indent="-457189">
              <a:lnSpc>
                <a:spcPct val="115000"/>
              </a:lnSpc>
              <a:spcBef>
                <a:spcPts val="0"/>
              </a:spcBef>
              <a:spcAft>
                <a:spcPts val="0"/>
              </a:spcAft>
              <a:buClr>
                <a:schemeClr val="dk1"/>
              </a:buClr>
              <a:buSzPts val="1800"/>
              <a:buFont typeface="Lato"/>
              <a:buChar char="●"/>
            </a:pPr>
            <a:r>
              <a:rPr lang="en" sz="2400" dirty="0">
                <a:solidFill>
                  <a:schemeClr val="dk1"/>
                </a:solidFill>
                <a:latin typeface="Lato"/>
                <a:ea typeface="Lato"/>
                <a:cs typeface="Lato"/>
                <a:sym typeface="Lato"/>
              </a:rPr>
              <a:t>Instructions also improve</a:t>
            </a:r>
            <a:endParaRPr sz="2400" dirty="0">
              <a:solidFill>
                <a:schemeClr val="dk1"/>
              </a:solidFill>
              <a:latin typeface="Lato"/>
              <a:ea typeface="Lato"/>
              <a:cs typeface="Lato"/>
              <a:sym typeface="Lato"/>
            </a:endParaRPr>
          </a:p>
          <a:p>
            <a:pPr>
              <a:lnSpc>
                <a:spcPct val="115000"/>
              </a:lnSpc>
              <a:spcBef>
                <a:spcPts val="0"/>
              </a:spcBef>
              <a:spcAft>
                <a:spcPts val="0"/>
              </a:spcAft>
            </a:pPr>
            <a:r>
              <a:rPr lang="en" sz="2400" dirty="0">
                <a:solidFill>
                  <a:schemeClr val="dk1"/>
                </a:solidFill>
                <a:latin typeface="Lato"/>
                <a:ea typeface="Lato"/>
                <a:cs typeface="Lato"/>
                <a:sym typeface="Lato"/>
              </a:rPr>
              <a:t>           few shot performance.</a:t>
            </a:r>
            <a:endParaRPr sz="2400" dirty="0">
              <a:solidFill>
                <a:schemeClr val="dk1"/>
              </a:solidFill>
              <a:latin typeface="Lato"/>
              <a:ea typeface="Lato"/>
              <a:cs typeface="Lato"/>
              <a:sym typeface="Lato"/>
            </a:endParaRPr>
          </a:p>
          <a:p>
            <a:pPr marL="609585">
              <a:lnSpc>
                <a:spcPct val="115000"/>
              </a:lnSpc>
              <a:spcBef>
                <a:spcPts val="0"/>
              </a:spcBef>
              <a:spcAft>
                <a:spcPts val="0"/>
              </a:spcAft>
            </a:pPr>
            <a:endParaRPr sz="2400" dirty="0">
              <a:solidFill>
                <a:schemeClr val="dk1"/>
              </a:solidFill>
              <a:latin typeface="Lato"/>
              <a:ea typeface="Lato"/>
              <a:cs typeface="Lato"/>
              <a:sym typeface="Lato"/>
            </a:endParaRPr>
          </a:p>
          <a:p>
            <a:pPr marL="609585">
              <a:lnSpc>
                <a:spcPct val="115000"/>
              </a:lnSpc>
              <a:spcBef>
                <a:spcPts val="0"/>
              </a:spcBef>
              <a:spcAft>
                <a:spcPts val="0"/>
              </a:spcAft>
            </a:pPr>
            <a:endParaRPr sz="2400" dirty="0">
              <a:solidFill>
                <a:schemeClr val="dk1"/>
              </a:solidFill>
              <a:latin typeface="Lato"/>
              <a:ea typeface="Lato"/>
              <a:cs typeface="Lato"/>
              <a:sym typeface="Lato"/>
            </a:endParaRPr>
          </a:p>
          <a:p>
            <a:pPr>
              <a:lnSpc>
                <a:spcPct val="115000"/>
              </a:lnSpc>
              <a:spcBef>
                <a:spcPts val="0"/>
              </a:spcBef>
              <a:spcAft>
                <a:spcPts val="0"/>
              </a:spcAft>
            </a:pPr>
            <a:endParaRPr sz="2400" dirty="0">
              <a:solidFill>
                <a:schemeClr val="dk1"/>
              </a:solidFill>
              <a:latin typeface="Lato"/>
              <a:ea typeface="Lato"/>
              <a:cs typeface="Lato"/>
              <a:sym typeface="Lato"/>
            </a:endParaRPr>
          </a:p>
          <a:p>
            <a:pPr>
              <a:spcBef>
                <a:spcPts val="0"/>
              </a:spcBef>
              <a:spcAft>
                <a:spcPts val="0"/>
              </a:spcAft>
            </a:pPr>
            <a:endParaRPr dirty="0">
              <a:latin typeface="Lato"/>
              <a:ea typeface="Lato"/>
              <a:cs typeface="Lato"/>
              <a:sym typeface="Lato"/>
            </a:endParaRPr>
          </a:p>
        </p:txBody>
      </p:sp>
      <p:sp>
        <p:nvSpPr>
          <p:cNvPr id="1092" name="Google Shape;1092;p99"/>
          <p:cNvSpPr txBox="1"/>
          <p:nvPr/>
        </p:nvSpPr>
        <p:spPr>
          <a:xfrm>
            <a:off x="402933" y="5232400"/>
            <a:ext cx="4963600" cy="1095644"/>
          </a:xfrm>
          <a:prstGeom prst="rect">
            <a:avLst/>
          </a:prstGeom>
          <a:noFill/>
          <a:ln>
            <a:noFill/>
          </a:ln>
        </p:spPr>
        <p:txBody>
          <a:bodyPr spcFirstLastPara="1" wrap="square" lIns="121900" tIns="121900" rIns="121900" bIns="121900" anchor="t" anchorCtr="0">
            <a:spAutoFit/>
          </a:bodyPr>
          <a:lstStyle/>
          <a:p>
            <a:pPr marL="609585" indent="-457189">
              <a:lnSpc>
                <a:spcPct val="115000"/>
              </a:lnSpc>
              <a:spcBef>
                <a:spcPts val="0"/>
              </a:spcBef>
              <a:spcAft>
                <a:spcPts val="0"/>
              </a:spcAft>
              <a:buClr>
                <a:schemeClr val="dk1"/>
              </a:buClr>
              <a:buSzPts val="1800"/>
              <a:buFont typeface="Lato"/>
              <a:buChar char="●"/>
            </a:pPr>
            <a:r>
              <a:rPr lang="en" sz="2400" dirty="0">
                <a:solidFill>
                  <a:schemeClr val="dk1"/>
                </a:solidFill>
                <a:latin typeface="Lato"/>
                <a:ea typeface="Lato"/>
                <a:cs typeface="Lato"/>
                <a:sym typeface="Lato"/>
              </a:rPr>
              <a:t>NATURAL-INSTRUCTIONS has a wide margin to be solved.</a:t>
            </a:r>
            <a:endParaRPr dirty="0">
              <a:latin typeface="Lato"/>
              <a:ea typeface="Lato"/>
              <a:cs typeface="Lato"/>
              <a:sym typeface="Lato"/>
            </a:endParaRPr>
          </a:p>
        </p:txBody>
      </p:sp>
      <p:sp>
        <p:nvSpPr>
          <p:cNvPr id="1093" name="Google Shape;1093;p99"/>
          <p:cNvSpPr txBox="1"/>
          <p:nvPr/>
        </p:nvSpPr>
        <p:spPr>
          <a:xfrm>
            <a:off x="6411300" y="5768767"/>
            <a:ext cx="1583200" cy="492402"/>
          </a:xfrm>
          <a:prstGeom prst="rect">
            <a:avLst/>
          </a:prstGeom>
          <a:noFill/>
          <a:ln>
            <a:noFill/>
          </a:ln>
        </p:spPr>
        <p:txBody>
          <a:bodyPr spcFirstLastPara="1" wrap="square" lIns="121900" tIns="121900" rIns="121900" bIns="121900" anchor="t" anchorCtr="0">
            <a:spAutoFit/>
          </a:bodyPr>
          <a:lstStyle/>
          <a:p>
            <a:pPr marL="609585">
              <a:spcBef>
                <a:spcPts val="0"/>
              </a:spcBef>
              <a:spcAft>
                <a:spcPts val="0"/>
              </a:spcAft>
            </a:pPr>
            <a:r>
              <a:rPr lang="en" sz="1600" b="1">
                <a:solidFill>
                  <a:srgbClr val="980000"/>
                </a:solidFill>
                <a:latin typeface="Lato"/>
                <a:ea typeface="Lato"/>
                <a:cs typeface="Lato"/>
                <a:sym typeface="Lato"/>
              </a:rPr>
              <a:t>Prompt</a:t>
            </a:r>
            <a:endParaRPr sz="1600" b="1">
              <a:solidFill>
                <a:srgbClr val="980000"/>
              </a:solidFill>
              <a:latin typeface="Lato"/>
              <a:ea typeface="Lato"/>
              <a:cs typeface="Lato"/>
              <a:sym typeface="Lato"/>
            </a:endParaRPr>
          </a:p>
        </p:txBody>
      </p:sp>
      <p:sp>
        <p:nvSpPr>
          <p:cNvPr id="1094" name="Google Shape;1094;p99"/>
          <p:cNvSpPr txBox="1"/>
          <p:nvPr/>
        </p:nvSpPr>
        <p:spPr>
          <a:xfrm>
            <a:off x="8036900" y="5768767"/>
            <a:ext cx="1583200" cy="4924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600" b="1">
                <a:solidFill>
                  <a:srgbClr val="980000"/>
                </a:solidFill>
                <a:latin typeface="Lato"/>
                <a:ea typeface="Lato"/>
                <a:cs typeface="Lato"/>
                <a:sym typeface="Lato"/>
              </a:rPr>
              <a:t>Prompt+Def. </a:t>
            </a:r>
            <a:endParaRPr sz="1600" b="1">
              <a:solidFill>
                <a:srgbClr val="980000"/>
              </a:solidFill>
              <a:latin typeface="Lato"/>
              <a:ea typeface="Lato"/>
              <a:cs typeface="Lato"/>
              <a:sym typeface="Lato"/>
            </a:endParaRPr>
          </a:p>
        </p:txBody>
      </p:sp>
      <p:sp>
        <p:nvSpPr>
          <p:cNvPr id="1095" name="Google Shape;1095;p99"/>
          <p:cNvSpPr txBox="1"/>
          <p:nvPr/>
        </p:nvSpPr>
        <p:spPr>
          <a:xfrm>
            <a:off x="8849700" y="5768767"/>
            <a:ext cx="1583200" cy="492402"/>
          </a:xfrm>
          <a:prstGeom prst="rect">
            <a:avLst/>
          </a:prstGeom>
          <a:noFill/>
          <a:ln>
            <a:noFill/>
          </a:ln>
        </p:spPr>
        <p:txBody>
          <a:bodyPr spcFirstLastPara="1" wrap="square" lIns="121900" tIns="121900" rIns="121900" bIns="121900" anchor="t" anchorCtr="0">
            <a:spAutoFit/>
          </a:bodyPr>
          <a:lstStyle/>
          <a:p>
            <a:pPr marL="609585">
              <a:spcBef>
                <a:spcPts val="0"/>
              </a:spcBef>
              <a:spcAft>
                <a:spcPts val="0"/>
              </a:spcAft>
            </a:pPr>
            <a:r>
              <a:rPr lang="en" sz="1600" b="1">
                <a:solidFill>
                  <a:srgbClr val="980000"/>
                </a:solidFill>
                <a:latin typeface="Lato"/>
                <a:ea typeface="Lato"/>
                <a:cs typeface="Lato"/>
                <a:sym typeface="Lato"/>
              </a:rPr>
              <a:t>Pos. Ex.</a:t>
            </a:r>
            <a:endParaRPr sz="1600" b="1">
              <a:solidFill>
                <a:srgbClr val="980000"/>
              </a:solidFill>
              <a:latin typeface="Lato"/>
              <a:ea typeface="Lato"/>
              <a:cs typeface="Lato"/>
              <a:sym typeface="Lato"/>
            </a:endParaRPr>
          </a:p>
        </p:txBody>
      </p:sp>
      <p:sp>
        <p:nvSpPr>
          <p:cNvPr id="1096" name="Google Shape;1096;p99"/>
          <p:cNvSpPr txBox="1"/>
          <p:nvPr/>
        </p:nvSpPr>
        <p:spPr>
          <a:xfrm>
            <a:off x="9799300" y="5768768"/>
            <a:ext cx="2348000" cy="492402"/>
          </a:xfrm>
          <a:prstGeom prst="rect">
            <a:avLst/>
          </a:prstGeom>
          <a:noFill/>
          <a:ln>
            <a:noFill/>
          </a:ln>
        </p:spPr>
        <p:txBody>
          <a:bodyPr spcFirstLastPara="1" wrap="square" lIns="121900" tIns="121900" rIns="121900" bIns="121900" anchor="t" anchorCtr="0">
            <a:spAutoFit/>
          </a:bodyPr>
          <a:lstStyle/>
          <a:p>
            <a:pPr marL="609585">
              <a:spcBef>
                <a:spcPts val="0"/>
              </a:spcBef>
              <a:spcAft>
                <a:spcPts val="0"/>
              </a:spcAft>
            </a:pPr>
            <a:r>
              <a:rPr lang="en" sz="1600" b="1">
                <a:solidFill>
                  <a:srgbClr val="980000"/>
                </a:solidFill>
                <a:latin typeface="Lato"/>
                <a:ea typeface="Lato"/>
                <a:cs typeface="Lato"/>
                <a:sym typeface="Lato"/>
              </a:rPr>
              <a:t>All Instructions</a:t>
            </a:r>
            <a:endParaRPr sz="1600" b="1">
              <a:solidFill>
                <a:srgbClr val="980000"/>
              </a:solidFill>
              <a:latin typeface="Lato"/>
              <a:ea typeface="Lato"/>
              <a:cs typeface="Lato"/>
              <a:sym typeface="Lato"/>
            </a:endParaRPr>
          </a:p>
        </p:txBody>
      </p:sp>
      <p:cxnSp>
        <p:nvCxnSpPr>
          <p:cNvPr id="1097" name="Google Shape;1097;p99"/>
          <p:cNvCxnSpPr/>
          <p:nvPr/>
        </p:nvCxnSpPr>
        <p:spPr>
          <a:xfrm rot="10800000" flipH="1">
            <a:off x="10901133" y="2014500"/>
            <a:ext cx="17600" cy="1725200"/>
          </a:xfrm>
          <a:prstGeom prst="straightConnector1">
            <a:avLst/>
          </a:prstGeom>
          <a:noFill/>
          <a:ln w="19050" cap="flat" cmpd="sng">
            <a:solidFill>
              <a:schemeClr val="dk2"/>
            </a:solidFill>
            <a:prstDash val="lgDash"/>
            <a:round/>
            <a:headEnd type="triangle" w="med" len="med"/>
            <a:tailEnd type="triangle" w="med" len="med"/>
          </a:ln>
        </p:spPr>
      </p:cxnSp>
    </p:spTree>
    <p:extLst>
      <p:ext uri="{BB962C8B-B14F-4D97-AF65-F5344CB8AC3E}">
        <p14:creationId xmlns:p14="http://schemas.microsoft.com/office/powerpoint/2010/main" val="283856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4"/>
                                        </p:tgtEl>
                                        <p:attrNameLst>
                                          <p:attrName>style.visibility</p:attrName>
                                        </p:attrNameLst>
                                      </p:cBhvr>
                                      <p:to>
                                        <p:strVal val="visible"/>
                                      </p:to>
                                    </p:set>
                                    <p:animEffect transition="in" filter="fade">
                                      <p:cBhvr>
                                        <p:cTn id="7" dur="1000"/>
                                        <p:tgtEl>
                                          <p:spTgt spid="1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63"/>
                                        </p:tgtEl>
                                        <p:attrNameLst>
                                          <p:attrName>style.visibility</p:attrName>
                                        </p:attrNameLst>
                                      </p:cBhvr>
                                      <p:to>
                                        <p:strVal val="visible"/>
                                      </p:to>
                                    </p:set>
                                    <p:animEffect transition="in" filter="fade">
                                      <p:cBhvr>
                                        <p:cTn id="12" dur="1000"/>
                                        <p:tgtEl>
                                          <p:spTgt spid="106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89"/>
                                        </p:tgtEl>
                                        <p:attrNameLst>
                                          <p:attrName>style.visibility</p:attrName>
                                        </p:attrNameLst>
                                      </p:cBhvr>
                                      <p:to>
                                        <p:strVal val="visible"/>
                                      </p:to>
                                    </p:set>
                                    <p:animEffect transition="in" filter="fade">
                                      <p:cBhvr>
                                        <p:cTn id="17" dur="1000"/>
                                        <p:tgtEl>
                                          <p:spTgt spid="108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86"/>
                                        </p:tgtEl>
                                        <p:attrNameLst>
                                          <p:attrName>style.visibility</p:attrName>
                                        </p:attrNameLst>
                                      </p:cBhvr>
                                      <p:to>
                                        <p:strVal val="visible"/>
                                      </p:to>
                                    </p:set>
                                    <p:animEffect transition="in" filter="fade">
                                      <p:cBhvr>
                                        <p:cTn id="22" dur="1000"/>
                                        <p:tgtEl>
                                          <p:spTgt spid="1086"/>
                                        </p:tgtEl>
                                      </p:cBhvr>
                                    </p:animEffect>
                                  </p:childTnLst>
                                </p:cTn>
                              </p:par>
                              <p:par>
                                <p:cTn id="23" presetID="10" presetClass="entr" presetSubtype="0" fill="hold" nodeType="withEffect">
                                  <p:stCondLst>
                                    <p:cond delay="0"/>
                                  </p:stCondLst>
                                  <p:childTnLst>
                                    <p:set>
                                      <p:cBhvr>
                                        <p:cTn id="24" dur="1" fill="hold">
                                          <p:stCondLst>
                                            <p:cond delay="0"/>
                                          </p:stCondLst>
                                        </p:cTn>
                                        <p:tgtEl>
                                          <p:spTgt spid="1087"/>
                                        </p:tgtEl>
                                        <p:attrNameLst>
                                          <p:attrName>style.visibility</p:attrName>
                                        </p:attrNameLst>
                                      </p:cBhvr>
                                      <p:to>
                                        <p:strVal val="visible"/>
                                      </p:to>
                                    </p:set>
                                    <p:animEffect transition="in" filter="fade">
                                      <p:cBhvr>
                                        <p:cTn id="25" dur="1000"/>
                                        <p:tgtEl>
                                          <p:spTgt spid="1087"/>
                                        </p:tgtEl>
                                      </p:cBhvr>
                                    </p:animEffect>
                                  </p:childTnLst>
                                </p:cTn>
                              </p:par>
                              <p:par>
                                <p:cTn id="26" presetID="10" presetClass="entr" presetSubtype="0" fill="hold" nodeType="withEffect">
                                  <p:stCondLst>
                                    <p:cond delay="0"/>
                                  </p:stCondLst>
                                  <p:childTnLst>
                                    <p:set>
                                      <p:cBhvr>
                                        <p:cTn id="27" dur="1" fill="hold">
                                          <p:stCondLst>
                                            <p:cond delay="0"/>
                                          </p:stCondLst>
                                        </p:cTn>
                                        <p:tgtEl>
                                          <p:spTgt spid="1085"/>
                                        </p:tgtEl>
                                        <p:attrNameLst>
                                          <p:attrName>style.visibility</p:attrName>
                                        </p:attrNameLst>
                                      </p:cBhvr>
                                      <p:to>
                                        <p:strVal val="visible"/>
                                      </p:to>
                                    </p:set>
                                    <p:animEffect transition="in" filter="fade">
                                      <p:cBhvr>
                                        <p:cTn id="28" dur="1000"/>
                                        <p:tgtEl>
                                          <p:spTgt spid="108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88">
                                            <p:txEl>
                                              <p:pRg st="0" end="0"/>
                                            </p:txEl>
                                          </p:spTgt>
                                        </p:tgtEl>
                                        <p:attrNameLst>
                                          <p:attrName>style.visibility</p:attrName>
                                        </p:attrNameLst>
                                      </p:cBhvr>
                                      <p:to>
                                        <p:strVal val="visible"/>
                                      </p:to>
                                    </p:set>
                                    <p:animEffect transition="in" filter="fade">
                                      <p:cBhvr>
                                        <p:cTn id="33" dur="1000"/>
                                        <p:tgtEl>
                                          <p:spTgt spid="1088">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64"/>
                                        </p:tgtEl>
                                        <p:attrNameLst>
                                          <p:attrName>style.visibility</p:attrName>
                                        </p:attrNameLst>
                                      </p:cBhvr>
                                      <p:to>
                                        <p:strVal val="visible"/>
                                      </p:to>
                                    </p:set>
                                    <p:animEffect transition="in" filter="fade">
                                      <p:cBhvr>
                                        <p:cTn id="38" dur="1000"/>
                                        <p:tgtEl>
                                          <p:spTgt spid="1064"/>
                                        </p:tgtEl>
                                      </p:cBhvr>
                                    </p:animEffect>
                                  </p:childTnLst>
                                </p:cTn>
                              </p:par>
                              <p:par>
                                <p:cTn id="39" presetID="10" presetClass="entr" presetSubtype="0" fill="hold" nodeType="withEffect">
                                  <p:stCondLst>
                                    <p:cond delay="0"/>
                                  </p:stCondLst>
                                  <p:childTnLst>
                                    <p:set>
                                      <p:cBhvr>
                                        <p:cTn id="40" dur="1" fill="hold">
                                          <p:stCondLst>
                                            <p:cond delay="0"/>
                                          </p:stCondLst>
                                        </p:cTn>
                                        <p:tgtEl>
                                          <p:spTgt spid="1075"/>
                                        </p:tgtEl>
                                        <p:attrNameLst>
                                          <p:attrName>style.visibility</p:attrName>
                                        </p:attrNameLst>
                                      </p:cBhvr>
                                      <p:to>
                                        <p:strVal val="visible"/>
                                      </p:to>
                                    </p:set>
                                    <p:animEffect transition="in" filter="fade">
                                      <p:cBhvr>
                                        <p:cTn id="41" dur="1000"/>
                                        <p:tgtEl>
                                          <p:spTgt spid="107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93"/>
                                        </p:tgtEl>
                                        <p:attrNameLst>
                                          <p:attrName>style.visibility</p:attrName>
                                        </p:attrNameLst>
                                      </p:cBhvr>
                                      <p:to>
                                        <p:strVal val="visible"/>
                                      </p:to>
                                    </p:set>
                                    <p:animEffect transition="in" filter="fade">
                                      <p:cBhvr>
                                        <p:cTn id="46" dur="1000"/>
                                        <p:tgtEl>
                                          <p:spTgt spid="109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76"/>
                                        </p:tgtEl>
                                        <p:attrNameLst>
                                          <p:attrName>style.visibility</p:attrName>
                                        </p:attrNameLst>
                                      </p:cBhvr>
                                      <p:to>
                                        <p:strVal val="visible"/>
                                      </p:to>
                                    </p:set>
                                    <p:animEffect transition="in" filter="fade">
                                      <p:cBhvr>
                                        <p:cTn id="51" dur="1000"/>
                                        <p:tgtEl>
                                          <p:spTgt spid="1076"/>
                                        </p:tgtEl>
                                      </p:cBhvr>
                                    </p:animEffect>
                                  </p:childTnLst>
                                </p:cTn>
                              </p:par>
                              <p:par>
                                <p:cTn id="52" presetID="10" presetClass="entr" presetSubtype="0" fill="hold" nodeType="withEffect">
                                  <p:stCondLst>
                                    <p:cond delay="0"/>
                                  </p:stCondLst>
                                  <p:childTnLst>
                                    <p:set>
                                      <p:cBhvr>
                                        <p:cTn id="53" dur="1" fill="hold">
                                          <p:stCondLst>
                                            <p:cond delay="0"/>
                                          </p:stCondLst>
                                        </p:cTn>
                                        <p:tgtEl>
                                          <p:spTgt spid="1066"/>
                                        </p:tgtEl>
                                        <p:attrNameLst>
                                          <p:attrName>style.visibility</p:attrName>
                                        </p:attrNameLst>
                                      </p:cBhvr>
                                      <p:to>
                                        <p:strVal val="visible"/>
                                      </p:to>
                                    </p:set>
                                    <p:animEffect transition="in" filter="fade">
                                      <p:cBhvr>
                                        <p:cTn id="54" dur="1000"/>
                                        <p:tgtEl>
                                          <p:spTgt spid="106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094"/>
                                        </p:tgtEl>
                                        <p:attrNameLst>
                                          <p:attrName>style.visibility</p:attrName>
                                        </p:attrNameLst>
                                      </p:cBhvr>
                                      <p:to>
                                        <p:strVal val="visible"/>
                                      </p:to>
                                    </p:set>
                                    <p:animEffect transition="in" filter="fade">
                                      <p:cBhvr>
                                        <p:cTn id="59" dur="1000"/>
                                        <p:tgtEl>
                                          <p:spTgt spid="109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077"/>
                                        </p:tgtEl>
                                        <p:attrNameLst>
                                          <p:attrName>style.visibility</p:attrName>
                                        </p:attrNameLst>
                                      </p:cBhvr>
                                      <p:to>
                                        <p:strVal val="visible"/>
                                      </p:to>
                                    </p:set>
                                    <p:animEffect transition="in" filter="fade">
                                      <p:cBhvr>
                                        <p:cTn id="64" dur="1000"/>
                                        <p:tgtEl>
                                          <p:spTgt spid="1077"/>
                                        </p:tgtEl>
                                      </p:cBhvr>
                                    </p:animEffect>
                                  </p:childTnLst>
                                </p:cTn>
                              </p:par>
                              <p:par>
                                <p:cTn id="65" presetID="10" presetClass="entr" presetSubtype="0" fill="hold" nodeType="withEffect">
                                  <p:stCondLst>
                                    <p:cond delay="0"/>
                                  </p:stCondLst>
                                  <p:childTnLst>
                                    <p:set>
                                      <p:cBhvr>
                                        <p:cTn id="66" dur="1" fill="hold">
                                          <p:stCondLst>
                                            <p:cond delay="0"/>
                                          </p:stCondLst>
                                        </p:cTn>
                                        <p:tgtEl>
                                          <p:spTgt spid="1067"/>
                                        </p:tgtEl>
                                        <p:attrNameLst>
                                          <p:attrName>style.visibility</p:attrName>
                                        </p:attrNameLst>
                                      </p:cBhvr>
                                      <p:to>
                                        <p:strVal val="visible"/>
                                      </p:to>
                                    </p:set>
                                    <p:animEffect transition="in" filter="fade">
                                      <p:cBhvr>
                                        <p:cTn id="67" dur="1000"/>
                                        <p:tgtEl>
                                          <p:spTgt spid="106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095"/>
                                        </p:tgtEl>
                                        <p:attrNameLst>
                                          <p:attrName>style.visibility</p:attrName>
                                        </p:attrNameLst>
                                      </p:cBhvr>
                                      <p:to>
                                        <p:strVal val="visible"/>
                                      </p:to>
                                    </p:set>
                                    <p:animEffect transition="in" filter="fade">
                                      <p:cBhvr>
                                        <p:cTn id="72" dur="1000"/>
                                        <p:tgtEl>
                                          <p:spTgt spid="109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068"/>
                                        </p:tgtEl>
                                        <p:attrNameLst>
                                          <p:attrName>style.visibility</p:attrName>
                                        </p:attrNameLst>
                                      </p:cBhvr>
                                      <p:to>
                                        <p:strVal val="visible"/>
                                      </p:to>
                                    </p:set>
                                    <p:animEffect transition="in" filter="fade">
                                      <p:cBhvr>
                                        <p:cTn id="77" dur="1000"/>
                                        <p:tgtEl>
                                          <p:spTgt spid="1068"/>
                                        </p:tgtEl>
                                      </p:cBhvr>
                                    </p:animEffect>
                                  </p:childTnLst>
                                </p:cTn>
                              </p:par>
                              <p:par>
                                <p:cTn id="78" presetID="10" presetClass="entr" presetSubtype="0" fill="hold" nodeType="withEffect">
                                  <p:stCondLst>
                                    <p:cond delay="0"/>
                                  </p:stCondLst>
                                  <p:childTnLst>
                                    <p:set>
                                      <p:cBhvr>
                                        <p:cTn id="79" dur="1" fill="hold">
                                          <p:stCondLst>
                                            <p:cond delay="0"/>
                                          </p:stCondLst>
                                        </p:cTn>
                                        <p:tgtEl>
                                          <p:spTgt spid="1078"/>
                                        </p:tgtEl>
                                        <p:attrNameLst>
                                          <p:attrName>style.visibility</p:attrName>
                                        </p:attrNameLst>
                                      </p:cBhvr>
                                      <p:to>
                                        <p:strVal val="visible"/>
                                      </p:to>
                                    </p:set>
                                    <p:animEffect transition="in" filter="fade">
                                      <p:cBhvr>
                                        <p:cTn id="80" dur="1000"/>
                                        <p:tgtEl>
                                          <p:spTgt spid="107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096"/>
                                        </p:tgtEl>
                                        <p:attrNameLst>
                                          <p:attrName>style.visibility</p:attrName>
                                        </p:attrNameLst>
                                      </p:cBhvr>
                                      <p:to>
                                        <p:strVal val="visible"/>
                                      </p:to>
                                    </p:set>
                                    <p:animEffect transition="in" filter="fade">
                                      <p:cBhvr>
                                        <p:cTn id="85" dur="1000"/>
                                        <p:tgtEl>
                                          <p:spTgt spid="1096"/>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079"/>
                                        </p:tgtEl>
                                        <p:attrNameLst>
                                          <p:attrName>style.visibility</p:attrName>
                                        </p:attrNameLst>
                                      </p:cBhvr>
                                      <p:to>
                                        <p:strVal val="visible"/>
                                      </p:to>
                                    </p:set>
                                    <p:animEffect transition="in" filter="fade">
                                      <p:cBhvr>
                                        <p:cTn id="90" dur="1000"/>
                                        <p:tgtEl>
                                          <p:spTgt spid="1079"/>
                                        </p:tgtEl>
                                      </p:cBhvr>
                                    </p:animEffect>
                                  </p:childTnLst>
                                </p:cTn>
                              </p:par>
                              <p:par>
                                <p:cTn id="91" presetID="10" presetClass="entr" presetSubtype="0" fill="hold" nodeType="withEffect">
                                  <p:stCondLst>
                                    <p:cond delay="0"/>
                                  </p:stCondLst>
                                  <p:childTnLst>
                                    <p:set>
                                      <p:cBhvr>
                                        <p:cTn id="92" dur="1" fill="hold">
                                          <p:stCondLst>
                                            <p:cond delay="0"/>
                                          </p:stCondLst>
                                        </p:cTn>
                                        <p:tgtEl>
                                          <p:spTgt spid="1069"/>
                                        </p:tgtEl>
                                        <p:attrNameLst>
                                          <p:attrName>style.visibility</p:attrName>
                                        </p:attrNameLst>
                                      </p:cBhvr>
                                      <p:to>
                                        <p:strVal val="visible"/>
                                      </p:to>
                                    </p:set>
                                    <p:animEffect transition="in" filter="fade">
                                      <p:cBhvr>
                                        <p:cTn id="93" dur="1000"/>
                                        <p:tgtEl>
                                          <p:spTgt spid="106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1061"/>
                                        </p:tgtEl>
                                        <p:attrNameLst>
                                          <p:attrName>style.visibility</p:attrName>
                                        </p:attrNameLst>
                                      </p:cBhvr>
                                      <p:to>
                                        <p:strVal val="visible"/>
                                      </p:to>
                                    </p:set>
                                    <p:animEffect transition="in" filter="fade">
                                      <p:cBhvr>
                                        <p:cTn id="98" dur="1000"/>
                                        <p:tgtEl>
                                          <p:spTgt spid="106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070"/>
                                        </p:tgtEl>
                                        <p:attrNameLst>
                                          <p:attrName>style.visibility</p:attrName>
                                        </p:attrNameLst>
                                      </p:cBhvr>
                                      <p:to>
                                        <p:strVal val="visible"/>
                                      </p:to>
                                    </p:set>
                                    <p:animEffect transition="in" filter="fade">
                                      <p:cBhvr>
                                        <p:cTn id="103" dur="1000"/>
                                        <p:tgtEl>
                                          <p:spTgt spid="1070"/>
                                        </p:tgtEl>
                                      </p:cBhvr>
                                    </p:animEffect>
                                  </p:childTnLst>
                                </p:cTn>
                              </p:par>
                              <p:par>
                                <p:cTn id="104" presetID="10" presetClass="entr" presetSubtype="0" fill="hold" nodeType="withEffect">
                                  <p:stCondLst>
                                    <p:cond delay="0"/>
                                  </p:stCondLst>
                                  <p:childTnLst>
                                    <p:set>
                                      <p:cBhvr>
                                        <p:cTn id="105" dur="1" fill="hold">
                                          <p:stCondLst>
                                            <p:cond delay="0"/>
                                          </p:stCondLst>
                                        </p:cTn>
                                        <p:tgtEl>
                                          <p:spTgt spid="1083"/>
                                        </p:tgtEl>
                                        <p:attrNameLst>
                                          <p:attrName>style.visibility</p:attrName>
                                        </p:attrNameLst>
                                      </p:cBhvr>
                                      <p:to>
                                        <p:strVal val="visible"/>
                                      </p:to>
                                    </p:set>
                                    <p:animEffect transition="in" filter="fade">
                                      <p:cBhvr>
                                        <p:cTn id="106" dur="1000"/>
                                        <p:tgtEl>
                                          <p:spTgt spid="1083"/>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1071"/>
                                        </p:tgtEl>
                                        <p:attrNameLst>
                                          <p:attrName>style.visibility</p:attrName>
                                        </p:attrNameLst>
                                      </p:cBhvr>
                                      <p:to>
                                        <p:strVal val="visible"/>
                                      </p:to>
                                    </p:set>
                                    <p:animEffect transition="in" filter="fade">
                                      <p:cBhvr>
                                        <p:cTn id="111" dur="1000"/>
                                        <p:tgtEl>
                                          <p:spTgt spid="1071"/>
                                        </p:tgtEl>
                                      </p:cBhvr>
                                    </p:animEffect>
                                  </p:childTnLst>
                                </p:cTn>
                              </p:par>
                              <p:par>
                                <p:cTn id="112" presetID="10" presetClass="entr" presetSubtype="0" fill="hold" nodeType="withEffect">
                                  <p:stCondLst>
                                    <p:cond delay="0"/>
                                  </p:stCondLst>
                                  <p:childTnLst>
                                    <p:set>
                                      <p:cBhvr>
                                        <p:cTn id="113" dur="1" fill="hold">
                                          <p:stCondLst>
                                            <p:cond delay="0"/>
                                          </p:stCondLst>
                                        </p:cTn>
                                        <p:tgtEl>
                                          <p:spTgt spid="1082"/>
                                        </p:tgtEl>
                                        <p:attrNameLst>
                                          <p:attrName>style.visibility</p:attrName>
                                        </p:attrNameLst>
                                      </p:cBhvr>
                                      <p:to>
                                        <p:strVal val="visible"/>
                                      </p:to>
                                    </p:set>
                                    <p:animEffect transition="in" filter="fade">
                                      <p:cBhvr>
                                        <p:cTn id="114" dur="1000"/>
                                        <p:tgtEl>
                                          <p:spTgt spid="1082"/>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072"/>
                                        </p:tgtEl>
                                        <p:attrNameLst>
                                          <p:attrName>style.visibility</p:attrName>
                                        </p:attrNameLst>
                                      </p:cBhvr>
                                      <p:to>
                                        <p:strVal val="visible"/>
                                      </p:to>
                                    </p:set>
                                    <p:animEffect transition="in" filter="fade">
                                      <p:cBhvr>
                                        <p:cTn id="119" dur="1000"/>
                                        <p:tgtEl>
                                          <p:spTgt spid="1072"/>
                                        </p:tgtEl>
                                      </p:cBhvr>
                                    </p:animEffect>
                                  </p:childTnLst>
                                </p:cTn>
                              </p:par>
                              <p:par>
                                <p:cTn id="120" presetID="10" presetClass="entr" presetSubtype="0" fill="hold" nodeType="withEffect">
                                  <p:stCondLst>
                                    <p:cond delay="0"/>
                                  </p:stCondLst>
                                  <p:childTnLst>
                                    <p:set>
                                      <p:cBhvr>
                                        <p:cTn id="121" dur="1" fill="hold">
                                          <p:stCondLst>
                                            <p:cond delay="0"/>
                                          </p:stCondLst>
                                        </p:cTn>
                                        <p:tgtEl>
                                          <p:spTgt spid="1081"/>
                                        </p:tgtEl>
                                        <p:attrNameLst>
                                          <p:attrName>style.visibility</p:attrName>
                                        </p:attrNameLst>
                                      </p:cBhvr>
                                      <p:to>
                                        <p:strVal val="visible"/>
                                      </p:to>
                                    </p:set>
                                    <p:animEffect transition="in" filter="fade">
                                      <p:cBhvr>
                                        <p:cTn id="122" dur="1000"/>
                                        <p:tgtEl>
                                          <p:spTgt spid="1081"/>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1073"/>
                                        </p:tgtEl>
                                        <p:attrNameLst>
                                          <p:attrName>style.visibility</p:attrName>
                                        </p:attrNameLst>
                                      </p:cBhvr>
                                      <p:to>
                                        <p:strVal val="visible"/>
                                      </p:to>
                                    </p:set>
                                    <p:animEffect transition="in" filter="fade">
                                      <p:cBhvr>
                                        <p:cTn id="127" dur="1000"/>
                                        <p:tgtEl>
                                          <p:spTgt spid="1073"/>
                                        </p:tgtEl>
                                      </p:cBhvr>
                                    </p:animEffect>
                                  </p:childTnLst>
                                </p:cTn>
                              </p:par>
                              <p:par>
                                <p:cTn id="128" presetID="10" presetClass="entr" presetSubtype="0" fill="hold" nodeType="withEffect">
                                  <p:stCondLst>
                                    <p:cond delay="0"/>
                                  </p:stCondLst>
                                  <p:childTnLst>
                                    <p:set>
                                      <p:cBhvr>
                                        <p:cTn id="129" dur="1" fill="hold">
                                          <p:stCondLst>
                                            <p:cond delay="0"/>
                                          </p:stCondLst>
                                        </p:cTn>
                                        <p:tgtEl>
                                          <p:spTgt spid="1080"/>
                                        </p:tgtEl>
                                        <p:attrNameLst>
                                          <p:attrName>style.visibility</p:attrName>
                                        </p:attrNameLst>
                                      </p:cBhvr>
                                      <p:to>
                                        <p:strVal val="visible"/>
                                      </p:to>
                                    </p:set>
                                    <p:animEffect transition="in" filter="fade">
                                      <p:cBhvr>
                                        <p:cTn id="130" dur="1000"/>
                                        <p:tgtEl>
                                          <p:spTgt spid="1080"/>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1091"/>
                                        </p:tgtEl>
                                        <p:attrNameLst>
                                          <p:attrName>style.visibility</p:attrName>
                                        </p:attrNameLst>
                                      </p:cBhvr>
                                      <p:to>
                                        <p:strVal val="visible"/>
                                      </p:to>
                                    </p:set>
                                    <p:animEffect transition="in" filter="fade">
                                      <p:cBhvr>
                                        <p:cTn id="135" dur="1000"/>
                                        <p:tgtEl>
                                          <p:spTgt spid="1091"/>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1084"/>
                                        </p:tgtEl>
                                        <p:attrNameLst>
                                          <p:attrName>style.visibility</p:attrName>
                                        </p:attrNameLst>
                                      </p:cBhvr>
                                      <p:to>
                                        <p:strVal val="visible"/>
                                      </p:to>
                                    </p:set>
                                    <p:animEffect transition="in" filter="fade">
                                      <p:cBhvr>
                                        <p:cTn id="140" dur="1000"/>
                                        <p:tgtEl>
                                          <p:spTgt spid="1084"/>
                                        </p:tgtEl>
                                      </p:cBhvr>
                                    </p:animEffect>
                                  </p:childTnLst>
                                </p:cTn>
                              </p:par>
                              <p:par>
                                <p:cTn id="141" presetID="10" presetClass="entr" presetSubtype="0" fill="hold" nodeType="withEffect">
                                  <p:stCondLst>
                                    <p:cond delay="0"/>
                                  </p:stCondLst>
                                  <p:childTnLst>
                                    <p:set>
                                      <p:cBhvr>
                                        <p:cTn id="142" dur="1" fill="hold">
                                          <p:stCondLst>
                                            <p:cond delay="0"/>
                                          </p:stCondLst>
                                        </p:cTn>
                                        <p:tgtEl>
                                          <p:spTgt spid="1090"/>
                                        </p:tgtEl>
                                        <p:attrNameLst>
                                          <p:attrName>style.visibility</p:attrName>
                                        </p:attrNameLst>
                                      </p:cBhvr>
                                      <p:to>
                                        <p:strVal val="visible"/>
                                      </p:to>
                                    </p:set>
                                    <p:animEffect transition="in" filter="fade">
                                      <p:cBhvr>
                                        <p:cTn id="143" dur="1000"/>
                                        <p:tgtEl>
                                          <p:spTgt spid="1090"/>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nodeType="clickEffect">
                                  <p:stCondLst>
                                    <p:cond delay="0"/>
                                  </p:stCondLst>
                                  <p:childTnLst>
                                    <p:set>
                                      <p:cBhvr>
                                        <p:cTn id="147" dur="1" fill="hold">
                                          <p:stCondLst>
                                            <p:cond delay="0"/>
                                          </p:stCondLst>
                                        </p:cTn>
                                        <p:tgtEl>
                                          <p:spTgt spid="1097"/>
                                        </p:tgtEl>
                                        <p:attrNameLst>
                                          <p:attrName>style.visibility</p:attrName>
                                        </p:attrNameLst>
                                      </p:cBhvr>
                                      <p:to>
                                        <p:strVal val="visible"/>
                                      </p:to>
                                    </p:set>
                                    <p:animEffect transition="in" filter="fade">
                                      <p:cBhvr>
                                        <p:cTn id="148" dur="1000"/>
                                        <p:tgtEl>
                                          <p:spTgt spid="1097"/>
                                        </p:tgtEl>
                                      </p:cBhvr>
                                    </p:animEffect>
                                  </p:childTnLst>
                                </p:cTn>
                              </p:par>
                              <p:par>
                                <p:cTn id="149" presetID="10" presetClass="entr" presetSubtype="0" fill="hold" nodeType="withEffect">
                                  <p:stCondLst>
                                    <p:cond delay="0"/>
                                  </p:stCondLst>
                                  <p:childTnLst>
                                    <p:set>
                                      <p:cBhvr>
                                        <p:cTn id="150" dur="1" fill="hold">
                                          <p:stCondLst>
                                            <p:cond delay="0"/>
                                          </p:stCondLst>
                                        </p:cTn>
                                        <p:tgtEl>
                                          <p:spTgt spid="1065"/>
                                        </p:tgtEl>
                                        <p:attrNameLst>
                                          <p:attrName>style.visibility</p:attrName>
                                        </p:attrNameLst>
                                      </p:cBhvr>
                                      <p:to>
                                        <p:strVal val="visible"/>
                                      </p:to>
                                    </p:set>
                                    <p:animEffect transition="in" filter="fade">
                                      <p:cBhvr>
                                        <p:cTn id="151" dur="1000"/>
                                        <p:tgtEl>
                                          <p:spTgt spid="1065"/>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nodeType="clickEffect">
                                  <p:stCondLst>
                                    <p:cond delay="0"/>
                                  </p:stCondLst>
                                  <p:childTnLst>
                                    <p:set>
                                      <p:cBhvr>
                                        <p:cTn id="155" dur="1" fill="hold">
                                          <p:stCondLst>
                                            <p:cond delay="0"/>
                                          </p:stCondLst>
                                        </p:cTn>
                                        <p:tgtEl>
                                          <p:spTgt spid="1092"/>
                                        </p:tgtEl>
                                        <p:attrNameLst>
                                          <p:attrName>style.visibility</p:attrName>
                                        </p:attrNameLst>
                                      </p:cBhvr>
                                      <p:to>
                                        <p:strVal val="visible"/>
                                      </p:to>
                                    </p:set>
                                    <p:animEffect transition="in" filter="fade">
                                      <p:cBhvr>
                                        <p:cTn id="156" dur="1000"/>
                                        <p:tgtEl>
                                          <p:spTgt spid="1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E1CEE-F810-7E41-A23E-DE54E8DDD96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A966013-77CD-A346-93DA-519B7792023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E9BAB50-E3B0-9A4B-97CE-1BA4A53AA6AE}"/>
              </a:ext>
            </a:extLst>
          </p:cNvPr>
          <p:cNvSpPr>
            <a:spLocks noGrp="1"/>
          </p:cNvSpPr>
          <p:nvPr>
            <p:ph type="sldNum" idx="12"/>
          </p:nvPr>
        </p:nvSpPr>
        <p:spPr/>
        <p:txBody>
          <a:bodyPr/>
          <a:lstStyle/>
          <a:p>
            <a:fld id="{00000000-1234-1234-1234-123412341234}" type="slidenum">
              <a:rPr lang="en" smtClean="0"/>
              <a:pPr/>
              <a:t>88</a:t>
            </a:fld>
            <a:endParaRPr lang="en"/>
          </a:p>
        </p:txBody>
      </p:sp>
      <p:sp>
        <p:nvSpPr>
          <p:cNvPr id="5" name="Google Shape;1037;p96">
            <a:extLst>
              <a:ext uri="{FF2B5EF4-FFF2-40B4-BE49-F238E27FC236}">
                <a16:creationId xmlns:a16="http://schemas.microsoft.com/office/drawing/2014/main" id="{A65F94DD-C2F0-F84E-A4B9-B30D1C55D40D}"/>
              </a:ext>
            </a:extLst>
          </p:cNvPr>
          <p:cNvSpPr txBox="1"/>
          <p:nvPr/>
        </p:nvSpPr>
        <p:spPr>
          <a:xfrm>
            <a:off x="1406789" y="2927724"/>
            <a:ext cx="8350397" cy="246217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dirty="0">
                <a:latin typeface="Consolas"/>
                <a:ea typeface="Consolas"/>
                <a:cs typeface="Consolas"/>
                <a:sym typeface="Consolas"/>
              </a:rPr>
              <a:t>“definition: </a:t>
            </a:r>
            <a:r>
              <a:rPr lang="en" dirty="0">
                <a:solidFill>
                  <a:srgbClr val="9900FF"/>
                </a:solidFill>
                <a:latin typeface="Consolas"/>
                <a:ea typeface="Consolas"/>
                <a:cs typeface="Consolas"/>
                <a:sym typeface="Consolas"/>
              </a:rPr>
              <a:t>${def} </a:t>
            </a:r>
          </a:p>
          <a:p>
            <a:pPr>
              <a:spcBef>
                <a:spcPts val="0"/>
              </a:spcBef>
              <a:spcAft>
                <a:spcPts val="0"/>
              </a:spcAft>
            </a:pPr>
            <a:r>
              <a:rPr lang="en-US" dirty="0">
                <a:latin typeface="Consolas"/>
                <a:ea typeface="Consolas"/>
                <a:cs typeface="Consolas"/>
                <a:sym typeface="Consolas"/>
              </a:rPr>
              <a:t> things to avoid</a:t>
            </a:r>
            <a:r>
              <a:rPr lang="en" dirty="0">
                <a:latin typeface="Consolas"/>
                <a:ea typeface="Consolas"/>
                <a:cs typeface="Consolas"/>
                <a:sym typeface="Consolas"/>
              </a:rPr>
              <a:t>: </a:t>
            </a:r>
            <a:r>
              <a:rPr lang="en" dirty="0">
                <a:solidFill>
                  <a:srgbClr val="9900FF"/>
                </a:solidFill>
                <a:latin typeface="Consolas"/>
                <a:ea typeface="Consolas"/>
                <a:cs typeface="Consolas"/>
                <a:sym typeface="Consolas"/>
              </a:rPr>
              <a:t>${avoid} </a:t>
            </a:r>
          </a:p>
          <a:p>
            <a:pPr>
              <a:spcBef>
                <a:spcPts val="0"/>
              </a:spcBef>
              <a:spcAft>
                <a:spcPts val="0"/>
              </a:spcAft>
            </a:pPr>
            <a:r>
              <a:rPr lang="en-US" dirty="0">
                <a:latin typeface="Consolas"/>
                <a:ea typeface="Consolas"/>
                <a:cs typeface="Consolas"/>
                <a:sym typeface="Consolas"/>
              </a:rPr>
              <a:t> emphasis/caution</a:t>
            </a:r>
            <a:r>
              <a:rPr lang="en" dirty="0">
                <a:latin typeface="Consolas"/>
                <a:ea typeface="Consolas"/>
                <a:cs typeface="Consolas"/>
                <a:sym typeface="Consolas"/>
              </a:rPr>
              <a:t>: </a:t>
            </a:r>
            <a:r>
              <a:rPr lang="en" dirty="0">
                <a:solidFill>
                  <a:srgbClr val="9900FF"/>
                </a:solidFill>
                <a:latin typeface="Consolas"/>
                <a:ea typeface="Consolas"/>
                <a:cs typeface="Consolas"/>
                <a:sym typeface="Consolas"/>
              </a:rPr>
              <a:t>${emphasis} </a:t>
            </a:r>
            <a:endParaRPr lang="en" dirty="0">
              <a:latin typeface="Consolas"/>
              <a:ea typeface="Consolas"/>
              <a:cs typeface="Consolas"/>
              <a:sym typeface="Consolas"/>
            </a:endParaRPr>
          </a:p>
          <a:p>
            <a:pPr>
              <a:spcBef>
                <a:spcPts val="0"/>
              </a:spcBef>
              <a:spcAft>
                <a:spcPts val="0"/>
              </a:spcAft>
            </a:pPr>
            <a:r>
              <a:rPr lang="en-US" dirty="0">
                <a:latin typeface="Consolas"/>
                <a:ea typeface="Consolas"/>
                <a:cs typeface="Consolas"/>
                <a:sym typeface="Consolas"/>
              </a:rPr>
              <a:t> Positive example1</a:t>
            </a:r>
            <a:r>
              <a:rPr lang="en" dirty="0">
                <a:latin typeface="Consolas"/>
                <a:ea typeface="Consolas"/>
                <a:cs typeface="Consolas"/>
                <a:sym typeface="Consolas"/>
              </a:rPr>
              <a:t>:</a:t>
            </a:r>
          </a:p>
          <a:p>
            <a:pPr>
              <a:spcBef>
                <a:spcPts val="0"/>
              </a:spcBef>
              <a:spcAft>
                <a:spcPts val="0"/>
              </a:spcAft>
            </a:pPr>
            <a:r>
              <a:rPr lang="en" dirty="0">
                <a:latin typeface="Consolas"/>
                <a:ea typeface="Consolas"/>
                <a:cs typeface="Consolas"/>
                <a:sym typeface="Consolas"/>
              </a:rPr>
              <a:t>   input: </a:t>
            </a:r>
            <a:r>
              <a:rPr lang="en" dirty="0">
                <a:solidFill>
                  <a:srgbClr val="9900FF"/>
                </a:solidFill>
                <a:latin typeface="Consolas"/>
                <a:ea typeface="Consolas"/>
                <a:cs typeface="Consolas"/>
                <a:sym typeface="Consolas"/>
              </a:rPr>
              <a:t>${</a:t>
            </a:r>
            <a:r>
              <a:rPr lang="en" dirty="0" err="1">
                <a:solidFill>
                  <a:srgbClr val="9900FF"/>
                </a:solidFill>
                <a:latin typeface="Consolas"/>
                <a:ea typeface="Consolas"/>
                <a:cs typeface="Consolas"/>
                <a:sym typeface="Consolas"/>
              </a:rPr>
              <a:t>ex_in</a:t>
            </a:r>
            <a:r>
              <a:rPr lang="en" dirty="0">
                <a:solidFill>
                  <a:srgbClr val="9900FF"/>
                </a:solidFill>
                <a:latin typeface="Consolas"/>
                <a:ea typeface="Consolas"/>
                <a:cs typeface="Consolas"/>
                <a:sym typeface="Consolas"/>
              </a:rPr>
              <a:t>}</a:t>
            </a:r>
            <a:r>
              <a:rPr lang="en" dirty="0">
                <a:latin typeface="Consolas"/>
                <a:ea typeface="Consolas"/>
                <a:cs typeface="Consolas"/>
                <a:sym typeface="Consolas"/>
              </a:rPr>
              <a:t>, output: </a:t>
            </a:r>
            <a:r>
              <a:rPr lang="en" dirty="0">
                <a:solidFill>
                  <a:srgbClr val="9900FF"/>
                </a:solidFill>
                <a:latin typeface="Consolas"/>
                <a:ea typeface="Consolas"/>
                <a:cs typeface="Consolas"/>
                <a:sym typeface="Consolas"/>
              </a:rPr>
              <a:t>${</a:t>
            </a:r>
            <a:r>
              <a:rPr lang="en" dirty="0" err="1">
                <a:solidFill>
                  <a:srgbClr val="9900FF"/>
                </a:solidFill>
                <a:latin typeface="Consolas"/>
                <a:ea typeface="Consolas"/>
                <a:cs typeface="Consolas"/>
                <a:sym typeface="Consolas"/>
              </a:rPr>
              <a:t>ex_out</a:t>
            </a:r>
            <a:r>
              <a:rPr lang="en" dirty="0">
                <a:solidFill>
                  <a:srgbClr val="9900FF"/>
                </a:solidFill>
                <a:latin typeface="Consolas"/>
                <a:ea typeface="Consolas"/>
                <a:cs typeface="Consolas"/>
                <a:sym typeface="Consolas"/>
              </a:rPr>
              <a:t>}</a:t>
            </a:r>
            <a:r>
              <a:rPr lang="en" dirty="0">
                <a:latin typeface="Consolas"/>
                <a:ea typeface="Consolas"/>
                <a:cs typeface="Consolas"/>
                <a:sym typeface="Consolas"/>
              </a:rPr>
              <a:t>, reason: </a:t>
            </a:r>
            <a:r>
              <a:rPr lang="en" dirty="0">
                <a:solidFill>
                  <a:srgbClr val="9900FF"/>
                </a:solidFill>
                <a:latin typeface="Consolas"/>
                <a:ea typeface="Consolas"/>
                <a:cs typeface="Consolas"/>
                <a:sym typeface="Consolas"/>
              </a:rPr>
              <a:t>${</a:t>
            </a:r>
            <a:r>
              <a:rPr lang="en" dirty="0" err="1">
                <a:solidFill>
                  <a:srgbClr val="9900FF"/>
                </a:solidFill>
                <a:latin typeface="Consolas"/>
                <a:ea typeface="Consolas"/>
                <a:cs typeface="Consolas"/>
                <a:sym typeface="Consolas"/>
              </a:rPr>
              <a:t>ex_reas</a:t>
            </a:r>
            <a:r>
              <a:rPr lang="en" dirty="0">
                <a:solidFill>
                  <a:srgbClr val="9900FF"/>
                </a:solidFill>
                <a:latin typeface="Consolas"/>
                <a:ea typeface="Consolas"/>
                <a:cs typeface="Consolas"/>
                <a:sym typeface="Consolas"/>
              </a:rPr>
              <a:t>}</a:t>
            </a:r>
            <a:endParaRPr lang="en" dirty="0">
              <a:latin typeface="Consolas"/>
              <a:ea typeface="Consolas"/>
              <a:cs typeface="Consolas"/>
              <a:sym typeface="Consolas"/>
            </a:endParaRPr>
          </a:p>
          <a:p>
            <a:pPr>
              <a:spcBef>
                <a:spcPts val="0"/>
              </a:spcBef>
              <a:spcAft>
                <a:spcPts val="0"/>
              </a:spcAft>
            </a:pPr>
            <a:r>
              <a:rPr lang="en" dirty="0">
                <a:latin typeface="Consolas"/>
                <a:ea typeface="Consolas"/>
                <a:cs typeface="Consolas"/>
                <a:sym typeface="Consolas"/>
              </a:rPr>
              <a:t> prompt:</a:t>
            </a:r>
            <a:r>
              <a:rPr lang="en" dirty="0">
                <a:solidFill>
                  <a:srgbClr val="9900FF"/>
                </a:solidFill>
                <a:latin typeface="Consolas"/>
                <a:ea typeface="Consolas"/>
                <a:cs typeface="Consolas"/>
                <a:sym typeface="Consolas"/>
              </a:rPr>
              <a:t>${prompt}</a:t>
            </a:r>
            <a:r>
              <a:rPr lang="en" dirty="0">
                <a:latin typeface="Consolas"/>
                <a:ea typeface="Consolas"/>
                <a:cs typeface="Consolas"/>
                <a:sym typeface="Consolas"/>
              </a:rPr>
              <a:t> </a:t>
            </a:r>
          </a:p>
          <a:p>
            <a:pPr>
              <a:spcBef>
                <a:spcPts val="0"/>
              </a:spcBef>
              <a:spcAft>
                <a:spcPts val="0"/>
              </a:spcAft>
            </a:pPr>
            <a:r>
              <a:rPr lang="en" dirty="0">
                <a:latin typeface="Consolas"/>
                <a:ea typeface="Consolas"/>
                <a:cs typeface="Consolas"/>
                <a:sym typeface="Consolas"/>
              </a:rPr>
              <a:t> input: </a:t>
            </a:r>
            <a:r>
              <a:rPr lang="en" dirty="0">
                <a:solidFill>
                  <a:srgbClr val="9900FF"/>
                </a:solidFill>
                <a:latin typeface="Consolas"/>
                <a:ea typeface="Consolas"/>
                <a:cs typeface="Consolas"/>
                <a:sym typeface="Consolas"/>
              </a:rPr>
              <a:t>${input}</a:t>
            </a:r>
            <a:r>
              <a:rPr lang="en" dirty="0">
                <a:latin typeface="Consolas"/>
                <a:ea typeface="Consolas"/>
                <a:cs typeface="Consolas"/>
                <a:sym typeface="Consolas"/>
              </a:rPr>
              <a:t> </a:t>
            </a:r>
          </a:p>
          <a:p>
            <a:pPr>
              <a:spcBef>
                <a:spcPts val="0"/>
              </a:spcBef>
              <a:spcAft>
                <a:spcPts val="0"/>
              </a:spcAft>
            </a:pPr>
            <a:r>
              <a:rPr lang="en" dirty="0">
                <a:latin typeface="Consolas"/>
                <a:ea typeface="Consolas"/>
                <a:cs typeface="Consolas"/>
                <a:sym typeface="Consolas"/>
              </a:rPr>
              <a:t> output:”</a:t>
            </a:r>
            <a:endParaRPr dirty="0">
              <a:latin typeface="Consolas"/>
              <a:ea typeface="Consolas"/>
              <a:cs typeface="Consolas"/>
              <a:sym typeface="Consolas"/>
            </a:endParaRPr>
          </a:p>
        </p:txBody>
      </p:sp>
    </p:spTree>
    <p:extLst>
      <p:ext uri="{BB962C8B-B14F-4D97-AF65-F5344CB8AC3E}">
        <p14:creationId xmlns:p14="http://schemas.microsoft.com/office/powerpoint/2010/main" val="20863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EB033-A99B-2842-B5D2-F9A3157F569A}"/>
              </a:ext>
            </a:extLst>
          </p:cNvPr>
          <p:cNvSpPr>
            <a:spLocks noGrp="1"/>
          </p:cNvSpPr>
          <p:nvPr>
            <p:ph type="title"/>
          </p:nvPr>
        </p:nvSpPr>
        <p:spPr/>
        <p:txBody>
          <a:bodyPr/>
          <a:lstStyle/>
          <a:p>
            <a:r>
              <a:rPr lang="en-US" dirty="0"/>
              <a:t>Natural-Instructions: Construction (1)</a:t>
            </a:r>
          </a:p>
        </p:txBody>
      </p:sp>
      <p:sp>
        <p:nvSpPr>
          <p:cNvPr id="3" name="Content Placeholder 2">
            <a:extLst>
              <a:ext uri="{FF2B5EF4-FFF2-40B4-BE49-F238E27FC236}">
                <a16:creationId xmlns:a16="http://schemas.microsoft.com/office/drawing/2014/main" id="{41985BEE-ADB7-2449-B863-54AD9323B36D}"/>
              </a:ext>
            </a:extLst>
          </p:cNvPr>
          <p:cNvSpPr>
            <a:spLocks noGrp="1"/>
          </p:cNvSpPr>
          <p:nvPr>
            <p:ph idx="1"/>
          </p:nvPr>
        </p:nvSpPr>
        <p:spPr>
          <a:xfrm>
            <a:off x="838200" y="1825625"/>
            <a:ext cx="8337331" cy="4351338"/>
          </a:xfrm>
        </p:spPr>
        <p:txBody>
          <a:bodyPr/>
          <a:lstStyle/>
          <a:p>
            <a:r>
              <a:rPr lang="en-US" dirty="0"/>
              <a:t>Use existing datasets and the instructions used to crowdsource them</a:t>
            </a:r>
          </a:p>
        </p:txBody>
      </p:sp>
      <p:sp>
        <p:nvSpPr>
          <p:cNvPr id="4" name="Slide Number Placeholder 3">
            <a:extLst>
              <a:ext uri="{FF2B5EF4-FFF2-40B4-BE49-F238E27FC236}">
                <a16:creationId xmlns:a16="http://schemas.microsoft.com/office/drawing/2014/main" id="{8FE71CC4-C70C-1941-BCAE-05FC92E7DC6E}"/>
              </a:ext>
            </a:extLst>
          </p:cNvPr>
          <p:cNvSpPr>
            <a:spLocks noGrp="1"/>
          </p:cNvSpPr>
          <p:nvPr>
            <p:ph type="sldNum" sz="quarter" idx="10"/>
          </p:nvPr>
        </p:nvSpPr>
        <p:spPr/>
        <p:txBody>
          <a:bodyPr/>
          <a:lstStyle/>
          <a:p>
            <a:pPr>
              <a:defRPr/>
            </a:pPr>
            <a:fld id="{0121240C-47AF-2F4D-83B3-CC3EDF50F794}" type="slidenum">
              <a:rPr lang="en-US" smtClean="0"/>
              <a:pPr>
                <a:defRPr/>
              </a:pPr>
              <a:t>9</a:t>
            </a:fld>
            <a:endParaRPr lang="en-US" dirty="0"/>
          </a:p>
        </p:txBody>
      </p:sp>
      <p:grpSp>
        <p:nvGrpSpPr>
          <p:cNvPr id="15" name="Group 14">
            <a:extLst>
              <a:ext uri="{FF2B5EF4-FFF2-40B4-BE49-F238E27FC236}">
                <a16:creationId xmlns:a16="http://schemas.microsoft.com/office/drawing/2014/main" id="{33586C8D-1FDF-E94A-A9B7-2700EBC9ED0E}"/>
              </a:ext>
            </a:extLst>
          </p:cNvPr>
          <p:cNvGrpSpPr/>
          <p:nvPr/>
        </p:nvGrpSpPr>
        <p:grpSpPr>
          <a:xfrm>
            <a:off x="1180053" y="3244334"/>
            <a:ext cx="7140705" cy="2255162"/>
            <a:chOff x="2662012" y="3875152"/>
            <a:chExt cx="7140705" cy="2255162"/>
          </a:xfrm>
        </p:grpSpPr>
        <p:pic>
          <p:nvPicPr>
            <p:cNvPr id="5" name="Google Shape;3836;p371">
              <a:extLst>
                <a:ext uri="{FF2B5EF4-FFF2-40B4-BE49-F238E27FC236}">
                  <a16:creationId xmlns:a16="http://schemas.microsoft.com/office/drawing/2014/main" id="{3CE06085-EF7B-0148-9029-E1A987B0EA25}"/>
                </a:ext>
              </a:extLst>
            </p:cNvPr>
            <p:cNvPicPr preferRelativeResize="0"/>
            <p:nvPr/>
          </p:nvPicPr>
          <p:blipFill rotWithShape="1">
            <a:blip r:embed="rId3">
              <a:alphaModFix/>
            </a:blip>
            <a:srcRect l="4806" r="9"/>
            <a:stretch/>
          </p:blipFill>
          <p:spPr>
            <a:xfrm>
              <a:off x="5011628" y="4502395"/>
              <a:ext cx="1431101" cy="1125068"/>
            </a:xfrm>
            <a:prstGeom prst="rect">
              <a:avLst/>
            </a:prstGeom>
            <a:noFill/>
            <a:ln>
              <a:noFill/>
            </a:ln>
          </p:spPr>
        </p:pic>
        <p:pic>
          <p:nvPicPr>
            <p:cNvPr id="6" name="Google Shape;3837;p371">
              <a:extLst>
                <a:ext uri="{FF2B5EF4-FFF2-40B4-BE49-F238E27FC236}">
                  <a16:creationId xmlns:a16="http://schemas.microsoft.com/office/drawing/2014/main" id="{A2B20AD6-48CD-8A4C-9D40-D32F2F2A867C}"/>
                </a:ext>
              </a:extLst>
            </p:cNvPr>
            <p:cNvPicPr preferRelativeResize="0"/>
            <p:nvPr/>
          </p:nvPicPr>
          <p:blipFill>
            <a:blip r:embed="rId4">
              <a:alphaModFix/>
              <a:duotone>
                <a:schemeClr val="accent1">
                  <a:shade val="45000"/>
                  <a:satMod val="135000"/>
                </a:schemeClr>
                <a:prstClr val="white"/>
              </a:duotone>
              <a:extLst>
                <a:ext uri="{BEBA8EAE-BF5A-486C-A8C5-ECC9F3942E4B}">
                  <a14:imgProps xmlns:a14="http://schemas.microsoft.com/office/drawing/2010/main">
                    <a14:imgLayer r:embed="rId5">
                      <a14:imgEffect>
                        <a14:saturation sat="238000"/>
                      </a14:imgEffect>
                    </a14:imgLayer>
                  </a14:imgProps>
                </a:ext>
              </a:extLst>
            </a:blip>
            <a:stretch>
              <a:fillRect/>
            </a:stretch>
          </p:blipFill>
          <p:spPr>
            <a:xfrm>
              <a:off x="6540228" y="4491495"/>
              <a:ext cx="857900" cy="1124712"/>
            </a:xfrm>
            <a:prstGeom prst="rect">
              <a:avLst/>
            </a:prstGeom>
            <a:noFill/>
            <a:ln>
              <a:noFill/>
            </a:ln>
          </p:spPr>
        </p:pic>
        <p:cxnSp>
          <p:nvCxnSpPr>
            <p:cNvPr id="7" name="Google Shape;3839;p371">
              <a:extLst>
                <a:ext uri="{FF2B5EF4-FFF2-40B4-BE49-F238E27FC236}">
                  <a16:creationId xmlns:a16="http://schemas.microsoft.com/office/drawing/2014/main" id="{D542F6D1-7325-3641-A38E-BF83663E660B}"/>
                </a:ext>
              </a:extLst>
            </p:cNvPr>
            <p:cNvCxnSpPr>
              <a:stCxn id="9" idx="3"/>
              <a:endCxn id="5" idx="1"/>
            </p:cNvCxnSpPr>
            <p:nvPr/>
          </p:nvCxnSpPr>
          <p:spPr>
            <a:xfrm rot="10800000" flipH="1">
              <a:off x="3574180" y="5065061"/>
              <a:ext cx="1437600" cy="8000"/>
            </a:xfrm>
            <a:prstGeom prst="curvedConnector3">
              <a:avLst>
                <a:gd name="adj1" fmla="val 49995"/>
              </a:avLst>
            </a:prstGeom>
            <a:noFill/>
            <a:ln w="9525" cap="flat" cmpd="sng">
              <a:solidFill>
                <a:schemeClr val="dk2"/>
              </a:solidFill>
              <a:prstDash val="solid"/>
              <a:round/>
              <a:headEnd type="none" w="med" len="med"/>
              <a:tailEnd type="stealth" w="med" len="med"/>
            </a:ln>
          </p:spPr>
        </p:cxnSp>
        <p:cxnSp>
          <p:nvCxnSpPr>
            <p:cNvPr id="8" name="Google Shape;3841;p371">
              <a:extLst>
                <a:ext uri="{FF2B5EF4-FFF2-40B4-BE49-F238E27FC236}">
                  <a16:creationId xmlns:a16="http://schemas.microsoft.com/office/drawing/2014/main" id="{A037CED5-7461-AE46-85C0-4DB4A4D0EBEC}"/>
                </a:ext>
              </a:extLst>
            </p:cNvPr>
            <p:cNvCxnSpPr>
              <a:stCxn id="6" idx="3"/>
              <a:endCxn id="10" idx="1"/>
            </p:cNvCxnSpPr>
            <p:nvPr/>
          </p:nvCxnSpPr>
          <p:spPr>
            <a:xfrm>
              <a:off x="7398128" y="5053851"/>
              <a:ext cx="1165033" cy="182"/>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9" name="Google Shape;3840;p371">
              <a:extLst>
                <a:ext uri="{FF2B5EF4-FFF2-40B4-BE49-F238E27FC236}">
                  <a16:creationId xmlns:a16="http://schemas.microsoft.com/office/drawing/2014/main" id="{D6653814-B702-7D4D-880A-A2138472D97F}"/>
                </a:ext>
              </a:extLst>
            </p:cNvPr>
            <p:cNvSpPr/>
            <p:nvPr/>
          </p:nvSpPr>
          <p:spPr>
            <a:xfrm>
              <a:off x="2662012" y="4735993"/>
              <a:ext cx="912168" cy="674136"/>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600" i="1">
                  <a:latin typeface="Lato"/>
                  <a:ea typeface="Lato"/>
                  <a:cs typeface="Lato"/>
                  <a:sym typeface="Lato"/>
                </a:rPr>
                <a:t>Input</a:t>
              </a:r>
              <a:endParaRPr sz="1600" i="1">
                <a:latin typeface="Lato"/>
                <a:ea typeface="Lato"/>
                <a:cs typeface="Lato"/>
                <a:sym typeface="Lato"/>
              </a:endParaRPr>
            </a:p>
          </p:txBody>
        </p:sp>
        <p:sp>
          <p:nvSpPr>
            <p:cNvPr id="10" name="Google Shape;3842;p371">
              <a:extLst>
                <a:ext uri="{FF2B5EF4-FFF2-40B4-BE49-F238E27FC236}">
                  <a16:creationId xmlns:a16="http://schemas.microsoft.com/office/drawing/2014/main" id="{10BE8F5B-285B-AB4F-82C4-577030A14FF8}"/>
                </a:ext>
              </a:extLst>
            </p:cNvPr>
            <p:cNvSpPr/>
            <p:nvPr/>
          </p:nvSpPr>
          <p:spPr>
            <a:xfrm>
              <a:off x="8563161" y="4690361"/>
              <a:ext cx="990720" cy="727344"/>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533" i="1">
                  <a:latin typeface="Lato"/>
                  <a:ea typeface="Lato"/>
                  <a:cs typeface="Lato"/>
                  <a:sym typeface="Lato"/>
                </a:rPr>
                <a:t>Output</a:t>
              </a:r>
              <a:endParaRPr sz="1533" i="1">
                <a:latin typeface="Lato"/>
                <a:ea typeface="Lato"/>
                <a:cs typeface="Lato"/>
                <a:sym typeface="Lato"/>
              </a:endParaRPr>
            </a:p>
          </p:txBody>
        </p:sp>
        <p:sp>
          <p:nvSpPr>
            <p:cNvPr id="11" name="Google Shape;3858;p371">
              <a:extLst>
                <a:ext uri="{FF2B5EF4-FFF2-40B4-BE49-F238E27FC236}">
                  <a16:creationId xmlns:a16="http://schemas.microsoft.com/office/drawing/2014/main" id="{FA9FD29E-217A-6A4A-B728-6BAC7F78DB2A}"/>
                </a:ext>
              </a:extLst>
            </p:cNvPr>
            <p:cNvSpPr txBox="1"/>
            <p:nvPr/>
          </p:nvSpPr>
          <p:spPr>
            <a:xfrm>
              <a:off x="4618000" y="5679012"/>
              <a:ext cx="2956000" cy="4513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dirty="0">
                  <a:latin typeface="Lato"/>
                  <a:ea typeface="Lato"/>
                  <a:cs typeface="Lato"/>
                  <a:sym typeface="Lato"/>
                </a:rPr>
                <a:t>A typical data construction pipeline</a:t>
              </a:r>
              <a:endParaRPr sz="1733" dirty="0">
                <a:latin typeface="Lato"/>
                <a:ea typeface="Lato"/>
                <a:cs typeface="Lato"/>
                <a:sym typeface="Lato"/>
              </a:endParaRPr>
            </a:p>
          </p:txBody>
        </p:sp>
        <p:sp>
          <p:nvSpPr>
            <p:cNvPr id="14" name="Rectangle 13">
              <a:extLst>
                <a:ext uri="{FF2B5EF4-FFF2-40B4-BE49-F238E27FC236}">
                  <a16:creationId xmlns:a16="http://schemas.microsoft.com/office/drawing/2014/main" id="{BB328014-83E3-B74B-98F0-85834D002FB7}"/>
                </a:ext>
              </a:extLst>
            </p:cNvPr>
            <p:cNvSpPr/>
            <p:nvPr/>
          </p:nvSpPr>
          <p:spPr>
            <a:xfrm>
              <a:off x="7749013" y="3875152"/>
              <a:ext cx="2053704" cy="369332"/>
            </a:xfrm>
            <a:prstGeom prst="rect">
              <a:avLst/>
            </a:prstGeom>
          </p:spPr>
          <p:txBody>
            <a:bodyPr wrap="none">
              <a:spAutoFit/>
            </a:bodyPr>
            <a:lstStyle/>
            <a:p>
              <a:r>
                <a:rPr lang="en-US" dirty="0">
                  <a:solidFill>
                    <a:srgbClr val="666666"/>
                  </a:solidFill>
                  <a:highlight>
                    <a:schemeClr val="lt1"/>
                  </a:highlight>
                  <a:ea typeface="Lato"/>
                  <a:cs typeface="Lato"/>
                  <a:sym typeface="Lato"/>
                </a:rPr>
                <a:t>(Efrat &amp; Levy, 2020)</a:t>
              </a:r>
              <a:endParaRPr lang="en-US" dirty="0"/>
            </a:p>
          </p:txBody>
        </p:sp>
      </p:grpSp>
      <p:sp>
        <p:nvSpPr>
          <p:cNvPr id="16" name="Down Arrow Callout 15">
            <a:extLst>
              <a:ext uri="{FF2B5EF4-FFF2-40B4-BE49-F238E27FC236}">
                <a16:creationId xmlns:a16="http://schemas.microsoft.com/office/drawing/2014/main" id="{6A11F4D1-64FA-004C-9688-2D77947085B8}"/>
              </a:ext>
            </a:extLst>
          </p:cNvPr>
          <p:cNvSpPr/>
          <p:nvPr/>
        </p:nvSpPr>
        <p:spPr>
          <a:xfrm>
            <a:off x="9068586" y="1674795"/>
            <a:ext cx="2671705" cy="1071579"/>
          </a:xfrm>
          <a:prstGeom prst="downArrowCallout">
            <a:avLst>
              <a:gd name="adj1" fmla="val 25000"/>
              <a:gd name="adj2" fmla="val 25000"/>
              <a:gd name="adj3" fmla="val 15987"/>
              <a:gd name="adj4" fmla="val 7028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collecting existing datasets </a:t>
            </a:r>
          </a:p>
        </p:txBody>
      </p:sp>
      <p:sp>
        <p:nvSpPr>
          <p:cNvPr id="17" name="Down Arrow Callout 16">
            <a:extLst>
              <a:ext uri="{FF2B5EF4-FFF2-40B4-BE49-F238E27FC236}">
                <a16:creationId xmlns:a16="http://schemas.microsoft.com/office/drawing/2014/main" id="{3B88A9A5-9EDD-F24A-82FE-DE24B1E6D788}"/>
              </a:ext>
            </a:extLst>
          </p:cNvPr>
          <p:cNvSpPr/>
          <p:nvPr/>
        </p:nvSpPr>
        <p:spPr>
          <a:xfrm>
            <a:off x="9068586" y="2816965"/>
            <a:ext cx="2671705" cy="1071579"/>
          </a:xfrm>
          <a:prstGeom prst="downArrowCallout">
            <a:avLst>
              <a:gd name="adj1" fmla="val 25000"/>
              <a:gd name="adj2" fmla="val 25000"/>
              <a:gd name="adj3" fmla="val 15987"/>
              <a:gd name="adj4" fmla="val 70282"/>
            </a:avLst>
          </a:prstGeom>
          <a:solidFill>
            <a:schemeClr val="accent1">
              <a:alpha val="202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dirty="0"/>
              <a:t>dividing crowdsourcing instructions into minimal tasks</a:t>
            </a:r>
          </a:p>
        </p:txBody>
      </p:sp>
      <p:sp>
        <p:nvSpPr>
          <p:cNvPr id="18" name="Down Arrow Callout 17">
            <a:extLst>
              <a:ext uri="{FF2B5EF4-FFF2-40B4-BE49-F238E27FC236}">
                <a16:creationId xmlns:a16="http://schemas.microsoft.com/office/drawing/2014/main" id="{447E2FCE-E1DF-FF4A-963D-07B528126B68}"/>
              </a:ext>
            </a:extLst>
          </p:cNvPr>
          <p:cNvSpPr/>
          <p:nvPr/>
        </p:nvSpPr>
        <p:spPr>
          <a:xfrm>
            <a:off x="9068584" y="3958041"/>
            <a:ext cx="2671705" cy="1071579"/>
          </a:xfrm>
          <a:prstGeom prst="downArrowCallout">
            <a:avLst>
              <a:gd name="adj1" fmla="val 25000"/>
              <a:gd name="adj2" fmla="val 25000"/>
              <a:gd name="adj3" fmla="val 16823"/>
              <a:gd name="adj4" fmla="val 65263"/>
            </a:avLst>
          </a:prstGeom>
          <a:solidFill>
            <a:schemeClr val="accent1">
              <a:alpha val="202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instructions schema</a:t>
            </a:r>
          </a:p>
        </p:txBody>
      </p:sp>
      <p:sp>
        <p:nvSpPr>
          <p:cNvPr id="19" name="Rectangle 18">
            <a:extLst>
              <a:ext uri="{FF2B5EF4-FFF2-40B4-BE49-F238E27FC236}">
                <a16:creationId xmlns:a16="http://schemas.microsoft.com/office/drawing/2014/main" id="{1D2AD927-B4FE-8543-94E8-4D4A352647F1}"/>
              </a:ext>
            </a:extLst>
          </p:cNvPr>
          <p:cNvSpPr/>
          <p:nvPr/>
        </p:nvSpPr>
        <p:spPr>
          <a:xfrm>
            <a:off x="9068583" y="5109178"/>
            <a:ext cx="2671705" cy="780637"/>
          </a:xfrm>
          <a:prstGeom prst="rect">
            <a:avLst/>
          </a:prstGeom>
          <a:solidFill>
            <a:schemeClr val="accent1">
              <a:alpha val="202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mapping crowdsourcing instructions to the schema</a:t>
            </a:r>
          </a:p>
        </p:txBody>
      </p:sp>
    </p:spTree>
    <p:extLst>
      <p:ext uri="{BB962C8B-B14F-4D97-AF65-F5344CB8AC3E}">
        <p14:creationId xmlns:p14="http://schemas.microsoft.com/office/powerpoint/2010/main" val="395231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I2 PPT Theme">
  <a:themeElements>
    <a:clrScheme name="AI2 PPT Colors">
      <a:dk1>
        <a:srgbClr val="303845"/>
      </a:dk1>
      <a:lt1>
        <a:srgbClr val="FFFFFF"/>
      </a:lt1>
      <a:dk2>
        <a:srgbClr val="1A4595"/>
      </a:dk2>
      <a:lt2>
        <a:srgbClr val="E8ECF2"/>
      </a:lt2>
      <a:accent1>
        <a:srgbClr val="255ED3"/>
      </a:accent1>
      <a:accent2>
        <a:srgbClr val="00D5FF"/>
      </a:accent2>
      <a:accent3>
        <a:srgbClr val="AEB7C3"/>
      </a:accent3>
      <a:accent4>
        <a:srgbClr val="8879DE"/>
      </a:accent4>
      <a:accent5>
        <a:srgbClr val="FFBB00"/>
      </a:accent5>
      <a:accent6>
        <a:srgbClr val="16C3CF"/>
      </a:accent6>
      <a:hlink>
        <a:srgbClr val="255ED3"/>
      </a:hlink>
      <a:folHlink>
        <a:srgbClr val="265ED3"/>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2 Presentation Template" id="{8CF36B9A-930F-6C46-B116-42DBDD5C122F}" vid="{37D74BBC-B087-5D4D-857E-2E1958334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AI2 PPT Theme</Template>
  <TotalTime>46070</TotalTime>
  <Words>9200</Words>
  <Application>Microsoft Macintosh PowerPoint</Application>
  <PresentationFormat>Widescreen</PresentationFormat>
  <Paragraphs>1854</Paragraphs>
  <Slides>88</Slides>
  <Notes>84</Notes>
  <HiddenSlides>15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88</vt:i4>
      </vt:variant>
    </vt:vector>
  </HeadingPairs>
  <TitlesOfParts>
    <vt:vector size="98" baseType="lpstr">
      <vt:lpstr>Arial</vt:lpstr>
      <vt:lpstr>Calibri</vt:lpstr>
      <vt:lpstr>Consolas</vt:lpstr>
      <vt:lpstr>Corbel</vt:lpstr>
      <vt:lpstr>Lato</vt:lpstr>
      <vt:lpstr>Merriweather Sans</vt:lpstr>
      <vt:lpstr>Roboto</vt:lpstr>
      <vt:lpstr>Times New Roman</vt:lpstr>
      <vt:lpstr>Wingdings</vt:lpstr>
      <vt:lpstr>AI2 PPT Theme</vt:lpstr>
      <vt:lpstr>Cross-Task Generalization  via Natural Language Instructions</vt:lpstr>
      <vt:lpstr>Task-Specific Models </vt:lpstr>
      <vt:lpstr>Beyond Task-Specific Models </vt:lpstr>
      <vt:lpstr>Beyond Task-Specific Models </vt:lpstr>
      <vt:lpstr>Beyond Task-Specific Models </vt:lpstr>
      <vt:lpstr>Cross-Task Generalization</vt:lpstr>
      <vt:lpstr>Instructions Paradigm: Challenges</vt:lpstr>
      <vt:lpstr>Natural-Instructions: Overview </vt:lpstr>
      <vt:lpstr>Natural-Instructions: Construction (1)</vt:lpstr>
      <vt:lpstr>Natural-Instructions: Construction (1)</vt:lpstr>
      <vt:lpstr>Natural-Instructions: Construction (2)</vt:lpstr>
      <vt:lpstr>Natural-Instructions: Construction (3)</vt:lpstr>
      <vt:lpstr>Natural-Instructions: Construction (4)</vt:lpstr>
      <vt:lpstr>Natural Instructions: Statistics </vt:lpstr>
      <vt:lpstr>Natural-Instructions: Example </vt:lpstr>
      <vt:lpstr>Natural-Instructions: Example </vt:lpstr>
      <vt:lpstr>Natural-Instructions: Example </vt:lpstr>
      <vt:lpstr>Encoding Instructions</vt:lpstr>
      <vt:lpstr>Encoding Instructions</vt:lpstr>
      <vt:lpstr>Empirical Questions </vt:lpstr>
      <vt:lpstr>Experiment: Evaluating GPT3</vt:lpstr>
      <vt:lpstr>Evaluating Fine-tuned Models: Setup </vt:lpstr>
      <vt:lpstr>Evaluating Fine-tuned Models: Setup </vt:lpstr>
      <vt:lpstr>Evaluating Fine-tuned Models: Setup </vt:lpstr>
      <vt:lpstr>Exp: Generalization to a Random Split</vt:lpstr>
      <vt:lpstr>Exp: Generalization to Unseen Categories</vt:lpstr>
      <vt:lpstr>Exp: Generalization vs Size of Observed Tasks</vt:lpstr>
      <vt:lpstr>Lessons </vt:lpstr>
      <vt:lpstr>That’s it! </vt:lpstr>
      <vt:lpstr>Instructions Paradigm</vt:lpstr>
      <vt:lpstr>PowerPoint Presentation</vt:lpstr>
      <vt:lpstr>PowerPoint Presentation</vt:lpstr>
      <vt:lpstr>Natural-Instructions: Construction (2)</vt:lpstr>
      <vt:lpstr>Natural-Instructions: Construction (3)</vt:lpstr>
      <vt:lpstr>Natural-Instructions: Construction (3)</vt:lpstr>
      <vt:lpstr>Natural-Instructions: Construction (3)</vt:lpstr>
      <vt:lpstr>Natural-Instructions: Construction (3)</vt:lpstr>
      <vt:lpstr>PowerPoint Presentation</vt:lpstr>
      <vt:lpstr>The Instruction Paradigm: Challenges </vt:lpstr>
      <vt:lpstr>Prior Works</vt:lpstr>
      <vt:lpstr>Error Analysis</vt:lpstr>
      <vt:lpstr>Design Principles</vt:lpstr>
      <vt:lpstr>Summary</vt:lpstr>
      <vt:lpstr>Motivation</vt:lpstr>
      <vt:lpstr>Goal of Our Work:</vt:lpstr>
      <vt:lpstr>The Instruction Paradigm: Advantages </vt:lpstr>
      <vt:lpstr>The Instruction Paradigm: Challenges </vt:lpstr>
      <vt:lpstr>Prior Works   </vt:lpstr>
      <vt:lpstr>Talk Outline</vt:lpstr>
      <vt:lpstr>Talk Outline</vt:lpstr>
      <vt:lpstr>Building a Benchmark for “Instructions”  </vt:lpstr>
      <vt:lpstr>Building a Benchmark for “Instructions”  </vt:lpstr>
      <vt:lpstr>Build a Benchmark to Learn from Instructions (...)</vt:lpstr>
      <vt:lpstr>Splitting Templates into “Sub-task” </vt:lpstr>
      <vt:lpstr>Schema Definition (1)</vt:lpstr>
      <vt:lpstr>Schema Definition (1)</vt:lpstr>
      <vt:lpstr>Schema Definition (2) </vt:lpstr>
      <vt:lpstr>Schema Definition (3) </vt:lpstr>
      <vt:lpstr>Schema Definition (4) </vt:lpstr>
      <vt:lpstr>Schema Definition (5) </vt:lpstr>
      <vt:lpstr>Schema Definition (6) </vt:lpstr>
      <vt:lpstr>Schema Definition (7) </vt:lpstr>
      <vt:lpstr>Number of Subtasks</vt:lpstr>
      <vt:lpstr>Statistics of Instruction Set</vt:lpstr>
      <vt:lpstr>Input/Output Dimensions at each Subtask</vt:lpstr>
      <vt:lpstr>Number of Good/Bad Examples </vt:lpstr>
      <vt:lpstr>Task Specification [Dis]Similarity</vt:lpstr>
      <vt:lpstr>Topical Analysis</vt:lpstr>
      <vt:lpstr>Analysis of Reasoning Classes </vt:lpstr>
      <vt:lpstr>Assessment of Current Models </vt:lpstr>
      <vt:lpstr>Data Collection</vt:lpstr>
      <vt:lpstr>Building a Benchmark for “Instructions”  </vt:lpstr>
      <vt:lpstr>Splitting Templates into Tasks </vt:lpstr>
      <vt:lpstr>Experiment: Random Split Generalization</vt:lpstr>
      <vt:lpstr>Motivation: Cross-Task Generalization</vt:lpstr>
      <vt:lpstr>Motivation: Cross-Task Generalization</vt:lpstr>
      <vt:lpstr>Natural-Instructions: Construction (2)</vt:lpstr>
      <vt:lpstr>Natural-Instructions: Construction (2)</vt:lpstr>
      <vt:lpstr>Annotation of Crowdsourcing Template (2) </vt:lpstr>
      <vt:lpstr>Data Curation</vt:lpstr>
      <vt:lpstr>NATURAL INSTRUCTIONS: Examples</vt:lpstr>
      <vt:lpstr>NATURAL-INSTRUCTIONS: Diversity</vt:lpstr>
      <vt:lpstr>NATURAL-INSTRUCTIONS: Size Distribution</vt:lpstr>
      <vt:lpstr>Experimental Setup</vt:lpstr>
      <vt:lpstr>Category-wise Analysis of Instruction Benefits</vt:lpstr>
      <vt:lpstr>Ablation of Instruction Encodings</vt:lpstr>
      <vt:lpstr>Results: Generalization Experiments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UnifiedQA:  Crossing Format Boundaries With a Single QA System</dc:title>
  <dc:creator>Daniel Khashabi</dc:creator>
  <cp:lastModifiedBy>Daniel Khashabi</cp:lastModifiedBy>
  <cp:revision>1219</cp:revision>
  <dcterms:created xsi:type="dcterms:W3CDTF">2020-06-18T00:10:56Z</dcterms:created>
  <dcterms:modified xsi:type="dcterms:W3CDTF">2021-05-28T18:52:29Z</dcterms:modified>
</cp:coreProperties>
</file>